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817" r:id="rId3"/>
    <p:sldId id="923" r:id="rId5"/>
    <p:sldId id="926" r:id="rId6"/>
    <p:sldId id="927" r:id="rId7"/>
    <p:sldId id="928" r:id="rId8"/>
    <p:sldId id="929" r:id="rId9"/>
    <p:sldId id="967" r:id="rId10"/>
    <p:sldId id="931" r:id="rId11"/>
    <p:sldId id="932" r:id="rId12"/>
    <p:sldId id="933" r:id="rId13"/>
    <p:sldId id="934" r:id="rId14"/>
    <p:sldId id="935" r:id="rId15"/>
    <p:sldId id="936" r:id="rId16"/>
    <p:sldId id="968" r:id="rId17"/>
    <p:sldId id="937" r:id="rId18"/>
    <p:sldId id="938" r:id="rId19"/>
    <p:sldId id="939" r:id="rId20"/>
    <p:sldId id="969" r:id="rId21"/>
    <p:sldId id="970" r:id="rId22"/>
    <p:sldId id="971" r:id="rId23"/>
    <p:sldId id="985" r:id="rId24"/>
    <p:sldId id="1009" r:id="rId25"/>
    <p:sldId id="987" r:id="rId26"/>
    <p:sldId id="988" r:id="rId27"/>
    <p:sldId id="1011" r:id="rId2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609600" indent="-152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217930" indent="-30353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827530" indent="-45593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437130" indent="-60833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FFEBB3"/>
    <a:srgbClr val="FED562"/>
    <a:srgbClr val="FF9900"/>
    <a:srgbClr val="DDA06D"/>
    <a:srgbClr val="FFCC99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82222" autoAdjust="0"/>
  </p:normalViewPr>
  <p:slideViewPr>
    <p:cSldViewPr>
      <p:cViewPr varScale="1">
        <p:scale>
          <a:sx n="88" d="100"/>
          <a:sy n="88" d="100"/>
        </p:scale>
        <p:origin x="-72" y="-78"/>
      </p:cViewPr>
      <p:guideLst>
        <p:guide orient="horz" pos="2158"/>
        <p:guide pos="3914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88" y="-90"/>
      </p:cViewPr>
      <p:guideLst>
        <p:guide orient="horz" pos="2878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47945DA-712B-4181-BB1E-98DB5055FF7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D4C348E-C30C-4C30-8917-0A86316657D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33DFDA2-5541-4469-B38A-286F3A62560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9EBD895-7EEA-4856-B56E-90AE8A236CA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93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53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13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673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33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593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53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93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C9CF1F-8E41-42F8-90EB-3EBAA2F68D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grpSp>
        <p:nvGrpSpPr>
          <p:cNvPr id="3" name="组合 2"/>
          <p:cNvGrpSpPr/>
          <p:nvPr userDrawn="1"/>
        </p:nvGrpSpPr>
        <p:grpSpPr bwMode="auto">
          <a:xfrm>
            <a:off x="192088" y="188913"/>
            <a:ext cx="8726487" cy="522287"/>
            <a:chOff x="177354" y="195783"/>
            <a:chExt cx="8726562" cy="521842"/>
          </a:xfrm>
        </p:grpSpPr>
        <p:pic>
          <p:nvPicPr>
            <p:cNvPr id="4" name="图片 1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7408" y="195783"/>
              <a:ext cx="936104" cy="521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矩形 2"/>
            <p:cNvSpPr/>
            <p:nvPr userDrawn="1"/>
          </p:nvSpPr>
          <p:spPr>
            <a:xfrm>
              <a:off x="1753755" y="230678"/>
              <a:ext cx="7150161" cy="452052"/>
            </a:xfrm>
            <a:prstGeom prst="rect">
              <a:avLst/>
            </a:prstGeom>
            <a:gradFill rotWithShape="1">
              <a:gsLst>
                <a:gs pos="0">
                  <a:srgbClr val="F05F55">
                    <a:alpha val="0"/>
                  </a:srgbClr>
                </a:gs>
                <a:gs pos="100000">
                  <a:srgbClr val="D7190F">
                    <a:alpha val="25000"/>
                  </a:srgbClr>
                </a:gs>
              </a:gsLst>
              <a:lin ang="10800000" scaled="1"/>
              <a:tileRect/>
            </a:gradFill>
            <a:ln w="9525">
              <a:noFill/>
            </a:ln>
          </p:spPr>
          <p:txBody>
            <a:bodyPr anchor="ctr"/>
            <a:lstStyle/>
            <a:p>
              <a:pPr algn="ctr" eaLnBrk="0" hangingPunct="0">
                <a:defRPr/>
              </a:pPr>
              <a:endParaRPr lang="zh-CN" altLang="zh-CN" sz="2135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矩形 3"/>
            <p:cNvSpPr/>
            <p:nvPr userDrawn="1"/>
          </p:nvSpPr>
          <p:spPr>
            <a:xfrm>
              <a:off x="177354" y="230678"/>
              <a:ext cx="539755" cy="452052"/>
            </a:xfrm>
            <a:prstGeom prst="rect">
              <a:avLst/>
            </a:prstGeom>
            <a:solidFill>
              <a:srgbClr val="C00000"/>
            </a:solidFill>
            <a:ln w="10795">
              <a:noFill/>
            </a:ln>
          </p:spPr>
          <p:txBody>
            <a:bodyPr anchor="ctr"/>
            <a:lstStyle/>
            <a:p>
              <a:pPr algn="ctr" eaLnBrk="0" hangingPunct="0">
                <a:defRPr/>
              </a:pPr>
              <a:endParaRPr lang="zh-CN" altLang="zh-CN" sz="2135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B3">
            <a:alpha val="9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advClick="0" advTm="0"/>
  <p:timing>
    <p:tnLst>
      <p:par>
        <p:cTn id="1" dur="indefinite" restart="never" nodeType="tmRoot"/>
      </p:par>
    </p:tnLst>
  </p:timing>
  <p:hf hdr="0" ftr="0" dt="0"/>
  <p:txStyles>
    <p:titleStyle>
      <a:lvl1pPr algn="l" defTabSz="1085850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  <a:cs typeface="华文细黑" panose="02010600040101010101" pitchFamily="2" charset="-122"/>
        </a:defRPr>
      </a:lvl1pPr>
      <a:lvl2pPr algn="l" defTabSz="1085850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  <a:cs typeface="华文细黑" panose="02010600040101010101" pitchFamily="2" charset="-122"/>
        </a:defRPr>
      </a:lvl2pPr>
      <a:lvl3pPr algn="l" defTabSz="1085850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  <a:cs typeface="华文细黑" panose="02010600040101010101" pitchFamily="2" charset="-122"/>
        </a:defRPr>
      </a:lvl3pPr>
      <a:lvl4pPr algn="l" defTabSz="1085850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  <a:cs typeface="华文细黑" panose="02010600040101010101" pitchFamily="2" charset="-122"/>
        </a:defRPr>
      </a:lvl4pPr>
      <a:lvl5pPr algn="l" defTabSz="1085850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  <a:cs typeface="华文细黑" panose="02010600040101010101" pitchFamily="2" charset="-122"/>
        </a:defRPr>
      </a:lvl5pPr>
      <a:lvl6pPr marL="609600" algn="l" rtl="0" fontAlgn="base">
        <a:spcBef>
          <a:spcPct val="0"/>
        </a:spcBef>
        <a:spcAft>
          <a:spcPct val="0"/>
        </a:spcAft>
        <a:defRPr sz="4265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</a:defRPr>
      </a:lvl6pPr>
      <a:lvl7pPr marL="1218565" algn="l" rtl="0" fontAlgn="base">
        <a:spcBef>
          <a:spcPct val="0"/>
        </a:spcBef>
        <a:spcAft>
          <a:spcPct val="0"/>
        </a:spcAft>
        <a:defRPr sz="4265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</a:defRPr>
      </a:lvl7pPr>
      <a:lvl8pPr marL="1828165" algn="l" rtl="0" fontAlgn="base">
        <a:spcBef>
          <a:spcPct val="0"/>
        </a:spcBef>
        <a:spcAft>
          <a:spcPct val="0"/>
        </a:spcAft>
        <a:defRPr sz="4265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</a:defRPr>
      </a:lvl8pPr>
      <a:lvl9pPr marL="2437765" algn="l" rtl="0" fontAlgn="base">
        <a:spcBef>
          <a:spcPct val="0"/>
        </a:spcBef>
        <a:spcAft>
          <a:spcPct val="0"/>
        </a:spcAft>
        <a:defRPr sz="4265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</a:defRPr>
      </a:lvl9pPr>
    </p:titleStyle>
    <p:bodyStyle>
      <a:lvl1pPr marL="408305" indent="-408305" algn="l" defTabSz="10858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华文细黑" panose="02010600040101010101" pitchFamily="2" charset="-122"/>
        </a:defRPr>
      </a:lvl1pPr>
      <a:lvl2pPr marL="884555" indent="-339725" algn="l" defTabSz="10858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华文细黑" panose="02010600040101010101" pitchFamily="2" charset="-122"/>
        </a:defRPr>
      </a:lvl2pPr>
      <a:lvl3pPr marL="1360805" indent="-273050" algn="l" defTabSz="10858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华文细黑" panose="02010600040101010101" pitchFamily="2" charset="-122"/>
        </a:defRPr>
      </a:lvl3pPr>
      <a:lvl4pPr marL="1903730" indent="-273050" algn="l" defTabSz="10858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华文细黑" panose="02010600040101010101" pitchFamily="2" charset="-122"/>
        </a:defRPr>
      </a:lvl4pPr>
      <a:lvl5pPr marL="2447925" indent="-273050" algn="l" defTabSz="10858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华文细黑" panose="02010600040101010101" pitchFamily="2" charset="-122"/>
        </a:defRPr>
      </a:lvl5pPr>
      <a:lvl6pPr marL="33515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1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96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audio" Target="NULL" TargetMode="External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67"/>
          <p:cNvGrpSpPr/>
          <p:nvPr/>
        </p:nvGrpSpPr>
        <p:grpSpPr bwMode="auto">
          <a:xfrm>
            <a:off x="2628900" y="-2216150"/>
            <a:ext cx="6818313" cy="7313613"/>
            <a:chOff x="3153" y="3229"/>
            <a:chExt cx="2791" cy="2994"/>
          </a:xfrm>
        </p:grpSpPr>
        <p:pic>
          <p:nvPicPr>
            <p:cNvPr id="9232" name="Picture 68" descr="光芒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153" y="3616"/>
              <a:ext cx="2791" cy="2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69" descr="白色光芒0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3190" y="3321"/>
              <a:ext cx="2791" cy="2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图片 30"/>
          <p:cNvPicPr>
            <a:picLocks noChangeAspect="1"/>
          </p:cNvPicPr>
          <p:nvPr/>
        </p:nvPicPr>
        <p:blipFill>
          <a:blip r:embed="rId3"/>
          <a:srcRect r="34351"/>
          <a:stretch>
            <a:fillRect/>
          </a:stretch>
        </p:blipFill>
        <p:spPr bwMode="auto">
          <a:xfrm>
            <a:off x="-7938" y="4019550"/>
            <a:ext cx="705008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28" descr="Untitled-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9663" y="468313"/>
            <a:ext cx="4857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29" descr="Untitled-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8325" y="195263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31" descr="Untitled-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7050" y="989013"/>
            <a:ext cx="1920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34" descr="Untitled-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1100" y="1192213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436" descr="Untitled-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8188" y="698500"/>
            <a:ext cx="1920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437" descr="Untitled-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475" y="865188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Shape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1174413" y="-1035050"/>
            <a:ext cx="8128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矩形 40"/>
          <p:cNvSpPr/>
          <p:nvPr/>
        </p:nvSpPr>
        <p:spPr>
          <a:xfrm>
            <a:off x="3743325" y="4286250"/>
            <a:ext cx="7877175" cy="676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ln w="3175">
                  <a:noFill/>
                </a:ln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安徽师范大学党委组织部       季爱新</a:t>
            </a:r>
            <a:endParaRPr lang="zh-CN" altLang="en-US" sz="3800" kern="0" dirty="0">
              <a:ln w="3175">
                <a:noFill/>
              </a:ln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97050" y="2311400"/>
            <a:ext cx="96869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2400"/>
              </a:spcBef>
              <a:spcAft>
                <a:spcPts val="3000"/>
              </a:spcAft>
              <a:defRPr/>
            </a:pPr>
            <a:r>
              <a:rPr lang="zh-CN" altLang="en-US" sz="6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60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9229" name="图片 4"/>
          <p:cNvPicPr>
            <a:picLocks noChangeAspect="1"/>
          </p:cNvPicPr>
          <p:nvPr/>
        </p:nvPicPr>
        <p:blipFill>
          <a:blip r:embed="rId7"/>
          <a:srcRect t="2072"/>
          <a:stretch>
            <a:fillRect/>
          </a:stretch>
        </p:blipFill>
        <p:spPr bwMode="auto">
          <a:xfrm>
            <a:off x="8832850" y="0"/>
            <a:ext cx="335915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图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81563" y="568325"/>
            <a:ext cx="249396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图片 2" descr="新校徽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49563" y="4286250"/>
            <a:ext cx="7477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711575" y="1617663"/>
            <a:ext cx="6115050" cy="504825"/>
          </a:xfrm>
          <a:prstGeom prst="rect">
            <a:avLst/>
          </a:prstGeom>
        </p:spPr>
        <p:txBody>
          <a:bodyPr/>
          <a:lstStyle>
            <a:lvl1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defRPr>
            </a:lvl1pPr>
            <a:lvl2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609600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12185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18281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24377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3300" b="1" dirty="0">
                <a:sym typeface="+mn-ea"/>
              </a:rPr>
              <a:t>一、什么是党员的党性修养</a:t>
            </a:r>
            <a:endParaRPr lang="zh-CN" altLang="en-US" sz="33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06500" y="2830513"/>
            <a:ext cx="9575800" cy="3571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en-US" altLang="zh-CN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</a:t>
            </a: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修养强调的是个人的主观努力和个人内心的体验和领悟，方法包括克制、反省、静思、寡欲和觉悟等等。其表现则是平和，谦逊，讲究礼仪礼节，斯文，温和，安静，忍让、宽容。仁义礼智信，温良恭俭让。</a:t>
            </a:r>
            <a:endParaRPr lang="zh-CN" altLang="en-US" sz="29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lang="zh-CN" altLang="en-US" sz="2900" b="1" dirty="0">
              <a:latin typeface="+mn-lt"/>
              <a:ea typeface="+mn-ea"/>
              <a:cs typeface="+mn-ea"/>
              <a:sym typeface="+mn-ea"/>
            </a:endParaRPr>
          </a:p>
        </p:txBody>
      </p:sp>
      <p:pic>
        <p:nvPicPr>
          <p:cNvPr id="27654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711575" y="1617663"/>
            <a:ext cx="6115050" cy="504825"/>
          </a:xfrm>
          <a:prstGeom prst="rect">
            <a:avLst/>
          </a:prstGeom>
        </p:spPr>
        <p:txBody>
          <a:bodyPr/>
          <a:lstStyle>
            <a:lvl1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defRPr>
            </a:lvl1pPr>
            <a:lvl2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609600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12185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18281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24377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3300" b="1" dirty="0">
                <a:sym typeface="+mn-ea"/>
              </a:rPr>
              <a:t>一、什么是党员的党性修养</a:t>
            </a:r>
            <a:endParaRPr lang="zh-CN" altLang="en-US" sz="33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9701" name="文本框 10"/>
          <p:cNvSpPr txBox="1">
            <a:spLocks noChangeArrowheads="1"/>
          </p:cNvSpPr>
          <p:nvPr/>
        </p:nvSpPr>
        <p:spPr bwMode="auto">
          <a:xfrm>
            <a:off x="1206500" y="2686050"/>
            <a:ext cx="9575800" cy="337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900" b="1">
                <a:sym typeface="+mn-ea"/>
              </a:rPr>
              <a:t>       </a:t>
            </a:r>
            <a:r>
              <a:rPr lang="zh-CN" altLang="en-US" sz="2700" b="1">
                <a:sym typeface="+mn-ea"/>
              </a:rPr>
              <a:t>党性，是外来词语。党性就是一个政党的本质属性，它来源于政党的阶级特性，但不直接等同于阶级特性，而是高于阶级特性，是阶级性最高和最集中的表现，是阶级性的聚集和升华。无产阶级是同社会化大生产紧密联系的阶级，在长期生产和斗争的过程中，形成了自己的特性，即先进性、革命性、组织纪律性、团结互助、坚韧彻底。</a:t>
            </a:r>
            <a:endParaRPr lang="zh-CN" altLang="en-US" sz="2700" b="1">
              <a:sym typeface="+mn-ea"/>
            </a:endParaRPr>
          </a:p>
        </p:txBody>
      </p:sp>
      <p:pic>
        <p:nvPicPr>
          <p:cNvPr id="29702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711575" y="1617663"/>
            <a:ext cx="6115050" cy="504825"/>
          </a:xfrm>
          <a:prstGeom prst="rect">
            <a:avLst/>
          </a:prstGeom>
        </p:spPr>
        <p:txBody>
          <a:bodyPr/>
          <a:lstStyle>
            <a:lvl1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defRPr>
            </a:lvl1pPr>
            <a:lvl2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609600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12185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18281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24377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3300" b="1" dirty="0">
                <a:sym typeface="+mn-ea"/>
              </a:rPr>
              <a:t>一、什么是党员的党性修养</a:t>
            </a:r>
            <a:endParaRPr lang="zh-CN" altLang="en-US" sz="33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95388" y="2511425"/>
            <a:ext cx="9575800" cy="4014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en-US" altLang="zh-CN" sz="23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</a:t>
            </a:r>
            <a:r>
              <a:rPr lang="zh-CN" altLang="en-US" sz="25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党性要求体现于党的政治生活各方面，是党组织和党员言行的准则。包括：</a:t>
            </a:r>
            <a:endParaRPr lang="zh-CN" altLang="en-US" sz="25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5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坚定理想信念，坚决执行党的政治路线；</a:t>
            </a:r>
            <a:endParaRPr lang="zh-CN" altLang="en-US" sz="25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5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坚持实事求是的思想路线，坚持真理，修正错误；</a:t>
            </a:r>
            <a:endParaRPr lang="zh-CN" altLang="en-US" sz="25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5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贯彻执行民主集中制原则；</a:t>
            </a:r>
            <a:endParaRPr lang="zh-CN" altLang="en-US" sz="25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70000"/>
              </a:lnSpc>
              <a:defRPr/>
            </a:pPr>
            <a:endParaRPr lang="zh-CN" altLang="en-US" sz="25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1750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711575" y="1617663"/>
            <a:ext cx="6115050" cy="504825"/>
          </a:xfrm>
          <a:prstGeom prst="rect">
            <a:avLst/>
          </a:prstGeom>
        </p:spPr>
        <p:txBody>
          <a:bodyPr/>
          <a:lstStyle>
            <a:lvl1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defRPr>
            </a:lvl1pPr>
            <a:lvl2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609600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12185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18281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24377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3300" b="1" dirty="0">
                <a:sym typeface="+mn-ea"/>
              </a:rPr>
              <a:t>一、什么是党员的党性修养</a:t>
            </a:r>
            <a:endParaRPr lang="zh-CN" altLang="en-US" sz="33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73175" y="2841625"/>
            <a:ext cx="9574213" cy="4460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5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维护党的团结统一，反对宗派主义和分裂势力；</a:t>
            </a:r>
            <a:endParaRPr lang="zh-CN" altLang="en-US" sz="25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5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坚持为人民服务的根本宗旨；坚持党的群众路线；</a:t>
            </a:r>
            <a:endParaRPr lang="zh-CN" altLang="en-US" sz="25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5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严守党的纪律规矩；保持清正廉的政治本色；</a:t>
            </a:r>
            <a:endParaRPr lang="zh-CN" altLang="en-US" sz="25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5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坚持开展批评和自我批评，勇于与一切不良现象作斗争；</a:t>
            </a:r>
            <a:endParaRPr lang="zh-CN" altLang="en-US" sz="25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5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对党忠诚，光明磊落，言行一致等等。</a:t>
            </a:r>
            <a:endParaRPr lang="zh-CN" altLang="en-US" sz="25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457200" indent="-457200">
              <a:lnSpc>
                <a:spcPct val="170000"/>
              </a:lnSpc>
              <a:defRPr/>
            </a:pPr>
            <a:endParaRPr lang="zh-CN" altLang="en-US" sz="25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lang="zh-CN" altLang="en-US" sz="2900" b="1" dirty="0">
              <a:latin typeface="+mn-lt"/>
              <a:ea typeface="+mn-ea"/>
              <a:cs typeface="+mn-ea"/>
              <a:sym typeface="+mn-ea"/>
            </a:endParaRPr>
          </a:p>
        </p:txBody>
      </p:sp>
      <p:pic>
        <p:nvPicPr>
          <p:cNvPr id="33798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57363" y="238125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党性的错误理解：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1846263" y="1412875"/>
            <a:ext cx="8569325" cy="143986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grpSp>
        <p:nvGrpSpPr>
          <p:cNvPr id="4" name="组合 3"/>
          <p:cNvGrpSpPr/>
          <p:nvPr/>
        </p:nvGrpSpPr>
        <p:grpSpPr>
          <a:xfrm>
            <a:off x="256514" y="1703310"/>
            <a:ext cx="1868841" cy="1008112"/>
            <a:chOff x="1042557" y="1772816"/>
            <a:chExt cx="1868841" cy="100811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" name="流程图: 可选过程 4"/>
            <p:cNvSpPr/>
            <p:nvPr/>
          </p:nvSpPr>
          <p:spPr>
            <a:xfrm>
              <a:off x="1184890" y="1772816"/>
              <a:ext cx="1584176" cy="1008112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35"/>
            </a:p>
          </p:txBody>
        </p: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1042557" y="1860493"/>
              <a:ext cx="1868841" cy="4514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82824" tIns="41411" rIns="82824" bIns="41411">
              <a:spAutoFit/>
            </a:bodyPr>
            <a:lstStyle/>
            <a:p>
              <a:pPr algn="ctr" defTabSz="1218565">
                <a:defRPr/>
              </a:pPr>
              <a:r>
                <a:rPr lang="zh-CN" altLang="en-US" sz="2400" b="1" dirty="0">
                  <a:solidFill>
                    <a:srgbClr val="F8F8F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庸俗化</a:t>
              </a:r>
              <a:endParaRPr lang="zh-CN" altLang="en-US" sz="24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495550" y="1652588"/>
            <a:ext cx="7285038" cy="71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就是将党性具体化为生活的细节</a:t>
            </a:r>
            <a:endParaRPr lang="zh-CN" altLang="en-US" sz="27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1487488" y="3213100"/>
            <a:ext cx="8569325" cy="143986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grpSp>
        <p:nvGrpSpPr>
          <p:cNvPr id="9" name="组合 8"/>
          <p:cNvGrpSpPr/>
          <p:nvPr/>
        </p:nvGrpSpPr>
        <p:grpSpPr>
          <a:xfrm>
            <a:off x="256514" y="3415272"/>
            <a:ext cx="1868841" cy="1008112"/>
            <a:chOff x="1042558" y="1772816"/>
            <a:chExt cx="1868841" cy="100811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流程图: 可选过程 9"/>
            <p:cNvSpPr/>
            <p:nvPr/>
          </p:nvSpPr>
          <p:spPr>
            <a:xfrm>
              <a:off x="1184890" y="1772816"/>
              <a:ext cx="1584176" cy="1008112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35"/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042558" y="1947600"/>
              <a:ext cx="1868841" cy="5130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82824" tIns="41411" rIns="82824" bIns="41411">
              <a:spAutoFit/>
            </a:bodyPr>
            <a:lstStyle/>
            <a:p>
              <a:pPr algn="ctr" defTabSz="1218565">
                <a:defRPr/>
              </a:pPr>
              <a:r>
                <a:rPr lang="zh-CN" altLang="en-US" sz="2800" b="1" dirty="0">
                  <a:solidFill>
                    <a:srgbClr val="F8F8F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片面化</a:t>
              </a:r>
              <a:endParaRPr lang="zh-CN" altLang="en-US" sz="28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973263" y="3267075"/>
            <a:ext cx="7285037" cy="1336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就是片面将党性狭隘的理解为“对党忠诚”和“组织观念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”</a:t>
            </a:r>
            <a:endParaRPr lang="zh-CN" altLang="en-US" sz="1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50345" y="4862868"/>
            <a:ext cx="9362724" cy="1371148"/>
          </a:xfrm>
          <a:prstGeom prst="rect">
            <a:avLst/>
          </a:prstGeom>
          <a:solidFill>
            <a:srgbClr val="C00000"/>
          </a:solidFill>
          <a:ln w="12700">
            <a:gradFill>
              <a:gsLst>
                <a:gs pos="100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 b="1" dirty="0">
              <a:solidFill>
                <a:schemeClr val="accen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82750" y="4852988"/>
            <a:ext cx="8815388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  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党性是党员最本质的规定性。作为一个党员，和普通群众的根本区别就是在于他具有坚强的党性。而衡量一个党员优秀与否的重要标尺也是他党性的强弱。所以说，党性是党员的灵魂，是党员应该具备的根本素质。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711575" y="1617663"/>
            <a:ext cx="6115050" cy="504825"/>
          </a:xfrm>
          <a:prstGeom prst="rect">
            <a:avLst/>
          </a:prstGeom>
        </p:spPr>
        <p:txBody>
          <a:bodyPr/>
          <a:lstStyle>
            <a:lvl1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defRPr>
            </a:lvl1pPr>
            <a:lvl2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609600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12185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18281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24377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3300" b="1" dirty="0">
                <a:sym typeface="+mn-ea"/>
              </a:rPr>
              <a:t>一、什么是党员的党性修养</a:t>
            </a:r>
            <a:endParaRPr lang="zh-CN" altLang="en-US" sz="33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7893" name="文本框 10"/>
          <p:cNvSpPr txBox="1">
            <a:spLocks noChangeArrowheads="1"/>
          </p:cNvSpPr>
          <p:nvPr/>
        </p:nvSpPr>
        <p:spPr bwMode="auto">
          <a:xfrm>
            <a:off x="1206500" y="2830513"/>
            <a:ext cx="9575800" cy="312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900" b="1">
                <a:sym typeface="+mn-ea"/>
              </a:rPr>
              <a:t>       </a:t>
            </a:r>
            <a:r>
              <a:rPr lang="zh-CN" altLang="en-US" sz="2900" b="1">
                <a:sym typeface="+mn-ea"/>
              </a:rPr>
              <a:t>党性修养简而言之就是党性加修养。刘少奇同志将党性修养定义为“党员本质的改造，就是用马克思主义的原理，用共产主义的优良作风做镜子来对照自己，改掉自身非马克思主义的成分”。</a:t>
            </a:r>
            <a:endParaRPr lang="zh-CN" altLang="en-US" sz="2900" b="1">
              <a:sym typeface="+mn-ea"/>
            </a:endParaRPr>
          </a:p>
        </p:txBody>
      </p:sp>
      <p:pic>
        <p:nvPicPr>
          <p:cNvPr id="37894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711575" y="1617663"/>
            <a:ext cx="6115050" cy="504825"/>
          </a:xfrm>
          <a:prstGeom prst="rect">
            <a:avLst/>
          </a:prstGeom>
        </p:spPr>
        <p:txBody>
          <a:bodyPr/>
          <a:lstStyle>
            <a:lvl1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defRPr>
            </a:lvl1pPr>
            <a:lvl2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609600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12185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18281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24377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3300" b="1" dirty="0">
                <a:sym typeface="+mn-ea"/>
              </a:rPr>
              <a:t>一、什么是党员的党性修养</a:t>
            </a:r>
            <a:endParaRPr lang="zh-CN" altLang="en-US" sz="33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9941" name="文本框 10"/>
          <p:cNvSpPr txBox="1">
            <a:spLocks noChangeArrowheads="1"/>
          </p:cNvSpPr>
          <p:nvPr/>
        </p:nvSpPr>
        <p:spPr bwMode="auto">
          <a:xfrm>
            <a:off x="1206500" y="2830513"/>
            <a:ext cx="9575800" cy="312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900" b="1">
                <a:sym typeface="+mn-ea"/>
              </a:rPr>
              <a:t>      </a:t>
            </a:r>
            <a:r>
              <a:rPr lang="zh-CN" altLang="en-US" sz="2900" b="1">
                <a:sym typeface="+mn-ea"/>
              </a:rPr>
              <a:t>作为工人阶级先锋战士的共产党员，通过组织培养和个人的努力，共同锻炼和培养党性的艰难历程，是党员自我教育、自我改造、自我完善的过程。“一个人要求进步，就必须下苦功夫，郑重其事地进行自我修养”。</a:t>
            </a:r>
            <a:endParaRPr lang="zh-CN" altLang="en-US" sz="2900" b="1">
              <a:sym typeface="+mn-ea"/>
            </a:endParaRPr>
          </a:p>
        </p:txBody>
      </p:sp>
      <p:pic>
        <p:nvPicPr>
          <p:cNvPr id="39942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988" name="标题 1"/>
          <p:cNvSpPr txBox="1">
            <a:spLocks noChangeArrowheads="1"/>
          </p:cNvSpPr>
          <p:nvPr/>
        </p:nvSpPr>
        <p:spPr bwMode="auto">
          <a:xfrm>
            <a:off x="3711575" y="1617663"/>
            <a:ext cx="611505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085850" eaLnBrk="0" hangingPunct="0"/>
            <a:r>
              <a:rPr lang="zh-CN" altLang="en-US" sz="33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二、党性修养的主要内容</a:t>
            </a:r>
            <a:endParaRPr lang="zh-CN" altLang="en-US" sz="3300" b="1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06500" y="2830513"/>
            <a:ext cx="9575800" cy="3571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（一）政治修养（关键）。解决党员认识社会的立场、观点、方法，坚定理想信念的问题。</a:t>
            </a:r>
            <a:endParaRPr lang="zh-CN" altLang="en-US" sz="29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（二）理论修养（基石）。理论修养解决政治觉悟由自发到自觉的问题。政治上的坚定来源于理论上的清醒。</a:t>
            </a:r>
            <a:endParaRPr lang="zh-CN" altLang="en-US" sz="29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lang="zh-CN" altLang="en-US" sz="2900" b="1" dirty="0">
              <a:latin typeface="+mn-lt"/>
              <a:ea typeface="+mn-ea"/>
              <a:cs typeface="+mn-ea"/>
              <a:sym typeface="+mn-ea"/>
            </a:endParaRPr>
          </a:p>
        </p:txBody>
      </p:sp>
      <p:pic>
        <p:nvPicPr>
          <p:cNvPr id="41990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036" name="标题 1"/>
          <p:cNvSpPr txBox="1">
            <a:spLocks noChangeArrowheads="1"/>
          </p:cNvSpPr>
          <p:nvPr/>
        </p:nvSpPr>
        <p:spPr bwMode="auto">
          <a:xfrm>
            <a:off x="3711575" y="1617663"/>
            <a:ext cx="611505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085850" eaLnBrk="0" hangingPunct="0"/>
            <a:r>
              <a:rPr lang="zh-CN" altLang="en-US" sz="33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二、党性修养的主要内容</a:t>
            </a:r>
            <a:endParaRPr lang="zh-CN" altLang="en-US" sz="3300" b="1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</p:txBody>
      </p:sp>
      <p:sp>
        <p:nvSpPr>
          <p:cNvPr id="44037" name="文本框 10"/>
          <p:cNvSpPr txBox="1">
            <a:spLocks noChangeArrowheads="1"/>
          </p:cNvSpPr>
          <p:nvPr/>
        </p:nvSpPr>
        <p:spPr bwMode="auto">
          <a:xfrm>
            <a:off x="1135063" y="2759075"/>
            <a:ext cx="9575800" cy="320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>
                <a:sym typeface="+mn-ea"/>
              </a:rPr>
              <a:t>（三）文化修养（必要条件）。涉及科学知识修养、艺术修养和哲学修养等方面。</a:t>
            </a:r>
            <a:endParaRPr lang="zh-CN" altLang="en-US" sz="2700" b="1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700" b="1">
                <a:sym typeface="+mn-ea"/>
              </a:rPr>
              <a:t>（四）道德修养（核心）。解决个人与社会、个人与集体、个人与他人的关系问题，核心问题在于解决好公私关系以及与人相处的问题。</a:t>
            </a:r>
            <a:endParaRPr lang="zh-CN" altLang="en-US" sz="2700" b="1">
              <a:sym typeface="+mn-ea"/>
            </a:endParaRPr>
          </a:p>
        </p:txBody>
      </p:sp>
      <p:pic>
        <p:nvPicPr>
          <p:cNvPr id="44038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084" name="标题 1"/>
          <p:cNvSpPr txBox="1">
            <a:spLocks noChangeArrowheads="1"/>
          </p:cNvSpPr>
          <p:nvPr/>
        </p:nvSpPr>
        <p:spPr bwMode="auto">
          <a:xfrm>
            <a:off x="3711575" y="1617663"/>
            <a:ext cx="611505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085850" eaLnBrk="0" hangingPunct="0"/>
            <a:r>
              <a:rPr lang="zh-CN" altLang="en-US" sz="33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二、党性修养的主要内容</a:t>
            </a:r>
            <a:endParaRPr lang="zh-CN" altLang="en-US" sz="3300" b="1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06500" y="2830513"/>
            <a:ext cx="9575800" cy="3571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（五）纪律修养（保证）。解决共产党员立身处事和发挥作用的规范问题。</a:t>
            </a:r>
            <a:endParaRPr lang="zh-CN" altLang="en-US" sz="29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sz="29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（六）作风修养（体现）。解决共产党员工作方法和工作艺术等问题。</a:t>
            </a:r>
            <a:endParaRPr lang="zh-CN" altLang="en-US" sz="29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lang="zh-CN" altLang="en-US" sz="2900" b="1" dirty="0">
              <a:latin typeface="+mn-lt"/>
              <a:ea typeface="+mn-ea"/>
              <a:cs typeface="+mn-ea"/>
              <a:sym typeface="+mn-ea"/>
            </a:endParaRPr>
          </a:p>
        </p:txBody>
      </p:sp>
      <p:pic>
        <p:nvPicPr>
          <p:cNvPr id="46086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711575" y="1617663"/>
            <a:ext cx="6115050" cy="504825"/>
          </a:xfrm>
          <a:prstGeom prst="rect">
            <a:avLst/>
          </a:prstGeom>
        </p:spPr>
        <p:txBody>
          <a:bodyPr/>
          <a:lstStyle>
            <a:lvl1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defRPr>
            </a:lvl1pPr>
            <a:lvl2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609600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12185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18281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24377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3300" b="1" dirty="0">
                <a:sym typeface="+mn-ea"/>
              </a:rPr>
              <a:t>一、什么是党员的党性修养</a:t>
            </a:r>
            <a:endParaRPr lang="zh-CN" altLang="en-US" sz="33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1269" name="文本框 10"/>
          <p:cNvSpPr txBox="1">
            <a:spLocks noChangeArrowheads="1"/>
          </p:cNvSpPr>
          <p:nvPr/>
        </p:nvSpPr>
        <p:spPr bwMode="auto">
          <a:xfrm>
            <a:off x="1206500" y="2830513"/>
            <a:ext cx="9575800" cy="3213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900" b="1">
                <a:sym typeface="+mn-ea"/>
              </a:rPr>
              <a:t>      </a:t>
            </a:r>
            <a:r>
              <a:rPr lang="zh-CN" altLang="en-US" sz="2900" b="1">
                <a:sym typeface="+mn-ea"/>
              </a:rPr>
              <a:t>习近平总书记指出：“一个党员的党性，不是随着党龄增长和职位提升而自然提高的，不加强修养和锤炼，党性不仅不会提高，而且反而会降低，甚至可能完全丧失”。还说“成为好干部，就要不断改造主观世界，加强党性修养，加强品格陶冶”。</a:t>
            </a:r>
            <a:endParaRPr lang="zh-CN" altLang="en-US" sz="2900" b="1">
              <a:sym typeface="+mn-ea"/>
            </a:endParaRPr>
          </a:p>
        </p:txBody>
      </p:sp>
      <p:pic>
        <p:nvPicPr>
          <p:cNvPr id="11270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132" name="标题 1"/>
          <p:cNvSpPr txBox="1">
            <a:spLocks noChangeArrowheads="1"/>
          </p:cNvSpPr>
          <p:nvPr/>
        </p:nvSpPr>
        <p:spPr bwMode="auto">
          <a:xfrm>
            <a:off x="3711575" y="1617663"/>
            <a:ext cx="611505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085850" eaLnBrk="0" hangingPunct="0"/>
            <a:r>
              <a:rPr lang="zh-CN" altLang="en-US" sz="33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三、如何加强党性修养</a:t>
            </a:r>
            <a:endParaRPr lang="zh-CN" altLang="en-US" sz="3300" b="1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</p:txBody>
      </p:sp>
      <p:sp>
        <p:nvSpPr>
          <p:cNvPr id="48133" name="文本框 10"/>
          <p:cNvSpPr txBox="1">
            <a:spLocks noChangeArrowheads="1"/>
          </p:cNvSpPr>
          <p:nvPr/>
        </p:nvSpPr>
        <p:spPr bwMode="auto">
          <a:xfrm>
            <a:off x="1206500" y="2830513"/>
            <a:ext cx="9929813" cy="3267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900" b="1">
                <a:sym typeface="+mn-ea"/>
              </a:rPr>
              <a:t>1、在学习求知中提高（第一途径）</a:t>
            </a:r>
            <a:endParaRPr lang="zh-CN" altLang="en-US" sz="2900" b="1">
              <a:sym typeface="+mn-ea"/>
            </a:endParaRPr>
          </a:p>
          <a:p>
            <a:pPr>
              <a:lnSpc>
                <a:spcPct val="180000"/>
              </a:lnSpc>
              <a:buFontTx/>
              <a:buChar char="•"/>
            </a:pPr>
            <a:r>
              <a:rPr lang="zh-CN" altLang="en-US" sz="2900" b="1">
                <a:sym typeface="+mn-ea"/>
              </a:rPr>
              <a:t>读理论经典：</a:t>
            </a:r>
            <a:r>
              <a:rPr lang="zh-CN" altLang="en-US" b="1">
                <a:sym typeface="+mn-ea"/>
              </a:rPr>
              <a:t>是源头、是标准，具有开创新、奠基性、权威性和代表性。</a:t>
            </a:r>
            <a:endParaRPr lang="zh-CN" altLang="en-US" b="1">
              <a:sym typeface="+mn-ea"/>
            </a:endParaRPr>
          </a:p>
          <a:p>
            <a:pPr>
              <a:lnSpc>
                <a:spcPct val="180000"/>
              </a:lnSpc>
              <a:buFontTx/>
              <a:buChar char="•"/>
            </a:pPr>
            <a:r>
              <a:rPr lang="zh-CN" altLang="en-US" sz="2900" b="1">
                <a:sym typeface="+mn-ea"/>
              </a:rPr>
              <a:t>学党的文件：</a:t>
            </a:r>
            <a:r>
              <a:rPr lang="zh-CN" altLang="en-US" b="1">
                <a:sym typeface="+mn-ea"/>
              </a:rPr>
              <a:t>是党的集体精神的体现，最能反映党的意志和要求。</a:t>
            </a:r>
            <a:endParaRPr lang="zh-CN" altLang="en-US" sz="2900" b="1">
              <a:sym typeface="+mn-ea"/>
            </a:endParaRPr>
          </a:p>
          <a:p>
            <a:pPr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2900" b="1">
                <a:sym typeface="+mn-ea"/>
              </a:rPr>
              <a:t>写自身体会：</a:t>
            </a:r>
            <a:r>
              <a:rPr lang="zh-CN" altLang="en-US" b="1">
                <a:sym typeface="+mn-ea"/>
              </a:rPr>
              <a:t>有效率的学习一定是有思考的学习，只有思考才能学有所得。</a:t>
            </a:r>
            <a:endParaRPr lang="zh-CN" altLang="en-US" b="1">
              <a:sym typeface="+mn-ea"/>
            </a:endParaRPr>
          </a:p>
        </p:txBody>
      </p:sp>
      <p:pic>
        <p:nvPicPr>
          <p:cNvPr id="48134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180" name="标题 1"/>
          <p:cNvSpPr txBox="1">
            <a:spLocks noChangeArrowheads="1"/>
          </p:cNvSpPr>
          <p:nvPr/>
        </p:nvSpPr>
        <p:spPr bwMode="auto">
          <a:xfrm>
            <a:off x="3711575" y="1617663"/>
            <a:ext cx="611505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085850" eaLnBrk="0" hangingPunct="0"/>
            <a:r>
              <a:rPr lang="zh-CN" altLang="en-US" sz="33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三、如何加强党性修养</a:t>
            </a:r>
            <a:endParaRPr lang="zh-CN" altLang="en-US" sz="3300" b="1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</p:txBody>
      </p:sp>
      <p:sp>
        <p:nvSpPr>
          <p:cNvPr id="50181" name="文本框 10"/>
          <p:cNvSpPr txBox="1">
            <a:spLocks noChangeArrowheads="1"/>
          </p:cNvSpPr>
          <p:nvPr/>
        </p:nvSpPr>
        <p:spPr bwMode="auto">
          <a:xfrm>
            <a:off x="1206500" y="2830513"/>
            <a:ext cx="9575800" cy="3846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900" b="1">
                <a:sym typeface="+mn-ea"/>
              </a:rPr>
              <a:t>2、在投身实践中锻造（根本途径）</a:t>
            </a:r>
            <a:endParaRPr lang="zh-CN" altLang="en-US" sz="2900" b="1">
              <a:sym typeface="+mn-ea"/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900" b="1">
                <a:sym typeface="+mn-ea"/>
              </a:rPr>
              <a:t>认真履职：</a:t>
            </a:r>
            <a:r>
              <a:rPr lang="zh-CN" altLang="en-US" b="1">
                <a:sym typeface="+mn-ea"/>
              </a:rPr>
              <a:t>恪尽职守，做好本职工作</a:t>
            </a:r>
            <a:endParaRPr lang="zh-CN" altLang="en-US" b="1">
              <a:sym typeface="+mn-ea"/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900" b="1">
                <a:sym typeface="+mn-ea"/>
              </a:rPr>
              <a:t>敢于担当：</a:t>
            </a:r>
            <a:r>
              <a:rPr lang="zh-CN" altLang="en-US" b="1">
                <a:sym typeface="+mn-ea"/>
              </a:rPr>
              <a:t>平常时候看得出来，关键时刻站得出来，危急关头豁得出来</a:t>
            </a:r>
            <a:endParaRPr lang="zh-CN" altLang="en-US" sz="2900" b="1">
              <a:sym typeface="+mn-ea"/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900" b="1">
                <a:sym typeface="+mn-ea"/>
              </a:rPr>
              <a:t>廉洁自律：</a:t>
            </a:r>
            <a:r>
              <a:rPr lang="zh-CN" altLang="en-US" b="1">
                <a:sym typeface="+mn-ea"/>
              </a:rPr>
              <a:t>自重、自省、自警、自励；慎初、慎微、慎独、慎友</a:t>
            </a:r>
            <a:endParaRPr lang="zh-CN" altLang="en-US" sz="2900" b="1">
              <a:sym typeface="+mn-ea"/>
            </a:endParaRPr>
          </a:p>
          <a:p>
            <a:pPr>
              <a:lnSpc>
                <a:spcPct val="170000"/>
              </a:lnSpc>
            </a:pPr>
            <a:endParaRPr lang="zh-CN" altLang="en-US" sz="2900" b="1">
              <a:sym typeface="+mn-ea"/>
            </a:endParaRPr>
          </a:p>
        </p:txBody>
      </p:sp>
      <p:pic>
        <p:nvPicPr>
          <p:cNvPr id="50182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0063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廉洁自律：四自、四慎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25"/>
          <p:cNvSpPr/>
          <p:nvPr/>
        </p:nvSpPr>
        <p:spPr bwMode="auto">
          <a:xfrm>
            <a:off x="3113088" y="2593975"/>
            <a:ext cx="679450" cy="690563"/>
          </a:xfrm>
          <a:custGeom>
            <a:avLst/>
            <a:gdLst>
              <a:gd name="T0" fmla="*/ 750 w 1497"/>
              <a:gd name="T1" fmla="*/ 0 h 1495"/>
              <a:gd name="T2" fmla="*/ 1497 w 1497"/>
              <a:gd name="T3" fmla="*/ 747 h 1495"/>
              <a:gd name="T4" fmla="*/ 750 w 1497"/>
              <a:gd name="T5" fmla="*/ 1495 h 1495"/>
              <a:gd name="T6" fmla="*/ 662 w 1497"/>
              <a:gd name="T7" fmla="*/ 1407 h 1495"/>
              <a:gd name="T8" fmla="*/ 776 w 1497"/>
              <a:gd name="T9" fmla="*/ 1293 h 1495"/>
              <a:gd name="T10" fmla="*/ 776 w 1497"/>
              <a:gd name="T11" fmla="*/ 1388 h 1495"/>
              <a:gd name="T12" fmla="*/ 845 w 1497"/>
              <a:gd name="T13" fmla="*/ 1388 h 1495"/>
              <a:gd name="T14" fmla="*/ 845 w 1497"/>
              <a:gd name="T15" fmla="*/ 1176 h 1495"/>
              <a:gd name="T16" fmla="*/ 632 w 1497"/>
              <a:gd name="T17" fmla="*/ 1176 h 1495"/>
              <a:gd name="T18" fmla="*/ 632 w 1497"/>
              <a:gd name="T19" fmla="*/ 1245 h 1495"/>
              <a:gd name="T20" fmla="*/ 727 w 1497"/>
              <a:gd name="T21" fmla="*/ 1245 h 1495"/>
              <a:gd name="T22" fmla="*/ 613 w 1497"/>
              <a:gd name="T23" fmla="*/ 1358 h 1495"/>
              <a:gd name="T24" fmla="*/ 526 w 1497"/>
              <a:gd name="T25" fmla="*/ 1271 h 1495"/>
              <a:gd name="T26" fmla="*/ 893 w 1497"/>
              <a:gd name="T27" fmla="*/ 905 h 1495"/>
              <a:gd name="T28" fmla="*/ 0 w 1497"/>
              <a:gd name="T29" fmla="*/ 905 h 1495"/>
              <a:gd name="T30" fmla="*/ 0 w 1497"/>
              <a:gd name="T31" fmla="*/ 782 h 1495"/>
              <a:gd name="T32" fmla="*/ 162 w 1497"/>
              <a:gd name="T33" fmla="*/ 782 h 1495"/>
              <a:gd name="T34" fmla="*/ 95 w 1497"/>
              <a:gd name="T35" fmla="*/ 849 h 1495"/>
              <a:gd name="T36" fmla="*/ 144 w 1497"/>
              <a:gd name="T37" fmla="*/ 898 h 1495"/>
              <a:gd name="T38" fmla="*/ 294 w 1497"/>
              <a:gd name="T39" fmla="*/ 747 h 1495"/>
              <a:gd name="T40" fmla="*/ 144 w 1497"/>
              <a:gd name="T41" fmla="*/ 597 h 1495"/>
              <a:gd name="T42" fmla="*/ 95 w 1497"/>
              <a:gd name="T43" fmla="*/ 646 h 1495"/>
              <a:gd name="T44" fmla="*/ 162 w 1497"/>
              <a:gd name="T45" fmla="*/ 713 h 1495"/>
              <a:gd name="T46" fmla="*/ 0 w 1497"/>
              <a:gd name="T47" fmla="*/ 713 h 1495"/>
              <a:gd name="T48" fmla="*/ 0 w 1497"/>
              <a:gd name="T49" fmla="*/ 590 h 1495"/>
              <a:gd name="T50" fmla="*/ 893 w 1497"/>
              <a:gd name="T51" fmla="*/ 590 h 1495"/>
              <a:gd name="T52" fmla="*/ 527 w 1497"/>
              <a:gd name="T53" fmla="*/ 224 h 1495"/>
              <a:gd name="T54" fmla="*/ 613 w 1497"/>
              <a:gd name="T55" fmla="*/ 136 h 1495"/>
              <a:gd name="T56" fmla="*/ 727 w 1497"/>
              <a:gd name="T57" fmla="*/ 251 h 1495"/>
              <a:gd name="T58" fmla="*/ 632 w 1497"/>
              <a:gd name="T59" fmla="*/ 251 h 1495"/>
              <a:gd name="T60" fmla="*/ 632 w 1497"/>
              <a:gd name="T61" fmla="*/ 319 h 1495"/>
              <a:gd name="T62" fmla="*/ 845 w 1497"/>
              <a:gd name="T63" fmla="*/ 319 h 1495"/>
              <a:gd name="T64" fmla="*/ 845 w 1497"/>
              <a:gd name="T65" fmla="*/ 107 h 1495"/>
              <a:gd name="T66" fmla="*/ 776 w 1497"/>
              <a:gd name="T67" fmla="*/ 107 h 1495"/>
              <a:gd name="T68" fmla="*/ 776 w 1497"/>
              <a:gd name="T69" fmla="*/ 202 h 1495"/>
              <a:gd name="T70" fmla="*/ 662 w 1497"/>
              <a:gd name="T71" fmla="*/ 87 h 1495"/>
              <a:gd name="T72" fmla="*/ 750 w 1497"/>
              <a:gd name="T73" fmla="*/ 0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97" h="1495">
                <a:moveTo>
                  <a:pt x="750" y="0"/>
                </a:moveTo>
                <a:lnTo>
                  <a:pt x="1497" y="747"/>
                </a:lnTo>
                <a:lnTo>
                  <a:pt x="750" y="1495"/>
                </a:lnTo>
                <a:lnTo>
                  <a:pt x="662" y="1407"/>
                </a:lnTo>
                <a:lnTo>
                  <a:pt x="776" y="1293"/>
                </a:lnTo>
                <a:lnTo>
                  <a:pt x="776" y="1388"/>
                </a:lnTo>
                <a:lnTo>
                  <a:pt x="845" y="1388"/>
                </a:lnTo>
                <a:lnTo>
                  <a:pt x="845" y="1176"/>
                </a:lnTo>
                <a:lnTo>
                  <a:pt x="632" y="1176"/>
                </a:lnTo>
                <a:lnTo>
                  <a:pt x="632" y="1245"/>
                </a:lnTo>
                <a:lnTo>
                  <a:pt x="727" y="1245"/>
                </a:lnTo>
                <a:lnTo>
                  <a:pt x="613" y="1358"/>
                </a:lnTo>
                <a:lnTo>
                  <a:pt x="526" y="1271"/>
                </a:lnTo>
                <a:lnTo>
                  <a:pt x="893" y="905"/>
                </a:lnTo>
                <a:lnTo>
                  <a:pt x="0" y="905"/>
                </a:lnTo>
                <a:lnTo>
                  <a:pt x="0" y="782"/>
                </a:lnTo>
                <a:lnTo>
                  <a:pt x="162" y="782"/>
                </a:lnTo>
                <a:lnTo>
                  <a:pt x="95" y="849"/>
                </a:lnTo>
                <a:lnTo>
                  <a:pt x="144" y="898"/>
                </a:lnTo>
                <a:lnTo>
                  <a:pt x="294" y="747"/>
                </a:lnTo>
                <a:lnTo>
                  <a:pt x="144" y="597"/>
                </a:lnTo>
                <a:lnTo>
                  <a:pt x="95" y="646"/>
                </a:lnTo>
                <a:lnTo>
                  <a:pt x="162" y="713"/>
                </a:lnTo>
                <a:lnTo>
                  <a:pt x="0" y="713"/>
                </a:lnTo>
                <a:lnTo>
                  <a:pt x="0" y="590"/>
                </a:lnTo>
                <a:lnTo>
                  <a:pt x="893" y="590"/>
                </a:lnTo>
                <a:lnTo>
                  <a:pt x="527" y="224"/>
                </a:lnTo>
                <a:lnTo>
                  <a:pt x="613" y="136"/>
                </a:lnTo>
                <a:lnTo>
                  <a:pt x="727" y="251"/>
                </a:lnTo>
                <a:lnTo>
                  <a:pt x="632" y="251"/>
                </a:lnTo>
                <a:lnTo>
                  <a:pt x="632" y="319"/>
                </a:lnTo>
                <a:lnTo>
                  <a:pt x="845" y="319"/>
                </a:lnTo>
                <a:lnTo>
                  <a:pt x="845" y="107"/>
                </a:lnTo>
                <a:lnTo>
                  <a:pt x="776" y="107"/>
                </a:lnTo>
                <a:lnTo>
                  <a:pt x="776" y="202"/>
                </a:lnTo>
                <a:lnTo>
                  <a:pt x="662" y="87"/>
                </a:lnTo>
                <a:lnTo>
                  <a:pt x="750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135">
              <a:latin typeface="Arial" panose="020B0604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52227" name="组合 20"/>
          <p:cNvGrpSpPr/>
          <p:nvPr/>
        </p:nvGrpSpPr>
        <p:grpSpPr bwMode="auto">
          <a:xfrm>
            <a:off x="1203325" y="2389188"/>
            <a:ext cx="1868488" cy="1187450"/>
            <a:chOff x="1042558" y="1772816"/>
            <a:chExt cx="1868841" cy="1187556"/>
          </a:xfrm>
        </p:grpSpPr>
        <p:sp>
          <p:nvSpPr>
            <p:cNvPr id="22" name="流程图: 可选过程 21"/>
            <p:cNvSpPr/>
            <p:nvPr/>
          </p:nvSpPr>
          <p:spPr>
            <a:xfrm>
              <a:off x="1185460" y="1772816"/>
              <a:ext cx="1583037" cy="1187556"/>
            </a:xfrm>
            <a:prstGeom prst="flowChartAlternateProcess">
              <a:avLst/>
            </a:prstGeom>
            <a:solidFill>
              <a:srgbClr val="C00000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35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1042558" y="2025251"/>
              <a:ext cx="1868841" cy="5445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82824" tIns="41411" rIns="82824" bIns="41411">
              <a:spAutoFit/>
            </a:bodyPr>
            <a:lstStyle/>
            <a:p>
              <a:pPr algn="ctr" defTabSz="1218565">
                <a:defRPr/>
              </a:pPr>
              <a:r>
                <a:rPr lang="zh-CN" altLang="en-US" sz="3000" b="1" dirty="0">
                  <a:solidFill>
                    <a:srgbClr val="F8F8F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自重</a:t>
              </a:r>
              <a:endParaRPr lang="zh-CN" altLang="en-US" sz="30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流程图: 可选过程 25"/>
          <p:cNvSpPr/>
          <p:nvPr/>
        </p:nvSpPr>
        <p:spPr>
          <a:xfrm>
            <a:off x="3979863" y="2387600"/>
            <a:ext cx="1584325" cy="1187450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42" name="流程图: 可选过程 41"/>
          <p:cNvSpPr/>
          <p:nvPr/>
        </p:nvSpPr>
        <p:spPr>
          <a:xfrm>
            <a:off x="6648450" y="2387600"/>
            <a:ext cx="1584325" cy="1187450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45" name="流程图: 可选过程 44"/>
          <p:cNvSpPr/>
          <p:nvPr/>
        </p:nvSpPr>
        <p:spPr>
          <a:xfrm>
            <a:off x="9318625" y="2387600"/>
            <a:ext cx="1584325" cy="1187450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47" name="Freeform 25"/>
          <p:cNvSpPr/>
          <p:nvPr/>
        </p:nvSpPr>
        <p:spPr bwMode="auto">
          <a:xfrm>
            <a:off x="5778500" y="2655888"/>
            <a:ext cx="677863" cy="690562"/>
          </a:xfrm>
          <a:custGeom>
            <a:avLst/>
            <a:gdLst>
              <a:gd name="T0" fmla="*/ 750 w 1497"/>
              <a:gd name="T1" fmla="*/ 0 h 1495"/>
              <a:gd name="T2" fmla="*/ 1497 w 1497"/>
              <a:gd name="T3" fmla="*/ 747 h 1495"/>
              <a:gd name="T4" fmla="*/ 750 w 1497"/>
              <a:gd name="T5" fmla="*/ 1495 h 1495"/>
              <a:gd name="T6" fmla="*/ 662 w 1497"/>
              <a:gd name="T7" fmla="*/ 1407 h 1495"/>
              <a:gd name="T8" fmla="*/ 776 w 1497"/>
              <a:gd name="T9" fmla="*/ 1293 h 1495"/>
              <a:gd name="T10" fmla="*/ 776 w 1497"/>
              <a:gd name="T11" fmla="*/ 1388 h 1495"/>
              <a:gd name="T12" fmla="*/ 845 w 1497"/>
              <a:gd name="T13" fmla="*/ 1388 h 1495"/>
              <a:gd name="T14" fmla="*/ 845 w 1497"/>
              <a:gd name="T15" fmla="*/ 1176 h 1495"/>
              <a:gd name="T16" fmla="*/ 632 w 1497"/>
              <a:gd name="T17" fmla="*/ 1176 h 1495"/>
              <a:gd name="T18" fmla="*/ 632 w 1497"/>
              <a:gd name="T19" fmla="*/ 1245 h 1495"/>
              <a:gd name="T20" fmla="*/ 727 w 1497"/>
              <a:gd name="T21" fmla="*/ 1245 h 1495"/>
              <a:gd name="T22" fmla="*/ 613 w 1497"/>
              <a:gd name="T23" fmla="*/ 1358 h 1495"/>
              <a:gd name="T24" fmla="*/ 526 w 1497"/>
              <a:gd name="T25" fmla="*/ 1271 h 1495"/>
              <a:gd name="T26" fmla="*/ 893 w 1497"/>
              <a:gd name="T27" fmla="*/ 905 h 1495"/>
              <a:gd name="T28" fmla="*/ 0 w 1497"/>
              <a:gd name="T29" fmla="*/ 905 h 1495"/>
              <a:gd name="T30" fmla="*/ 0 w 1497"/>
              <a:gd name="T31" fmla="*/ 782 h 1495"/>
              <a:gd name="T32" fmla="*/ 162 w 1497"/>
              <a:gd name="T33" fmla="*/ 782 h 1495"/>
              <a:gd name="T34" fmla="*/ 95 w 1497"/>
              <a:gd name="T35" fmla="*/ 849 h 1495"/>
              <a:gd name="T36" fmla="*/ 144 w 1497"/>
              <a:gd name="T37" fmla="*/ 898 h 1495"/>
              <a:gd name="T38" fmla="*/ 294 w 1497"/>
              <a:gd name="T39" fmla="*/ 747 h 1495"/>
              <a:gd name="T40" fmla="*/ 144 w 1497"/>
              <a:gd name="T41" fmla="*/ 597 h 1495"/>
              <a:gd name="T42" fmla="*/ 95 w 1497"/>
              <a:gd name="T43" fmla="*/ 646 h 1495"/>
              <a:gd name="T44" fmla="*/ 162 w 1497"/>
              <a:gd name="T45" fmla="*/ 713 h 1495"/>
              <a:gd name="T46" fmla="*/ 0 w 1497"/>
              <a:gd name="T47" fmla="*/ 713 h 1495"/>
              <a:gd name="T48" fmla="*/ 0 w 1497"/>
              <a:gd name="T49" fmla="*/ 590 h 1495"/>
              <a:gd name="T50" fmla="*/ 893 w 1497"/>
              <a:gd name="T51" fmla="*/ 590 h 1495"/>
              <a:gd name="T52" fmla="*/ 527 w 1497"/>
              <a:gd name="T53" fmla="*/ 224 h 1495"/>
              <a:gd name="T54" fmla="*/ 613 w 1497"/>
              <a:gd name="T55" fmla="*/ 136 h 1495"/>
              <a:gd name="T56" fmla="*/ 727 w 1497"/>
              <a:gd name="T57" fmla="*/ 251 h 1495"/>
              <a:gd name="T58" fmla="*/ 632 w 1497"/>
              <a:gd name="T59" fmla="*/ 251 h 1495"/>
              <a:gd name="T60" fmla="*/ 632 w 1497"/>
              <a:gd name="T61" fmla="*/ 319 h 1495"/>
              <a:gd name="T62" fmla="*/ 845 w 1497"/>
              <a:gd name="T63" fmla="*/ 319 h 1495"/>
              <a:gd name="T64" fmla="*/ 845 w 1497"/>
              <a:gd name="T65" fmla="*/ 107 h 1495"/>
              <a:gd name="T66" fmla="*/ 776 w 1497"/>
              <a:gd name="T67" fmla="*/ 107 h 1495"/>
              <a:gd name="T68" fmla="*/ 776 w 1497"/>
              <a:gd name="T69" fmla="*/ 202 h 1495"/>
              <a:gd name="T70" fmla="*/ 662 w 1497"/>
              <a:gd name="T71" fmla="*/ 87 h 1495"/>
              <a:gd name="T72" fmla="*/ 750 w 1497"/>
              <a:gd name="T73" fmla="*/ 0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97" h="1495">
                <a:moveTo>
                  <a:pt x="750" y="0"/>
                </a:moveTo>
                <a:lnTo>
                  <a:pt x="1497" y="747"/>
                </a:lnTo>
                <a:lnTo>
                  <a:pt x="750" y="1495"/>
                </a:lnTo>
                <a:lnTo>
                  <a:pt x="662" y="1407"/>
                </a:lnTo>
                <a:lnTo>
                  <a:pt x="776" y="1293"/>
                </a:lnTo>
                <a:lnTo>
                  <a:pt x="776" y="1388"/>
                </a:lnTo>
                <a:lnTo>
                  <a:pt x="845" y="1388"/>
                </a:lnTo>
                <a:lnTo>
                  <a:pt x="845" y="1176"/>
                </a:lnTo>
                <a:lnTo>
                  <a:pt x="632" y="1176"/>
                </a:lnTo>
                <a:lnTo>
                  <a:pt x="632" y="1245"/>
                </a:lnTo>
                <a:lnTo>
                  <a:pt x="727" y="1245"/>
                </a:lnTo>
                <a:lnTo>
                  <a:pt x="613" y="1358"/>
                </a:lnTo>
                <a:lnTo>
                  <a:pt x="526" y="1271"/>
                </a:lnTo>
                <a:lnTo>
                  <a:pt x="893" y="905"/>
                </a:lnTo>
                <a:lnTo>
                  <a:pt x="0" y="905"/>
                </a:lnTo>
                <a:lnTo>
                  <a:pt x="0" y="782"/>
                </a:lnTo>
                <a:lnTo>
                  <a:pt x="162" y="782"/>
                </a:lnTo>
                <a:lnTo>
                  <a:pt x="95" y="849"/>
                </a:lnTo>
                <a:lnTo>
                  <a:pt x="144" y="898"/>
                </a:lnTo>
                <a:lnTo>
                  <a:pt x="294" y="747"/>
                </a:lnTo>
                <a:lnTo>
                  <a:pt x="144" y="597"/>
                </a:lnTo>
                <a:lnTo>
                  <a:pt x="95" y="646"/>
                </a:lnTo>
                <a:lnTo>
                  <a:pt x="162" y="713"/>
                </a:lnTo>
                <a:lnTo>
                  <a:pt x="0" y="713"/>
                </a:lnTo>
                <a:lnTo>
                  <a:pt x="0" y="590"/>
                </a:lnTo>
                <a:lnTo>
                  <a:pt x="893" y="590"/>
                </a:lnTo>
                <a:lnTo>
                  <a:pt x="527" y="224"/>
                </a:lnTo>
                <a:lnTo>
                  <a:pt x="613" y="136"/>
                </a:lnTo>
                <a:lnTo>
                  <a:pt x="727" y="251"/>
                </a:lnTo>
                <a:lnTo>
                  <a:pt x="632" y="251"/>
                </a:lnTo>
                <a:lnTo>
                  <a:pt x="632" y="319"/>
                </a:lnTo>
                <a:lnTo>
                  <a:pt x="845" y="319"/>
                </a:lnTo>
                <a:lnTo>
                  <a:pt x="845" y="107"/>
                </a:lnTo>
                <a:lnTo>
                  <a:pt x="776" y="107"/>
                </a:lnTo>
                <a:lnTo>
                  <a:pt x="776" y="202"/>
                </a:lnTo>
                <a:lnTo>
                  <a:pt x="662" y="87"/>
                </a:lnTo>
                <a:lnTo>
                  <a:pt x="750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135">
              <a:latin typeface="Arial" panose="020B0604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8" name="Freeform 25"/>
          <p:cNvSpPr/>
          <p:nvPr/>
        </p:nvSpPr>
        <p:spPr bwMode="auto">
          <a:xfrm>
            <a:off x="8370888" y="2636838"/>
            <a:ext cx="677862" cy="690562"/>
          </a:xfrm>
          <a:custGeom>
            <a:avLst/>
            <a:gdLst>
              <a:gd name="T0" fmla="*/ 750 w 1497"/>
              <a:gd name="T1" fmla="*/ 0 h 1495"/>
              <a:gd name="T2" fmla="*/ 1497 w 1497"/>
              <a:gd name="T3" fmla="*/ 747 h 1495"/>
              <a:gd name="T4" fmla="*/ 750 w 1497"/>
              <a:gd name="T5" fmla="*/ 1495 h 1495"/>
              <a:gd name="T6" fmla="*/ 662 w 1497"/>
              <a:gd name="T7" fmla="*/ 1407 h 1495"/>
              <a:gd name="T8" fmla="*/ 776 w 1497"/>
              <a:gd name="T9" fmla="*/ 1293 h 1495"/>
              <a:gd name="T10" fmla="*/ 776 w 1497"/>
              <a:gd name="T11" fmla="*/ 1388 h 1495"/>
              <a:gd name="T12" fmla="*/ 845 w 1497"/>
              <a:gd name="T13" fmla="*/ 1388 h 1495"/>
              <a:gd name="T14" fmla="*/ 845 w 1497"/>
              <a:gd name="T15" fmla="*/ 1176 h 1495"/>
              <a:gd name="T16" fmla="*/ 632 w 1497"/>
              <a:gd name="T17" fmla="*/ 1176 h 1495"/>
              <a:gd name="T18" fmla="*/ 632 w 1497"/>
              <a:gd name="T19" fmla="*/ 1245 h 1495"/>
              <a:gd name="T20" fmla="*/ 727 w 1497"/>
              <a:gd name="T21" fmla="*/ 1245 h 1495"/>
              <a:gd name="T22" fmla="*/ 613 w 1497"/>
              <a:gd name="T23" fmla="*/ 1358 h 1495"/>
              <a:gd name="T24" fmla="*/ 526 w 1497"/>
              <a:gd name="T25" fmla="*/ 1271 h 1495"/>
              <a:gd name="T26" fmla="*/ 893 w 1497"/>
              <a:gd name="T27" fmla="*/ 905 h 1495"/>
              <a:gd name="T28" fmla="*/ 0 w 1497"/>
              <a:gd name="T29" fmla="*/ 905 h 1495"/>
              <a:gd name="T30" fmla="*/ 0 w 1497"/>
              <a:gd name="T31" fmla="*/ 782 h 1495"/>
              <a:gd name="T32" fmla="*/ 162 w 1497"/>
              <a:gd name="T33" fmla="*/ 782 h 1495"/>
              <a:gd name="T34" fmla="*/ 95 w 1497"/>
              <a:gd name="T35" fmla="*/ 849 h 1495"/>
              <a:gd name="T36" fmla="*/ 144 w 1497"/>
              <a:gd name="T37" fmla="*/ 898 h 1495"/>
              <a:gd name="T38" fmla="*/ 294 w 1497"/>
              <a:gd name="T39" fmla="*/ 747 h 1495"/>
              <a:gd name="T40" fmla="*/ 144 w 1497"/>
              <a:gd name="T41" fmla="*/ 597 h 1495"/>
              <a:gd name="T42" fmla="*/ 95 w 1497"/>
              <a:gd name="T43" fmla="*/ 646 h 1495"/>
              <a:gd name="T44" fmla="*/ 162 w 1497"/>
              <a:gd name="T45" fmla="*/ 713 h 1495"/>
              <a:gd name="T46" fmla="*/ 0 w 1497"/>
              <a:gd name="T47" fmla="*/ 713 h 1495"/>
              <a:gd name="T48" fmla="*/ 0 w 1497"/>
              <a:gd name="T49" fmla="*/ 590 h 1495"/>
              <a:gd name="T50" fmla="*/ 893 w 1497"/>
              <a:gd name="T51" fmla="*/ 590 h 1495"/>
              <a:gd name="T52" fmla="*/ 527 w 1497"/>
              <a:gd name="T53" fmla="*/ 224 h 1495"/>
              <a:gd name="T54" fmla="*/ 613 w 1497"/>
              <a:gd name="T55" fmla="*/ 136 h 1495"/>
              <a:gd name="T56" fmla="*/ 727 w 1497"/>
              <a:gd name="T57" fmla="*/ 251 h 1495"/>
              <a:gd name="T58" fmla="*/ 632 w 1497"/>
              <a:gd name="T59" fmla="*/ 251 h 1495"/>
              <a:gd name="T60" fmla="*/ 632 w 1497"/>
              <a:gd name="T61" fmla="*/ 319 h 1495"/>
              <a:gd name="T62" fmla="*/ 845 w 1497"/>
              <a:gd name="T63" fmla="*/ 319 h 1495"/>
              <a:gd name="T64" fmla="*/ 845 w 1497"/>
              <a:gd name="T65" fmla="*/ 107 h 1495"/>
              <a:gd name="T66" fmla="*/ 776 w 1497"/>
              <a:gd name="T67" fmla="*/ 107 h 1495"/>
              <a:gd name="T68" fmla="*/ 776 w 1497"/>
              <a:gd name="T69" fmla="*/ 202 h 1495"/>
              <a:gd name="T70" fmla="*/ 662 w 1497"/>
              <a:gd name="T71" fmla="*/ 87 h 1495"/>
              <a:gd name="T72" fmla="*/ 750 w 1497"/>
              <a:gd name="T73" fmla="*/ 0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97" h="1495">
                <a:moveTo>
                  <a:pt x="750" y="0"/>
                </a:moveTo>
                <a:lnTo>
                  <a:pt x="1497" y="747"/>
                </a:lnTo>
                <a:lnTo>
                  <a:pt x="750" y="1495"/>
                </a:lnTo>
                <a:lnTo>
                  <a:pt x="662" y="1407"/>
                </a:lnTo>
                <a:lnTo>
                  <a:pt x="776" y="1293"/>
                </a:lnTo>
                <a:lnTo>
                  <a:pt x="776" y="1388"/>
                </a:lnTo>
                <a:lnTo>
                  <a:pt x="845" y="1388"/>
                </a:lnTo>
                <a:lnTo>
                  <a:pt x="845" y="1176"/>
                </a:lnTo>
                <a:lnTo>
                  <a:pt x="632" y="1176"/>
                </a:lnTo>
                <a:lnTo>
                  <a:pt x="632" y="1245"/>
                </a:lnTo>
                <a:lnTo>
                  <a:pt x="727" y="1245"/>
                </a:lnTo>
                <a:lnTo>
                  <a:pt x="613" y="1358"/>
                </a:lnTo>
                <a:lnTo>
                  <a:pt x="526" y="1271"/>
                </a:lnTo>
                <a:lnTo>
                  <a:pt x="893" y="905"/>
                </a:lnTo>
                <a:lnTo>
                  <a:pt x="0" y="905"/>
                </a:lnTo>
                <a:lnTo>
                  <a:pt x="0" y="782"/>
                </a:lnTo>
                <a:lnTo>
                  <a:pt x="162" y="782"/>
                </a:lnTo>
                <a:lnTo>
                  <a:pt x="95" y="849"/>
                </a:lnTo>
                <a:lnTo>
                  <a:pt x="144" y="898"/>
                </a:lnTo>
                <a:lnTo>
                  <a:pt x="294" y="747"/>
                </a:lnTo>
                <a:lnTo>
                  <a:pt x="144" y="597"/>
                </a:lnTo>
                <a:lnTo>
                  <a:pt x="95" y="646"/>
                </a:lnTo>
                <a:lnTo>
                  <a:pt x="162" y="713"/>
                </a:lnTo>
                <a:lnTo>
                  <a:pt x="0" y="713"/>
                </a:lnTo>
                <a:lnTo>
                  <a:pt x="0" y="590"/>
                </a:lnTo>
                <a:lnTo>
                  <a:pt x="893" y="590"/>
                </a:lnTo>
                <a:lnTo>
                  <a:pt x="527" y="224"/>
                </a:lnTo>
                <a:lnTo>
                  <a:pt x="613" y="136"/>
                </a:lnTo>
                <a:lnTo>
                  <a:pt x="727" y="251"/>
                </a:lnTo>
                <a:lnTo>
                  <a:pt x="632" y="251"/>
                </a:lnTo>
                <a:lnTo>
                  <a:pt x="632" y="319"/>
                </a:lnTo>
                <a:lnTo>
                  <a:pt x="845" y="319"/>
                </a:lnTo>
                <a:lnTo>
                  <a:pt x="845" y="107"/>
                </a:lnTo>
                <a:lnTo>
                  <a:pt x="776" y="107"/>
                </a:lnTo>
                <a:lnTo>
                  <a:pt x="776" y="202"/>
                </a:lnTo>
                <a:lnTo>
                  <a:pt x="662" y="87"/>
                </a:lnTo>
                <a:lnTo>
                  <a:pt x="750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135">
              <a:latin typeface="Arial" panose="020B0604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6650038" y="4721225"/>
            <a:ext cx="1582737" cy="1187450"/>
          </a:xfrm>
          <a:prstGeom prst="flowChartAlternateProcess">
            <a:avLst/>
          </a:prstGeom>
          <a:solidFill>
            <a:srgbClr val="C0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6" name="流程图: 可选过程 5"/>
          <p:cNvSpPr/>
          <p:nvPr/>
        </p:nvSpPr>
        <p:spPr>
          <a:xfrm>
            <a:off x="9318625" y="4721225"/>
            <a:ext cx="1584325" cy="1187450"/>
          </a:xfrm>
          <a:prstGeom prst="flowChartAlternateProcess">
            <a:avLst/>
          </a:prstGeom>
          <a:solidFill>
            <a:srgbClr val="C0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流程图: 可选过程 6"/>
          <p:cNvSpPr/>
          <p:nvPr/>
        </p:nvSpPr>
        <p:spPr>
          <a:xfrm>
            <a:off x="3979863" y="4721225"/>
            <a:ext cx="1584325" cy="1187450"/>
          </a:xfrm>
          <a:prstGeom prst="flowChartAlternateProcess">
            <a:avLst/>
          </a:prstGeom>
          <a:solidFill>
            <a:srgbClr val="C0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8" name="流程图: 可选过程 7"/>
          <p:cNvSpPr/>
          <p:nvPr/>
        </p:nvSpPr>
        <p:spPr>
          <a:xfrm>
            <a:off x="1344613" y="4721225"/>
            <a:ext cx="1584325" cy="1187450"/>
          </a:xfrm>
          <a:prstGeom prst="flowChartAlternateProcess">
            <a:avLst/>
          </a:prstGeom>
          <a:solidFill>
            <a:srgbClr val="C0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836988" y="2640013"/>
            <a:ext cx="1870075" cy="544512"/>
          </a:xfrm>
          <a:prstGeom prst="rect">
            <a:avLst/>
          </a:prstGeom>
          <a:noFill/>
          <a:ln>
            <a:noFill/>
          </a:ln>
          <a:effectLst/>
        </p:spPr>
        <p:txBody>
          <a:bodyPr lIns="82824" tIns="41411" rIns="82824" bIns="41411">
            <a:spAutoFit/>
          </a:bodyPr>
          <a:lstStyle/>
          <a:p>
            <a:pPr algn="ctr" defTabSz="1218565">
              <a:defRPr/>
            </a:pPr>
            <a:r>
              <a:rPr lang="zh-CN" altLang="en-US" sz="30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自省</a:t>
            </a:r>
            <a:endParaRPr lang="zh-CN" altLang="en-US" sz="30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507163" y="2668588"/>
            <a:ext cx="1868487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 lIns="82824" tIns="41411" rIns="82824" bIns="41411">
            <a:spAutoFit/>
          </a:bodyPr>
          <a:lstStyle/>
          <a:p>
            <a:pPr algn="ctr" defTabSz="1218565">
              <a:defRPr/>
            </a:pPr>
            <a:r>
              <a:rPr lang="zh-CN" altLang="en-US" sz="30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自警</a:t>
            </a:r>
            <a:endParaRPr lang="zh-CN" altLang="en-US" sz="30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180513" y="2668588"/>
            <a:ext cx="1868487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 lIns="82824" tIns="41411" rIns="82824" bIns="41411">
            <a:spAutoFit/>
          </a:bodyPr>
          <a:lstStyle/>
          <a:p>
            <a:pPr algn="ctr" defTabSz="1218565">
              <a:defRPr/>
            </a:pPr>
            <a:r>
              <a:rPr lang="zh-CN" altLang="en-US" sz="30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自励</a:t>
            </a:r>
            <a:endParaRPr lang="zh-CN" altLang="en-US" sz="30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240" name="Text Box 20"/>
          <p:cNvSpPr txBox="1">
            <a:spLocks noChangeArrowheads="1"/>
          </p:cNvSpPr>
          <p:nvPr/>
        </p:nvSpPr>
        <p:spPr bwMode="auto">
          <a:xfrm>
            <a:off x="1203325" y="4973638"/>
            <a:ext cx="1868488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2824" tIns="41411" rIns="82824" bIns="41411">
            <a:spAutoFit/>
          </a:bodyPr>
          <a:lstStyle/>
          <a:p>
            <a:pPr algn="ctr" defTabSz="1216025"/>
            <a:r>
              <a:rPr lang="zh-CN" altLang="en-US" sz="3000" b="1">
                <a:solidFill>
                  <a:srgbClr val="F8F8F8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慎初</a:t>
            </a:r>
            <a:endParaRPr lang="zh-CN" altLang="en-US" sz="3000" b="1">
              <a:solidFill>
                <a:srgbClr val="F8F8F8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721100" y="5043488"/>
            <a:ext cx="1868488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 lIns="82824" tIns="41411" rIns="82824" bIns="41411">
            <a:spAutoFit/>
          </a:bodyPr>
          <a:lstStyle/>
          <a:p>
            <a:pPr algn="ctr" defTabSz="1218565">
              <a:defRPr/>
            </a:pPr>
            <a:r>
              <a:rPr lang="zh-CN" altLang="en-US" sz="30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慎微</a:t>
            </a:r>
            <a:endParaRPr lang="zh-CN" altLang="en-US" sz="30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6483350" y="5041900"/>
            <a:ext cx="1868488" cy="544513"/>
          </a:xfrm>
          <a:prstGeom prst="rect">
            <a:avLst/>
          </a:prstGeom>
          <a:noFill/>
          <a:ln>
            <a:noFill/>
          </a:ln>
          <a:effectLst/>
        </p:spPr>
        <p:txBody>
          <a:bodyPr lIns="82824" tIns="41411" rIns="82824" bIns="41411">
            <a:spAutoFit/>
          </a:bodyPr>
          <a:lstStyle/>
          <a:p>
            <a:pPr algn="ctr" defTabSz="1218565">
              <a:defRPr/>
            </a:pPr>
            <a:r>
              <a:rPr lang="zh-CN" altLang="en-US" sz="30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慎独</a:t>
            </a:r>
            <a:endParaRPr lang="zh-CN" altLang="en-US" sz="30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9191625" y="5041900"/>
            <a:ext cx="1870075" cy="544513"/>
          </a:xfrm>
          <a:prstGeom prst="rect">
            <a:avLst/>
          </a:prstGeom>
          <a:noFill/>
          <a:ln>
            <a:noFill/>
          </a:ln>
          <a:effectLst/>
        </p:spPr>
        <p:txBody>
          <a:bodyPr lIns="82824" tIns="41411" rIns="82824" bIns="41411">
            <a:spAutoFit/>
          </a:bodyPr>
          <a:lstStyle/>
          <a:p>
            <a:pPr algn="ctr" defTabSz="1218565">
              <a:defRPr/>
            </a:pPr>
            <a:r>
              <a:rPr lang="zh-CN" altLang="en-US" sz="30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慎友</a:t>
            </a:r>
            <a:endParaRPr lang="zh-CN" altLang="en-US" sz="30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25"/>
          <p:cNvSpPr/>
          <p:nvPr/>
        </p:nvSpPr>
        <p:spPr bwMode="auto">
          <a:xfrm>
            <a:off x="3071813" y="4968875"/>
            <a:ext cx="677862" cy="690563"/>
          </a:xfrm>
          <a:custGeom>
            <a:avLst/>
            <a:gdLst>
              <a:gd name="T0" fmla="*/ 750 w 1497"/>
              <a:gd name="T1" fmla="*/ 0 h 1495"/>
              <a:gd name="T2" fmla="*/ 1497 w 1497"/>
              <a:gd name="T3" fmla="*/ 747 h 1495"/>
              <a:gd name="T4" fmla="*/ 750 w 1497"/>
              <a:gd name="T5" fmla="*/ 1495 h 1495"/>
              <a:gd name="T6" fmla="*/ 662 w 1497"/>
              <a:gd name="T7" fmla="*/ 1407 h 1495"/>
              <a:gd name="T8" fmla="*/ 776 w 1497"/>
              <a:gd name="T9" fmla="*/ 1293 h 1495"/>
              <a:gd name="T10" fmla="*/ 776 w 1497"/>
              <a:gd name="T11" fmla="*/ 1388 h 1495"/>
              <a:gd name="T12" fmla="*/ 845 w 1497"/>
              <a:gd name="T13" fmla="*/ 1388 h 1495"/>
              <a:gd name="T14" fmla="*/ 845 w 1497"/>
              <a:gd name="T15" fmla="*/ 1176 h 1495"/>
              <a:gd name="T16" fmla="*/ 632 w 1497"/>
              <a:gd name="T17" fmla="*/ 1176 h 1495"/>
              <a:gd name="T18" fmla="*/ 632 w 1497"/>
              <a:gd name="T19" fmla="*/ 1245 h 1495"/>
              <a:gd name="T20" fmla="*/ 727 w 1497"/>
              <a:gd name="T21" fmla="*/ 1245 h 1495"/>
              <a:gd name="T22" fmla="*/ 613 w 1497"/>
              <a:gd name="T23" fmla="*/ 1358 h 1495"/>
              <a:gd name="T24" fmla="*/ 526 w 1497"/>
              <a:gd name="T25" fmla="*/ 1271 h 1495"/>
              <a:gd name="T26" fmla="*/ 893 w 1497"/>
              <a:gd name="T27" fmla="*/ 905 h 1495"/>
              <a:gd name="T28" fmla="*/ 0 w 1497"/>
              <a:gd name="T29" fmla="*/ 905 h 1495"/>
              <a:gd name="T30" fmla="*/ 0 w 1497"/>
              <a:gd name="T31" fmla="*/ 782 h 1495"/>
              <a:gd name="T32" fmla="*/ 162 w 1497"/>
              <a:gd name="T33" fmla="*/ 782 h 1495"/>
              <a:gd name="T34" fmla="*/ 95 w 1497"/>
              <a:gd name="T35" fmla="*/ 849 h 1495"/>
              <a:gd name="T36" fmla="*/ 144 w 1497"/>
              <a:gd name="T37" fmla="*/ 898 h 1495"/>
              <a:gd name="T38" fmla="*/ 294 w 1497"/>
              <a:gd name="T39" fmla="*/ 747 h 1495"/>
              <a:gd name="T40" fmla="*/ 144 w 1497"/>
              <a:gd name="T41" fmla="*/ 597 h 1495"/>
              <a:gd name="T42" fmla="*/ 95 w 1497"/>
              <a:gd name="T43" fmla="*/ 646 h 1495"/>
              <a:gd name="T44" fmla="*/ 162 w 1497"/>
              <a:gd name="T45" fmla="*/ 713 h 1495"/>
              <a:gd name="T46" fmla="*/ 0 w 1497"/>
              <a:gd name="T47" fmla="*/ 713 h 1495"/>
              <a:gd name="T48" fmla="*/ 0 w 1497"/>
              <a:gd name="T49" fmla="*/ 590 h 1495"/>
              <a:gd name="T50" fmla="*/ 893 w 1497"/>
              <a:gd name="T51" fmla="*/ 590 h 1495"/>
              <a:gd name="T52" fmla="*/ 527 w 1497"/>
              <a:gd name="T53" fmla="*/ 224 h 1495"/>
              <a:gd name="T54" fmla="*/ 613 w 1497"/>
              <a:gd name="T55" fmla="*/ 136 h 1495"/>
              <a:gd name="T56" fmla="*/ 727 w 1497"/>
              <a:gd name="T57" fmla="*/ 251 h 1495"/>
              <a:gd name="T58" fmla="*/ 632 w 1497"/>
              <a:gd name="T59" fmla="*/ 251 h 1495"/>
              <a:gd name="T60" fmla="*/ 632 w 1497"/>
              <a:gd name="T61" fmla="*/ 319 h 1495"/>
              <a:gd name="T62" fmla="*/ 845 w 1497"/>
              <a:gd name="T63" fmla="*/ 319 h 1495"/>
              <a:gd name="T64" fmla="*/ 845 w 1497"/>
              <a:gd name="T65" fmla="*/ 107 h 1495"/>
              <a:gd name="T66" fmla="*/ 776 w 1497"/>
              <a:gd name="T67" fmla="*/ 107 h 1495"/>
              <a:gd name="T68" fmla="*/ 776 w 1497"/>
              <a:gd name="T69" fmla="*/ 202 h 1495"/>
              <a:gd name="T70" fmla="*/ 662 w 1497"/>
              <a:gd name="T71" fmla="*/ 87 h 1495"/>
              <a:gd name="T72" fmla="*/ 750 w 1497"/>
              <a:gd name="T73" fmla="*/ 0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97" h="1495">
                <a:moveTo>
                  <a:pt x="750" y="0"/>
                </a:moveTo>
                <a:lnTo>
                  <a:pt x="1497" y="747"/>
                </a:lnTo>
                <a:lnTo>
                  <a:pt x="750" y="1495"/>
                </a:lnTo>
                <a:lnTo>
                  <a:pt x="662" y="1407"/>
                </a:lnTo>
                <a:lnTo>
                  <a:pt x="776" y="1293"/>
                </a:lnTo>
                <a:lnTo>
                  <a:pt x="776" y="1388"/>
                </a:lnTo>
                <a:lnTo>
                  <a:pt x="845" y="1388"/>
                </a:lnTo>
                <a:lnTo>
                  <a:pt x="845" y="1176"/>
                </a:lnTo>
                <a:lnTo>
                  <a:pt x="632" y="1176"/>
                </a:lnTo>
                <a:lnTo>
                  <a:pt x="632" y="1245"/>
                </a:lnTo>
                <a:lnTo>
                  <a:pt x="727" y="1245"/>
                </a:lnTo>
                <a:lnTo>
                  <a:pt x="613" y="1358"/>
                </a:lnTo>
                <a:lnTo>
                  <a:pt x="526" y="1271"/>
                </a:lnTo>
                <a:lnTo>
                  <a:pt x="893" y="905"/>
                </a:lnTo>
                <a:lnTo>
                  <a:pt x="0" y="905"/>
                </a:lnTo>
                <a:lnTo>
                  <a:pt x="0" y="782"/>
                </a:lnTo>
                <a:lnTo>
                  <a:pt x="162" y="782"/>
                </a:lnTo>
                <a:lnTo>
                  <a:pt x="95" y="849"/>
                </a:lnTo>
                <a:lnTo>
                  <a:pt x="144" y="898"/>
                </a:lnTo>
                <a:lnTo>
                  <a:pt x="294" y="747"/>
                </a:lnTo>
                <a:lnTo>
                  <a:pt x="144" y="597"/>
                </a:lnTo>
                <a:lnTo>
                  <a:pt x="95" y="646"/>
                </a:lnTo>
                <a:lnTo>
                  <a:pt x="162" y="713"/>
                </a:lnTo>
                <a:lnTo>
                  <a:pt x="0" y="713"/>
                </a:lnTo>
                <a:lnTo>
                  <a:pt x="0" y="590"/>
                </a:lnTo>
                <a:lnTo>
                  <a:pt x="893" y="590"/>
                </a:lnTo>
                <a:lnTo>
                  <a:pt x="527" y="224"/>
                </a:lnTo>
                <a:lnTo>
                  <a:pt x="613" y="136"/>
                </a:lnTo>
                <a:lnTo>
                  <a:pt x="727" y="251"/>
                </a:lnTo>
                <a:lnTo>
                  <a:pt x="632" y="251"/>
                </a:lnTo>
                <a:lnTo>
                  <a:pt x="632" y="319"/>
                </a:lnTo>
                <a:lnTo>
                  <a:pt x="845" y="319"/>
                </a:lnTo>
                <a:lnTo>
                  <a:pt x="845" y="107"/>
                </a:lnTo>
                <a:lnTo>
                  <a:pt x="776" y="107"/>
                </a:lnTo>
                <a:lnTo>
                  <a:pt x="776" y="202"/>
                </a:lnTo>
                <a:lnTo>
                  <a:pt x="662" y="87"/>
                </a:lnTo>
                <a:lnTo>
                  <a:pt x="750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135">
              <a:latin typeface="Arial" panose="020B0604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9" name="Freeform 25"/>
          <p:cNvSpPr/>
          <p:nvPr/>
        </p:nvSpPr>
        <p:spPr bwMode="auto">
          <a:xfrm>
            <a:off x="5705475" y="4972050"/>
            <a:ext cx="677863" cy="690563"/>
          </a:xfrm>
          <a:custGeom>
            <a:avLst/>
            <a:gdLst>
              <a:gd name="T0" fmla="*/ 750 w 1497"/>
              <a:gd name="T1" fmla="*/ 0 h 1495"/>
              <a:gd name="T2" fmla="*/ 1497 w 1497"/>
              <a:gd name="T3" fmla="*/ 747 h 1495"/>
              <a:gd name="T4" fmla="*/ 750 w 1497"/>
              <a:gd name="T5" fmla="*/ 1495 h 1495"/>
              <a:gd name="T6" fmla="*/ 662 w 1497"/>
              <a:gd name="T7" fmla="*/ 1407 h 1495"/>
              <a:gd name="T8" fmla="*/ 776 w 1497"/>
              <a:gd name="T9" fmla="*/ 1293 h 1495"/>
              <a:gd name="T10" fmla="*/ 776 w 1497"/>
              <a:gd name="T11" fmla="*/ 1388 h 1495"/>
              <a:gd name="T12" fmla="*/ 845 w 1497"/>
              <a:gd name="T13" fmla="*/ 1388 h 1495"/>
              <a:gd name="T14" fmla="*/ 845 w 1497"/>
              <a:gd name="T15" fmla="*/ 1176 h 1495"/>
              <a:gd name="T16" fmla="*/ 632 w 1497"/>
              <a:gd name="T17" fmla="*/ 1176 h 1495"/>
              <a:gd name="T18" fmla="*/ 632 w 1497"/>
              <a:gd name="T19" fmla="*/ 1245 h 1495"/>
              <a:gd name="T20" fmla="*/ 727 w 1497"/>
              <a:gd name="T21" fmla="*/ 1245 h 1495"/>
              <a:gd name="T22" fmla="*/ 613 w 1497"/>
              <a:gd name="T23" fmla="*/ 1358 h 1495"/>
              <a:gd name="T24" fmla="*/ 526 w 1497"/>
              <a:gd name="T25" fmla="*/ 1271 h 1495"/>
              <a:gd name="T26" fmla="*/ 893 w 1497"/>
              <a:gd name="T27" fmla="*/ 905 h 1495"/>
              <a:gd name="T28" fmla="*/ 0 w 1497"/>
              <a:gd name="T29" fmla="*/ 905 h 1495"/>
              <a:gd name="T30" fmla="*/ 0 w 1497"/>
              <a:gd name="T31" fmla="*/ 782 h 1495"/>
              <a:gd name="T32" fmla="*/ 162 w 1497"/>
              <a:gd name="T33" fmla="*/ 782 h 1495"/>
              <a:gd name="T34" fmla="*/ 95 w 1497"/>
              <a:gd name="T35" fmla="*/ 849 h 1495"/>
              <a:gd name="T36" fmla="*/ 144 w 1497"/>
              <a:gd name="T37" fmla="*/ 898 h 1495"/>
              <a:gd name="T38" fmla="*/ 294 w 1497"/>
              <a:gd name="T39" fmla="*/ 747 h 1495"/>
              <a:gd name="T40" fmla="*/ 144 w 1497"/>
              <a:gd name="T41" fmla="*/ 597 h 1495"/>
              <a:gd name="T42" fmla="*/ 95 w 1497"/>
              <a:gd name="T43" fmla="*/ 646 h 1495"/>
              <a:gd name="T44" fmla="*/ 162 w 1497"/>
              <a:gd name="T45" fmla="*/ 713 h 1495"/>
              <a:gd name="T46" fmla="*/ 0 w 1497"/>
              <a:gd name="T47" fmla="*/ 713 h 1495"/>
              <a:gd name="T48" fmla="*/ 0 w 1497"/>
              <a:gd name="T49" fmla="*/ 590 h 1495"/>
              <a:gd name="T50" fmla="*/ 893 w 1497"/>
              <a:gd name="T51" fmla="*/ 590 h 1495"/>
              <a:gd name="T52" fmla="*/ 527 w 1497"/>
              <a:gd name="T53" fmla="*/ 224 h 1495"/>
              <a:gd name="T54" fmla="*/ 613 w 1497"/>
              <a:gd name="T55" fmla="*/ 136 h 1495"/>
              <a:gd name="T56" fmla="*/ 727 w 1497"/>
              <a:gd name="T57" fmla="*/ 251 h 1495"/>
              <a:gd name="T58" fmla="*/ 632 w 1497"/>
              <a:gd name="T59" fmla="*/ 251 h 1495"/>
              <a:gd name="T60" fmla="*/ 632 w 1497"/>
              <a:gd name="T61" fmla="*/ 319 h 1495"/>
              <a:gd name="T62" fmla="*/ 845 w 1497"/>
              <a:gd name="T63" fmla="*/ 319 h 1495"/>
              <a:gd name="T64" fmla="*/ 845 w 1497"/>
              <a:gd name="T65" fmla="*/ 107 h 1495"/>
              <a:gd name="T66" fmla="*/ 776 w 1497"/>
              <a:gd name="T67" fmla="*/ 107 h 1495"/>
              <a:gd name="T68" fmla="*/ 776 w 1497"/>
              <a:gd name="T69" fmla="*/ 202 h 1495"/>
              <a:gd name="T70" fmla="*/ 662 w 1497"/>
              <a:gd name="T71" fmla="*/ 87 h 1495"/>
              <a:gd name="T72" fmla="*/ 750 w 1497"/>
              <a:gd name="T73" fmla="*/ 0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97" h="1495">
                <a:moveTo>
                  <a:pt x="750" y="0"/>
                </a:moveTo>
                <a:lnTo>
                  <a:pt x="1497" y="747"/>
                </a:lnTo>
                <a:lnTo>
                  <a:pt x="750" y="1495"/>
                </a:lnTo>
                <a:lnTo>
                  <a:pt x="662" y="1407"/>
                </a:lnTo>
                <a:lnTo>
                  <a:pt x="776" y="1293"/>
                </a:lnTo>
                <a:lnTo>
                  <a:pt x="776" y="1388"/>
                </a:lnTo>
                <a:lnTo>
                  <a:pt x="845" y="1388"/>
                </a:lnTo>
                <a:lnTo>
                  <a:pt x="845" y="1176"/>
                </a:lnTo>
                <a:lnTo>
                  <a:pt x="632" y="1176"/>
                </a:lnTo>
                <a:lnTo>
                  <a:pt x="632" y="1245"/>
                </a:lnTo>
                <a:lnTo>
                  <a:pt x="727" y="1245"/>
                </a:lnTo>
                <a:lnTo>
                  <a:pt x="613" y="1358"/>
                </a:lnTo>
                <a:lnTo>
                  <a:pt x="526" y="1271"/>
                </a:lnTo>
                <a:lnTo>
                  <a:pt x="893" y="905"/>
                </a:lnTo>
                <a:lnTo>
                  <a:pt x="0" y="905"/>
                </a:lnTo>
                <a:lnTo>
                  <a:pt x="0" y="782"/>
                </a:lnTo>
                <a:lnTo>
                  <a:pt x="162" y="782"/>
                </a:lnTo>
                <a:lnTo>
                  <a:pt x="95" y="849"/>
                </a:lnTo>
                <a:lnTo>
                  <a:pt x="144" y="898"/>
                </a:lnTo>
                <a:lnTo>
                  <a:pt x="294" y="747"/>
                </a:lnTo>
                <a:lnTo>
                  <a:pt x="144" y="597"/>
                </a:lnTo>
                <a:lnTo>
                  <a:pt x="95" y="646"/>
                </a:lnTo>
                <a:lnTo>
                  <a:pt x="162" y="713"/>
                </a:lnTo>
                <a:lnTo>
                  <a:pt x="0" y="713"/>
                </a:lnTo>
                <a:lnTo>
                  <a:pt x="0" y="590"/>
                </a:lnTo>
                <a:lnTo>
                  <a:pt x="893" y="590"/>
                </a:lnTo>
                <a:lnTo>
                  <a:pt x="527" y="224"/>
                </a:lnTo>
                <a:lnTo>
                  <a:pt x="613" y="136"/>
                </a:lnTo>
                <a:lnTo>
                  <a:pt x="727" y="251"/>
                </a:lnTo>
                <a:lnTo>
                  <a:pt x="632" y="251"/>
                </a:lnTo>
                <a:lnTo>
                  <a:pt x="632" y="319"/>
                </a:lnTo>
                <a:lnTo>
                  <a:pt x="845" y="319"/>
                </a:lnTo>
                <a:lnTo>
                  <a:pt x="845" y="107"/>
                </a:lnTo>
                <a:lnTo>
                  <a:pt x="776" y="107"/>
                </a:lnTo>
                <a:lnTo>
                  <a:pt x="776" y="202"/>
                </a:lnTo>
                <a:lnTo>
                  <a:pt x="662" y="87"/>
                </a:lnTo>
                <a:lnTo>
                  <a:pt x="750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135">
              <a:latin typeface="Arial" panose="020B0604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0" name="Freeform 25"/>
          <p:cNvSpPr/>
          <p:nvPr/>
        </p:nvSpPr>
        <p:spPr bwMode="auto">
          <a:xfrm>
            <a:off x="8423275" y="4972050"/>
            <a:ext cx="677863" cy="690563"/>
          </a:xfrm>
          <a:custGeom>
            <a:avLst/>
            <a:gdLst>
              <a:gd name="T0" fmla="*/ 750 w 1497"/>
              <a:gd name="T1" fmla="*/ 0 h 1495"/>
              <a:gd name="T2" fmla="*/ 1497 w 1497"/>
              <a:gd name="T3" fmla="*/ 747 h 1495"/>
              <a:gd name="T4" fmla="*/ 750 w 1497"/>
              <a:gd name="T5" fmla="*/ 1495 h 1495"/>
              <a:gd name="T6" fmla="*/ 662 w 1497"/>
              <a:gd name="T7" fmla="*/ 1407 h 1495"/>
              <a:gd name="T8" fmla="*/ 776 w 1497"/>
              <a:gd name="T9" fmla="*/ 1293 h 1495"/>
              <a:gd name="T10" fmla="*/ 776 w 1497"/>
              <a:gd name="T11" fmla="*/ 1388 h 1495"/>
              <a:gd name="T12" fmla="*/ 845 w 1497"/>
              <a:gd name="T13" fmla="*/ 1388 h 1495"/>
              <a:gd name="T14" fmla="*/ 845 w 1497"/>
              <a:gd name="T15" fmla="*/ 1176 h 1495"/>
              <a:gd name="T16" fmla="*/ 632 w 1497"/>
              <a:gd name="T17" fmla="*/ 1176 h 1495"/>
              <a:gd name="T18" fmla="*/ 632 w 1497"/>
              <a:gd name="T19" fmla="*/ 1245 h 1495"/>
              <a:gd name="T20" fmla="*/ 727 w 1497"/>
              <a:gd name="T21" fmla="*/ 1245 h 1495"/>
              <a:gd name="T22" fmla="*/ 613 w 1497"/>
              <a:gd name="T23" fmla="*/ 1358 h 1495"/>
              <a:gd name="T24" fmla="*/ 526 w 1497"/>
              <a:gd name="T25" fmla="*/ 1271 h 1495"/>
              <a:gd name="T26" fmla="*/ 893 w 1497"/>
              <a:gd name="T27" fmla="*/ 905 h 1495"/>
              <a:gd name="T28" fmla="*/ 0 w 1497"/>
              <a:gd name="T29" fmla="*/ 905 h 1495"/>
              <a:gd name="T30" fmla="*/ 0 w 1497"/>
              <a:gd name="T31" fmla="*/ 782 h 1495"/>
              <a:gd name="T32" fmla="*/ 162 w 1497"/>
              <a:gd name="T33" fmla="*/ 782 h 1495"/>
              <a:gd name="T34" fmla="*/ 95 w 1497"/>
              <a:gd name="T35" fmla="*/ 849 h 1495"/>
              <a:gd name="T36" fmla="*/ 144 w 1497"/>
              <a:gd name="T37" fmla="*/ 898 h 1495"/>
              <a:gd name="T38" fmla="*/ 294 w 1497"/>
              <a:gd name="T39" fmla="*/ 747 h 1495"/>
              <a:gd name="T40" fmla="*/ 144 w 1497"/>
              <a:gd name="T41" fmla="*/ 597 h 1495"/>
              <a:gd name="T42" fmla="*/ 95 w 1497"/>
              <a:gd name="T43" fmla="*/ 646 h 1495"/>
              <a:gd name="T44" fmla="*/ 162 w 1497"/>
              <a:gd name="T45" fmla="*/ 713 h 1495"/>
              <a:gd name="T46" fmla="*/ 0 w 1497"/>
              <a:gd name="T47" fmla="*/ 713 h 1495"/>
              <a:gd name="T48" fmla="*/ 0 w 1497"/>
              <a:gd name="T49" fmla="*/ 590 h 1495"/>
              <a:gd name="T50" fmla="*/ 893 w 1497"/>
              <a:gd name="T51" fmla="*/ 590 h 1495"/>
              <a:gd name="T52" fmla="*/ 527 w 1497"/>
              <a:gd name="T53" fmla="*/ 224 h 1495"/>
              <a:gd name="T54" fmla="*/ 613 w 1497"/>
              <a:gd name="T55" fmla="*/ 136 h 1495"/>
              <a:gd name="T56" fmla="*/ 727 w 1497"/>
              <a:gd name="T57" fmla="*/ 251 h 1495"/>
              <a:gd name="T58" fmla="*/ 632 w 1497"/>
              <a:gd name="T59" fmla="*/ 251 h 1495"/>
              <a:gd name="T60" fmla="*/ 632 w 1497"/>
              <a:gd name="T61" fmla="*/ 319 h 1495"/>
              <a:gd name="T62" fmla="*/ 845 w 1497"/>
              <a:gd name="T63" fmla="*/ 319 h 1495"/>
              <a:gd name="T64" fmla="*/ 845 w 1497"/>
              <a:gd name="T65" fmla="*/ 107 h 1495"/>
              <a:gd name="T66" fmla="*/ 776 w 1497"/>
              <a:gd name="T67" fmla="*/ 107 h 1495"/>
              <a:gd name="T68" fmla="*/ 776 w 1497"/>
              <a:gd name="T69" fmla="*/ 202 h 1495"/>
              <a:gd name="T70" fmla="*/ 662 w 1497"/>
              <a:gd name="T71" fmla="*/ 87 h 1495"/>
              <a:gd name="T72" fmla="*/ 750 w 1497"/>
              <a:gd name="T73" fmla="*/ 0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97" h="1495">
                <a:moveTo>
                  <a:pt x="750" y="0"/>
                </a:moveTo>
                <a:lnTo>
                  <a:pt x="1497" y="747"/>
                </a:lnTo>
                <a:lnTo>
                  <a:pt x="750" y="1495"/>
                </a:lnTo>
                <a:lnTo>
                  <a:pt x="662" y="1407"/>
                </a:lnTo>
                <a:lnTo>
                  <a:pt x="776" y="1293"/>
                </a:lnTo>
                <a:lnTo>
                  <a:pt x="776" y="1388"/>
                </a:lnTo>
                <a:lnTo>
                  <a:pt x="845" y="1388"/>
                </a:lnTo>
                <a:lnTo>
                  <a:pt x="845" y="1176"/>
                </a:lnTo>
                <a:lnTo>
                  <a:pt x="632" y="1176"/>
                </a:lnTo>
                <a:lnTo>
                  <a:pt x="632" y="1245"/>
                </a:lnTo>
                <a:lnTo>
                  <a:pt x="727" y="1245"/>
                </a:lnTo>
                <a:lnTo>
                  <a:pt x="613" y="1358"/>
                </a:lnTo>
                <a:lnTo>
                  <a:pt x="526" y="1271"/>
                </a:lnTo>
                <a:lnTo>
                  <a:pt x="893" y="905"/>
                </a:lnTo>
                <a:lnTo>
                  <a:pt x="0" y="905"/>
                </a:lnTo>
                <a:lnTo>
                  <a:pt x="0" y="782"/>
                </a:lnTo>
                <a:lnTo>
                  <a:pt x="162" y="782"/>
                </a:lnTo>
                <a:lnTo>
                  <a:pt x="95" y="849"/>
                </a:lnTo>
                <a:lnTo>
                  <a:pt x="144" y="898"/>
                </a:lnTo>
                <a:lnTo>
                  <a:pt x="294" y="747"/>
                </a:lnTo>
                <a:lnTo>
                  <a:pt x="144" y="597"/>
                </a:lnTo>
                <a:lnTo>
                  <a:pt x="95" y="646"/>
                </a:lnTo>
                <a:lnTo>
                  <a:pt x="162" y="713"/>
                </a:lnTo>
                <a:lnTo>
                  <a:pt x="0" y="713"/>
                </a:lnTo>
                <a:lnTo>
                  <a:pt x="0" y="590"/>
                </a:lnTo>
                <a:lnTo>
                  <a:pt x="893" y="590"/>
                </a:lnTo>
                <a:lnTo>
                  <a:pt x="527" y="224"/>
                </a:lnTo>
                <a:lnTo>
                  <a:pt x="613" y="136"/>
                </a:lnTo>
                <a:lnTo>
                  <a:pt x="727" y="251"/>
                </a:lnTo>
                <a:lnTo>
                  <a:pt x="632" y="251"/>
                </a:lnTo>
                <a:lnTo>
                  <a:pt x="632" y="319"/>
                </a:lnTo>
                <a:lnTo>
                  <a:pt x="845" y="319"/>
                </a:lnTo>
                <a:lnTo>
                  <a:pt x="845" y="107"/>
                </a:lnTo>
                <a:lnTo>
                  <a:pt x="776" y="107"/>
                </a:lnTo>
                <a:lnTo>
                  <a:pt x="776" y="202"/>
                </a:lnTo>
                <a:lnTo>
                  <a:pt x="662" y="87"/>
                </a:lnTo>
                <a:lnTo>
                  <a:pt x="750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135">
              <a:latin typeface="Arial" panose="020B0604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276" name="标题 1"/>
          <p:cNvSpPr txBox="1">
            <a:spLocks noChangeArrowheads="1"/>
          </p:cNvSpPr>
          <p:nvPr/>
        </p:nvSpPr>
        <p:spPr bwMode="auto">
          <a:xfrm>
            <a:off x="3711575" y="1617663"/>
            <a:ext cx="611505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085850" eaLnBrk="0" hangingPunct="0"/>
            <a:r>
              <a:rPr lang="zh-CN" altLang="en-US" sz="33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三、如何加强党性修养</a:t>
            </a:r>
            <a:endParaRPr lang="zh-CN" altLang="en-US" sz="3300" b="1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</p:txBody>
      </p:sp>
      <p:sp>
        <p:nvSpPr>
          <p:cNvPr id="54277" name="文本框 10"/>
          <p:cNvSpPr txBox="1">
            <a:spLocks noChangeArrowheads="1"/>
          </p:cNvSpPr>
          <p:nvPr/>
        </p:nvSpPr>
        <p:spPr bwMode="auto">
          <a:xfrm>
            <a:off x="982663" y="2420938"/>
            <a:ext cx="10009187" cy="4143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900" b="1">
                <a:sym typeface="+mn-ea"/>
              </a:rPr>
              <a:t>3、在党内生活中养成（特殊途径）</a:t>
            </a:r>
            <a:endParaRPr lang="zh-CN" altLang="en-US" sz="2900" b="1"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900" b="1">
                <a:sym typeface="+mn-ea"/>
              </a:rPr>
              <a:t>遵守党内政治生活准则：</a:t>
            </a:r>
            <a:r>
              <a:rPr lang="zh-CN" altLang="en-US" b="1">
                <a:sym typeface="+mn-ea"/>
              </a:rPr>
              <a:t>十一届五中全会通过的老准则和十八届六中全会通过的新准则</a:t>
            </a:r>
            <a:endParaRPr lang="zh-CN" altLang="en-US" sz="2900" b="1"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900" b="1">
                <a:sym typeface="+mn-ea"/>
              </a:rPr>
              <a:t>执行党内组织生活制度：</a:t>
            </a:r>
            <a:r>
              <a:rPr lang="zh-CN" altLang="en-US" b="1">
                <a:sym typeface="+mn-ea"/>
              </a:rPr>
              <a:t>三会一课制度、组织生活会、主题党日、民主评议党员</a:t>
            </a:r>
            <a:endParaRPr lang="zh-CN" altLang="en-US" sz="2900" b="1"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900" b="1">
                <a:sym typeface="+mn-ea"/>
              </a:rPr>
              <a:t>贯彻民主集中制：</a:t>
            </a:r>
            <a:r>
              <a:rPr lang="zh-CN" altLang="en-US" b="1">
                <a:sym typeface="+mn-ea"/>
              </a:rPr>
              <a:t>党章规定六条基本的原则，其中最重要的是“四个服从”</a:t>
            </a:r>
            <a:endParaRPr lang="zh-CN" altLang="en-US" sz="2900" b="1">
              <a:sym typeface="+mn-ea"/>
            </a:endParaRPr>
          </a:p>
          <a:p>
            <a:endParaRPr lang="zh-CN" altLang="en-US" sz="2900" b="1"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4278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324" name="标题 1"/>
          <p:cNvSpPr txBox="1">
            <a:spLocks noChangeArrowheads="1"/>
          </p:cNvSpPr>
          <p:nvPr/>
        </p:nvSpPr>
        <p:spPr bwMode="auto">
          <a:xfrm>
            <a:off x="3711575" y="1617663"/>
            <a:ext cx="611505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085850" eaLnBrk="0" hangingPunct="0"/>
            <a:r>
              <a:rPr lang="zh-CN" altLang="en-US" sz="33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三、如何加强党性修养</a:t>
            </a:r>
            <a:endParaRPr lang="zh-CN" altLang="en-US" sz="3300" b="1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</p:txBody>
      </p:sp>
      <p:sp>
        <p:nvSpPr>
          <p:cNvPr id="56325" name="文本框 10"/>
          <p:cNvSpPr txBox="1">
            <a:spLocks noChangeArrowheads="1"/>
          </p:cNvSpPr>
          <p:nvPr/>
        </p:nvSpPr>
        <p:spPr bwMode="auto">
          <a:xfrm>
            <a:off x="1206500" y="2830513"/>
            <a:ext cx="9575800" cy="3160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900" b="1">
                <a:sym typeface="+mn-ea"/>
              </a:rPr>
              <a:t>      </a:t>
            </a:r>
            <a:r>
              <a:rPr lang="zh-CN" altLang="en-US" sz="2600" b="1">
                <a:sym typeface="+mn-ea"/>
              </a:rPr>
              <a:t>对于共产党员来说，党性是立身、立业、立言、立德的基石。党员不断加强党性修养，是我们党区别于其他政党的鲜明标志，也是全面从严治党的必然要求。加强党员的党性锻炼和党性修养，才能不断增强党自我净化、自我完善、自我革新、自我提高的能力，始终保持党的先进性和纯洁性。</a:t>
            </a:r>
            <a:endParaRPr lang="zh-CN" altLang="en-US" sz="2600" b="1">
              <a:sym typeface="+mn-ea"/>
            </a:endParaRPr>
          </a:p>
        </p:txBody>
      </p:sp>
      <p:pic>
        <p:nvPicPr>
          <p:cNvPr id="56326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405063" y="3108325"/>
            <a:ext cx="692943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6000" b="1" kern="0" spc="400" dirty="0">
                <a:ln w="3175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谢谢大家！</a:t>
            </a:r>
            <a:endParaRPr lang="zh-CN" altLang="en-US" sz="6000" b="1" kern="0" spc="400" dirty="0">
              <a:ln w="3175">
                <a:noFill/>
              </a:ln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D"/>
          <p:cNvSpPr/>
          <p:nvPr/>
        </p:nvSpPr>
        <p:spPr>
          <a:xfrm>
            <a:off x="12422188" y="7099300"/>
            <a:ext cx="1016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>
              <a:cs typeface="+mn-ea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2088" y="476250"/>
            <a:ext cx="2728912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9975" y="2492375"/>
            <a:ext cx="2232025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图片 4"/>
          <p:cNvPicPr>
            <a:picLocks noChangeAspect="1"/>
          </p:cNvPicPr>
          <p:nvPr/>
        </p:nvPicPr>
        <p:blipFill>
          <a:blip r:embed="rId3"/>
          <a:srcRect t="2072"/>
          <a:stretch>
            <a:fillRect/>
          </a:stretch>
        </p:blipFill>
        <p:spPr bwMode="auto">
          <a:xfrm>
            <a:off x="8832850" y="-14288"/>
            <a:ext cx="335915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711575" y="1617663"/>
            <a:ext cx="6115050" cy="504825"/>
          </a:xfrm>
          <a:prstGeom prst="rect">
            <a:avLst/>
          </a:prstGeom>
        </p:spPr>
        <p:txBody>
          <a:bodyPr/>
          <a:lstStyle>
            <a:lvl1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defRPr>
            </a:lvl1pPr>
            <a:lvl2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609600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12185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18281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24377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3300" b="1" dirty="0">
                <a:sym typeface="+mn-ea"/>
              </a:rPr>
              <a:t>一、什么是党员的党性修养</a:t>
            </a:r>
            <a:endParaRPr lang="zh-CN" altLang="en-US" sz="33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3317" name="文本框 10"/>
          <p:cNvSpPr txBox="1">
            <a:spLocks noChangeArrowheads="1"/>
          </p:cNvSpPr>
          <p:nvPr/>
        </p:nvSpPr>
        <p:spPr bwMode="auto">
          <a:xfrm>
            <a:off x="1206500" y="2614613"/>
            <a:ext cx="9575800" cy="3438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900" b="1">
                <a:sym typeface="+mn-ea"/>
              </a:rPr>
              <a:t>       </a:t>
            </a:r>
            <a:r>
              <a:rPr lang="zh-CN" altLang="en-US" sz="2900" b="1">
                <a:sym typeface="+mn-ea"/>
              </a:rPr>
              <a:t>谈党性修养，首先要谈党性修养的提出。中国原来没有党性修养这个词。我们经典作家虽然在著作中提到过修养，但没有与党性相组合，有的内容虽然有党性修养的含义，但没有明确提出这个概念。第一次全面、系统地提出并论述共产党员的党性修养问题的是刘少奇同志。</a:t>
            </a:r>
            <a:endParaRPr lang="zh-CN" altLang="en-US" sz="2900" b="1">
              <a:sym typeface="+mn-ea"/>
            </a:endParaRPr>
          </a:p>
        </p:txBody>
      </p:sp>
      <p:pic>
        <p:nvPicPr>
          <p:cNvPr id="13318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711575" y="1617663"/>
            <a:ext cx="6115050" cy="504825"/>
          </a:xfrm>
          <a:prstGeom prst="rect">
            <a:avLst/>
          </a:prstGeom>
        </p:spPr>
        <p:txBody>
          <a:bodyPr/>
          <a:lstStyle>
            <a:lvl1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defRPr>
            </a:lvl1pPr>
            <a:lvl2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609600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12185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18281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24377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3300" b="1" dirty="0">
                <a:sym typeface="+mn-ea"/>
              </a:rPr>
              <a:t>一、什么是党员的党性修养</a:t>
            </a:r>
            <a:endParaRPr lang="zh-CN" altLang="en-US" sz="33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5365" name="文本框 10"/>
          <p:cNvSpPr txBox="1">
            <a:spLocks noChangeArrowheads="1"/>
          </p:cNvSpPr>
          <p:nvPr/>
        </p:nvSpPr>
        <p:spPr bwMode="auto">
          <a:xfrm>
            <a:off x="1206500" y="2830513"/>
            <a:ext cx="9575800" cy="2366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900" b="1">
                <a:sym typeface="+mn-ea"/>
              </a:rPr>
              <a:t>       </a:t>
            </a:r>
            <a:r>
              <a:rPr lang="zh-CN" altLang="en-US" sz="2900" b="1">
                <a:sym typeface="+mn-ea"/>
              </a:rPr>
              <a:t>1938年底，刘少奇同志的《论共产党员的修养》的发表，在我们党的思想史上具有重大意义，是党建理论和实践的丰富发展和重大创新：</a:t>
            </a:r>
            <a:endParaRPr lang="zh-CN" altLang="en-US" sz="2900" b="1">
              <a:sym typeface="+mn-ea"/>
            </a:endParaRPr>
          </a:p>
        </p:txBody>
      </p:sp>
      <p:pic>
        <p:nvPicPr>
          <p:cNvPr id="15366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711575" y="1617663"/>
            <a:ext cx="6115050" cy="504825"/>
          </a:xfrm>
          <a:prstGeom prst="rect">
            <a:avLst/>
          </a:prstGeom>
        </p:spPr>
        <p:txBody>
          <a:bodyPr/>
          <a:lstStyle>
            <a:lvl1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defRPr>
            </a:lvl1pPr>
            <a:lvl2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609600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12185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18281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24377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3300" b="1" dirty="0">
                <a:sym typeface="+mn-ea"/>
              </a:rPr>
              <a:t>一、什么是党员的党性修养</a:t>
            </a:r>
            <a:endParaRPr lang="zh-CN" altLang="en-US" sz="33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7413" name="文本框 10"/>
          <p:cNvSpPr txBox="1">
            <a:spLocks noChangeArrowheads="1"/>
          </p:cNvSpPr>
          <p:nvPr/>
        </p:nvSpPr>
        <p:spPr bwMode="auto">
          <a:xfrm>
            <a:off x="1206500" y="2830513"/>
            <a:ext cx="9575800" cy="312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900" b="1">
                <a:sym typeface="+mn-ea"/>
              </a:rPr>
              <a:t>       </a:t>
            </a:r>
            <a:r>
              <a:rPr lang="zh-CN" altLang="en-US" sz="2900" b="1">
                <a:sym typeface="+mn-ea"/>
              </a:rPr>
              <a:t>第一，第一次比较系统全面的论述了党员修养这一命题，不仅提出了党建中的一个永恒的课题，而且对党员修养的内容、准则、途径等一系列问题也展开了充分的论述，对党的建设具有长远的指导意义。</a:t>
            </a:r>
            <a:endParaRPr lang="zh-CN" altLang="en-US" sz="2900" b="1">
              <a:sym typeface="+mn-ea"/>
            </a:endParaRPr>
          </a:p>
        </p:txBody>
      </p:sp>
      <p:pic>
        <p:nvPicPr>
          <p:cNvPr id="17414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711575" y="1617663"/>
            <a:ext cx="6115050" cy="504825"/>
          </a:xfrm>
          <a:prstGeom prst="rect">
            <a:avLst/>
          </a:prstGeom>
        </p:spPr>
        <p:txBody>
          <a:bodyPr/>
          <a:lstStyle>
            <a:lvl1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defRPr>
            </a:lvl1pPr>
            <a:lvl2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609600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12185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18281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24377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3300" b="1" dirty="0">
                <a:sym typeface="+mn-ea"/>
              </a:rPr>
              <a:t>一、什么是党员的党性修养</a:t>
            </a:r>
            <a:endParaRPr lang="zh-CN" altLang="en-US" sz="33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9461" name="文本框 10"/>
          <p:cNvSpPr txBox="1">
            <a:spLocks noChangeArrowheads="1"/>
          </p:cNvSpPr>
          <p:nvPr/>
        </p:nvSpPr>
        <p:spPr bwMode="auto">
          <a:xfrm>
            <a:off x="1206500" y="2686050"/>
            <a:ext cx="9575800" cy="3438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900" b="1">
                <a:sym typeface="+mn-ea"/>
              </a:rPr>
              <a:t>       </a:t>
            </a:r>
            <a:r>
              <a:rPr lang="zh-CN" altLang="en-US" sz="2900" b="1">
                <a:sym typeface="+mn-ea"/>
              </a:rPr>
              <a:t>第二，第一次强调建设真正的无产阶级政党必须发挥党员个人努力的作用，将党的建设变成党组织和党员双向配合互动的过程。</a:t>
            </a:r>
            <a:endParaRPr lang="zh-CN" altLang="en-US" sz="2900" b="1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900" b="1">
                <a:sym typeface="+mn-ea"/>
              </a:rPr>
              <a:t>      第三，党性修养理论是马克思主义中国化的重要组成部分。</a:t>
            </a:r>
            <a:endParaRPr lang="zh-CN" altLang="en-US" sz="2900" b="1">
              <a:sym typeface="+mn-ea"/>
            </a:endParaRPr>
          </a:p>
        </p:txBody>
      </p:sp>
      <p:pic>
        <p:nvPicPr>
          <p:cNvPr id="19462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95463" y="217488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党性修养的楷模：周恩来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2"/>
          <p:cNvSpPr/>
          <p:nvPr/>
        </p:nvSpPr>
        <p:spPr bwMode="auto">
          <a:xfrm flipH="1">
            <a:off x="1558925" y="1052513"/>
            <a:ext cx="3163888" cy="5670550"/>
          </a:xfrm>
          <a:custGeom>
            <a:avLst/>
            <a:gdLst>
              <a:gd name="connsiteX0" fmla="*/ 0 w 5040623"/>
              <a:gd name="connsiteY0" fmla="*/ 0 h 4320534"/>
              <a:gd name="connsiteX1" fmla="*/ 5040623 w 5040623"/>
              <a:gd name="connsiteY1" fmla="*/ 0 h 4320534"/>
              <a:gd name="connsiteX2" fmla="*/ 5040623 w 5040623"/>
              <a:gd name="connsiteY2" fmla="*/ 4320534 h 4320534"/>
              <a:gd name="connsiteX3" fmla="*/ 0 w 5040623"/>
              <a:gd name="connsiteY3" fmla="*/ 4320534 h 4320534"/>
              <a:gd name="connsiteX4" fmla="*/ 0 w 5040623"/>
              <a:gd name="connsiteY4" fmla="*/ 0 h 4320534"/>
              <a:gd name="connsiteX0-1" fmla="*/ 0 w 5408923"/>
              <a:gd name="connsiteY0-2" fmla="*/ 0 h 4320534"/>
              <a:gd name="connsiteX1-3" fmla="*/ 5040623 w 5408923"/>
              <a:gd name="connsiteY1-4" fmla="*/ 0 h 4320534"/>
              <a:gd name="connsiteX2-5" fmla="*/ 5408923 w 5408923"/>
              <a:gd name="connsiteY2-6" fmla="*/ 3977634 h 4320534"/>
              <a:gd name="connsiteX3-7" fmla="*/ 0 w 5408923"/>
              <a:gd name="connsiteY3-8" fmla="*/ 4320534 h 4320534"/>
              <a:gd name="connsiteX4-9" fmla="*/ 0 w 5408923"/>
              <a:gd name="connsiteY4-10" fmla="*/ 0 h 4320534"/>
              <a:gd name="connsiteX0-11" fmla="*/ 0 w 5408923"/>
              <a:gd name="connsiteY0-12" fmla="*/ 406400 h 4726934"/>
              <a:gd name="connsiteX1-13" fmla="*/ 4710423 w 5408923"/>
              <a:gd name="connsiteY1-14" fmla="*/ 0 h 4726934"/>
              <a:gd name="connsiteX2-15" fmla="*/ 5408923 w 5408923"/>
              <a:gd name="connsiteY2-16" fmla="*/ 4384034 h 4726934"/>
              <a:gd name="connsiteX3-17" fmla="*/ 0 w 5408923"/>
              <a:gd name="connsiteY3-18" fmla="*/ 4726934 h 4726934"/>
              <a:gd name="connsiteX4-19" fmla="*/ 0 w 5408923"/>
              <a:gd name="connsiteY4-20" fmla="*/ 406400 h 4726934"/>
              <a:gd name="connsiteX0-21" fmla="*/ 0 w 5408923"/>
              <a:gd name="connsiteY0-22" fmla="*/ 317500 h 4638034"/>
              <a:gd name="connsiteX1-23" fmla="*/ 4073018 w 5408923"/>
              <a:gd name="connsiteY1-24" fmla="*/ 0 h 4638034"/>
              <a:gd name="connsiteX2-25" fmla="*/ 5408923 w 5408923"/>
              <a:gd name="connsiteY2-26" fmla="*/ 4295134 h 4638034"/>
              <a:gd name="connsiteX3-27" fmla="*/ 0 w 5408923"/>
              <a:gd name="connsiteY3-28" fmla="*/ 4638034 h 4638034"/>
              <a:gd name="connsiteX4-29" fmla="*/ 0 w 5408923"/>
              <a:gd name="connsiteY4-30" fmla="*/ 317500 h 4638034"/>
              <a:gd name="connsiteX0-31" fmla="*/ 0 w 4734024"/>
              <a:gd name="connsiteY0-32" fmla="*/ 317500 h 4638034"/>
              <a:gd name="connsiteX1-33" fmla="*/ 4073018 w 4734024"/>
              <a:gd name="connsiteY1-34" fmla="*/ 0 h 4638034"/>
              <a:gd name="connsiteX2-35" fmla="*/ 4734024 w 4734024"/>
              <a:gd name="connsiteY2-36" fmla="*/ 4511034 h 4638034"/>
              <a:gd name="connsiteX3-37" fmla="*/ 0 w 4734024"/>
              <a:gd name="connsiteY3-38" fmla="*/ 4638034 h 4638034"/>
              <a:gd name="connsiteX4-39" fmla="*/ 0 w 4734024"/>
              <a:gd name="connsiteY4-40" fmla="*/ 317500 h 4638034"/>
              <a:gd name="connsiteX0-41" fmla="*/ 0 w 4734024"/>
              <a:gd name="connsiteY0-42" fmla="*/ 215900 h 4536434"/>
              <a:gd name="connsiteX1-43" fmla="*/ 4073018 w 4734024"/>
              <a:gd name="connsiteY1-44" fmla="*/ 0 h 4536434"/>
              <a:gd name="connsiteX2-45" fmla="*/ 4734024 w 4734024"/>
              <a:gd name="connsiteY2-46" fmla="*/ 4409434 h 4536434"/>
              <a:gd name="connsiteX3-47" fmla="*/ 0 w 4734024"/>
              <a:gd name="connsiteY3-48" fmla="*/ 4536434 h 4536434"/>
              <a:gd name="connsiteX4-49" fmla="*/ 0 w 4734024"/>
              <a:gd name="connsiteY4-50" fmla="*/ 215900 h 4536434"/>
              <a:gd name="connsiteX0-51" fmla="*/ 0 w 4519770"/>
              <a:gd name="connsiteY0-52" fmla="*/ 215900 h 4975491"/>
              <a:gd name="connsiteX1-53" fmla="*/ 4073018 w 4519770"/>
              <a:gd name="connsiteY1-54" fmla="*/ 0 h 4975491"/>
              <a:gd name="connsiteX2-55" fmla="*/ 4519770 w 4519770"/>
              <a:gd name="connsiteY2-56" fmla="*/ 4975491 h 4975491"/>
              <a:gd name="connsiteX3-57" fmla="*/ 0 w 4519770"/>
              <a:gd name="connsiteY3-58" fmla="*/ 4536434 h 4975491"/>
              <a:gd name="connsiteX4-59" fmla="*/ 0 w 4519770"/>
              <a:gd name="connsiteY4-60" fmla="*/ 215900 h 4975491"/>
              <a:gd name="connsiteX0-61" fmla="*/ 0 w 4519770"/>
              <a:gd name="connsiteY0-62" fmla="*/ 342900 h 4975491"/>
              <a:gd name="connsiteX1-63" fmla="*/ 4073018 w 4519770"/>
              <a:gd name="connsiteY1-64" fmla="*/ 0 h 4975491"/>
              <a:gd name="connsiteX2-65" fmla="*/ 4519770 w 4519770"/>
              <a:gd name="connsiteY2-66" fmla="*/ 4975491 h 4975491"/>
              <a:gd name="connsiteX3-67" fmla="*/ 0 w 4519770"/>
              <a:gd name="connsiteY3-68" fmla="*/ 4536434 h 4975491"/>
              <a:gd name="connsiteX4-69" fmla="*/ 0 w 4519770"/>
              <a:gd name="connsiteY4-70" fmla="*/ 342900 h 4975491"/>
              <a:gd name="connsiteX0-71" fmla="*/ 0 w 4519770"/>
              <a:gd name="connsiteY0-72" fmla="*/ 529713 h 5162304"/>
              <a:gd name="connsiteX1-73" fmla="*/ 4014963 w 4519770"/>
              <a:gd name="connsiteY1-74" fmla="*/ 0 h 5162304"/>
              <a:gd name="connsiteX2-75" fmla="*/ 4519770 w 4519770"/>
              <a:gd name="connsiteY2-76" fmla="*/ 5162304 h 5162304"/>
              <a:gd name="connsiteX3-77" fmla="*/ 0 w 4519770"/>
              <a:gd name="connsiteY3-78" fmla="*/ 4723247 h 5162304"/>
              <a:gd name="connsiteX4-79" fmla="*/ 0 w 4519770"/>
              <a:gd name="connsiteY4-80" fmla="*/ 529713 h 5162304"/>
              <a:gd name="connsiteX0-81" fmla="*/ 0 w 4519770"/>
              <a:gd name="connsiteY0-82" fmla="*/ 441222 h 5073813"/>
              <a:gd name="connsiteX1-83" fmla="*/ 3971420 w 4519770"/>
              <a:gd name="connsiteY1-84" fmla="*/ 0 h 5073813"/>
              <a:gd name="connsiteX2-85" fmla="*/ 4519770 w 4519770"/>
              <a:gd name="connsiteY2-86" fmla="*/ 5073813 h 5073813"/>
              <a:gd name="connsiteX3-87" fmla="*/ 0 w 4519770"/>
              <a:gd name="connsiteY3-88" fmla="*/ 4634756 h 5073813"/>
              <a:gd name="connsiteX4-89" fmla="*/ 0 w 4519770"/>
              <a:gd name="connsiteY4-90" fmla="*/ 441222 h 5073813"/>
              <a:gd name="connsiteX0-91" fmla="*/ 0 w 4519770"/>
              <a:gd name="connsiteY0-92" fmla="*/ 542822 h 5175413"/>
              <a:gd name="connsiteX1-93" fmla="*/ 3971420 w 4519770"/>
              <a:gd name="connsiteY1-94" fmla="*/ 0 h 5175413"/>
              <a:gd name="connsiteX2-95" fmla="*/ 4519770 w 4519770"/>
              <a:gd name="connsiteY2-96" fmla="*/ 5175413 h 5175413"/>
              <a:gd name="connsiteX3-97" fmla="*/ 0 w 4519770"/>
              <a:gd name="connsiteY3-98" fmla="*/ 4736356 h 5175413"/>
              <a:gd name="connsiteX4-99" fmla="*/ 0 w 4519770"/>
              <a:gd name="connsiteY4-100" fmla="*/ 542822 h 5175413"/>
              <a:gd name="connsiteX0-101" fmla="*/ 0 w 4519770"/>
              <a:gd name="connsiteY0-102" fmla="*/ 542822 h 5175413"/>
              <a:gd name="connsiteX1-103" fmla="*/ 3971420 w 4519770"/>
              <a:gd name="connsiteY1-104" fmla="*/ 0 h 5175413"/>
              <a:gd name="connsiteX2-105" fmla="*/ 4519770 w 4519770"/>
              <a:gd name="connsiteY2-106" fmla="*/ 5175413 h 5175413"/>
              <a:gd name="connsiteX3-107" fmla="*/ 0 w 4519770"/>
              <a:gd name="connsiteY3-108" fmla="*/ 4736356 h 5175413"/>
              <a:gd name="connsiteX4-109" fmla="*/ 0 w 4519770"/>
              <a:gd name="connsiteY4-110" fmla="*/ 542822 h 51754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19770" h="5175413">
                <a:moveTo>
                  <a:pt x="0" y="542822"/>
                </a:moveTo>
                <a:lnTo>
                  <a:pt x="3971420" y="0"/>
                </a:lnTo>
                <a:lnTo>
                  <a:pt x="4519770" y="5175413"/>
                </a:lnTo>
                <a:lnTo>
                  <a:pt x="0" y="4736356"/>
                </a:lnTo>
                <a:lnTo>
                  <a:pt x="0" y="542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109728" tIns="54864" rIns="109728" bIns="54864"/>
          <a:lstStyle/>
          <a:p>
            <a:pPr>
              <a:defRPr/>
            </a:pPr>
            <a:endParaRPr lang="zh-CN" altLang="en-US" sz="216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2"/>
          <p:cNvSpPr/>
          <p:nvPr/>
        </p:nvSpPr>
        <p:spPr bwMode="auto">
          <a:xfrm>
            <a:off x="4722813" y="1268413"/>
            <a:ext cx="6192837" cy="5184775"/>
          </a:xfrm>
          <a:custGeom>
            <a:avLst/>
            <a:gdLst>
              <a:gd name="connsiteX0" fmla="*/ 0 w 5040623"/>
              <a:gd name="connsiteY0" fmla="*/ 0 h 4320534"/>
              <a:gd name="connsiteX1" fmla="*/ 5040623 w 5040623"/>
              <a:gd name="connsiteY1" fmla="*/ 0 h 4320534"/>
              <a:gd name="connsiteX2" fmla="*/ 5040623 w 5040623"/>
              <a:gd name="connsiteY2" fmla="*/ 4320534 h 4320534"/>
              <a:gd name="connsiteX3" fmla="*/ 0 w 5040623"/>
              <a:gd name="connsiteY3" fmla="*/ 4320534 h 4320534"/>
              <a:gd name="connsiteX4" fmla="*/ 0 w 5040623"/>
              <a:gd name="connsiteY4" fmla="*/ 0 h 4320534"/>
              <a:gd name="connsiteX0-1" fmla="*/ 0 w 5408923"/>
              <a:gd name="connsiteY0-2" fmla="*/ 0 h 4320534"/>
              <a:gd name="connsiteX1-3" fmla="*/ 5040623 w 5408923"/>
              <a:gd name="connsiteY1-4" fmla="*/ 0 h 4320534"/>
              <a:gd name="connsiteX2-5" fmla="*/ 5408923 w 5408923"/>
              <a:gd name="connsiteY2-6" fmla="*/ 3977634 h 4320534"/>
              <a:gd name="connsiteX3-7" fmla="*/ 0 w 5408923"/>
              <a:gd name="connsiteY3-8" fmla="*/ 4320534 h 4320534"/>
              <a:gd name="connsiteX4-9" fmla="*/ 0 w 5408923"/>
              <a:gd name="connsiteY4-10" fmla="*/ 0 h 4320534"/>
              <a:gd name="connsiteX0-11" fmla="*/ 0 w 5408923"/>
              <a:gd name="connsiteY0-12" fmla="*/ 406400 h 4726934"/>
              <a:gd name="connsiteX1-13" fmla="*/ 4710423 w 5408923"/>
              <a:gd name="connsiteY1-14" fmla="*/ 0 h 4726934"/>
              <a:gd name="connsiteX2-15" fmla="*/ 5408923 w 5408923"/>
              <a:gd name="connsiteY2-16" fmla="*/ 4384034 h 4726934"/>
              <a:gd name="connsiteX3-17" fmla="*/ 0 w 5408923"/>
              <a:gd name="connsiteY3-18" fmla="*/ 4726934 h 4726934"/>
              <a:gd name="connsiteX4-19" fmla="*/ 0 w 5408923"/>
              <a:gd name="connsiteY4-20" fmla="*/ 406400 h 4726934"/>
              <a:gd name="connsiteX0-21" fmla="*/ 0 w 5408923"/>
              <a:gd name="connsiteY0-22" fmla="*/ 152400 h 4472934"/>
              <a:gd name="connsiteX1-23" fmla="*/ 4862823 w 5408923"/>
              <a:gd name="connsiteY1-24" fmla="*/ 0 h 4472934"/>
              <a:gd name="connsiteX2-25" fmla="*/ 5408923 w 5408923"/>
              <a:gd name="connsiteY2-26" fmla="*/ 4130034 h 4472934"/>
              <a:gd name="connsiteX3-27" fmla="*/ 0 w 5408923"/>
              <a:gd name="connsiteY3-28" fmla="*/ 4472934 h 4472934"/>
              <a:gd name="connsiteX4-29" fmla="*/ 0 w 5408923"/>
              <a:gd name="connsiteY4-30" fmla="*/ 152400 h 4472934"/>
              <a:gd name="connsiteX0-31" fmla="*/ 0 w 5525037"/>
              <a:gd name="connsiteY0-32" fmla="*/ 152400 h 4472934"/>
              <a:gd name="connsiteX1-33" fmla="*/ 4862823 w 5525037"/>
              <a:gd name="connsiteY1-34" fmla="*/ 0 h 4472934"/>
              <a:gd name="connsiteX2-35" fmla="*/ 5525037 w 5525037"/>
              <a:gd name="connsiteY2-36" fmla="*/ 4260663 h 4472934"/>
              <a:gd name="connsiteX3-37" fmla="*/ 0 w 5525037"/>
              <a:gd name="connsiteY3-38" fmla="*/ 4472934 h 4472934"/>
              <a:gd name="connsiteX4-39" fmla="*/ 0 w 5525037"/>
              <a:gd name="connsiteY4-40" fmla="*/ 152400 h 4472934"/>
              <a:gd name="connsiteX0-41" fmla="*/ 0 w 5525037"/>
              <a:gd name="connsiteY0-42" fmla="*/ 7258 h 4327792"/>
              <a:gd name="connsiteX1-43" fmla="*/ 4935395 w 5525037"/>
              <a:gd name="connsiteY1-44" fmla="*/ 0 h 4327792"/>
              <a:gd name="connsiteX2-45" fmla="*/ 5525037 w 5525037"/>
              <a:gd name="connsiteY2-46" fmla="*/ 4115521 h 4327792"/>
              <a:gd name="connsiteX3-47" fmla="*/ 0 w 5525037"/>
              <a:gd name="connsiteY3-48" fmla="*/ 4327792 h 4327792"/>
              <a:gd name="connsiteX4-49" fmla="*/ 0 w 5525037"/>
              <a:gd name="connsiteY4-50" fmla="*/ 7258 h 4327792"/>
              <a:gd name="connsiteX0-51" fmla="*/ 0 w 5525037"/>
              <a:gd name="connsiteY0-52" fmla="*/ 273958 h 4594492"/>
              <a:gd name="connsiteX1-53" fmla="*/ 4986195 w 5525037"/>
              <a:gd name="connsiteY1-54" fmla="*/ 0 h 4594492"/>
              <a:gd name="connsiteX2-55" fmla="*/ 5525037 w 5525037"/>
              <a:gd name="connsiteY2-56" fmla="*/ 4382221 h 4594492"/>
              <a:gd name="connsiteX3-57" fmla="*/ 0 w 5525037"/>
              <a:gd name="connsiteY3-58" fmla="*/ 4594492 h 4594492"/>
              <a:gd name="connsiteX4-59" fmla="*/ 0 w 5525037"/>
              <a:gd name="connsiteY4-60" fmla="*/ 273958 h 4594492"/>
              <a:gd name="connsiteX0-61" fmla="*/ 0 w 5525037"/>
              <a:gd name="connsiteY0-62" fmla="*/ 362858 h 4594492"/>
              <a:gd name="connsiteX1-63" fmla="*/ 4986195 w 5525037"/>
              <a:gd name="connsiteY1-64" fmla="*/ 0 h 4594492"/>
              <a:gd name="connsiteX2-65" fmla="*/ 5525037 w 5525037"/>
              <a:gd name="connsiteY2-66" fmla="*/ 4382221 h 4594492"/>
              <a:gd name="connsiteX3-67" fmla="*/ 0 w 5525037"/>
              <a:gd name="connsiteY3-68" fmla="*/ 4594492 h 4594492"/>
              <a:gd name="connsiteX4-69" fmla="*/ 0 w 5525037"/>
              <a:gd name="connsiteY4-70" fmla="*/ 362858 h 4594492"/>
              <a:gd name="connsiteX0-71" fmla="*/ 0 w 5525037"/>
              <a:gd name="connsiteY0-72" fmla="*/ 393338 h 4594492"/>
              <a:gd name="connsiteX1-73" fmla="*/ 4986195 w 5525037"/>
              <a:gd name="connsiteY1-74" fmla="*/ 0 h 4594492"/>
              <a:gd name="connsiteX2-75" fmla="*/ 5525037 w 5525037"/>
              <a:gd name="connsiteY2-76" fmla="*/ 4382221 h 4594492"/>
              <a:gd name="connsiteX3-77" fmla="*/ 0 w 5525037"/>
              <a:gd name="connsiteY3-78" fmla="*/ 4594492 h 4594492"/>
              <a:gd name="connsiteX4-79" fmla="*/ 0 w 5525037"/>
              <a:gd name="connsiteY4-80" fmla="*/ 393338 h 4594492"/>
              <a:gd name="connsiteX0-81" fmla="*/ 0 w 5525037"/>
              <a:gd name="connsiteY0-82" fmla="*/ 329838 h 4530992"/>
              <a:gd name="connsiteX1-83" fmla="*/ 5036995 w 5525037"/>
              <a:gd name="connsiteY1-84" fmla="*/ 0 h 4530992"/>
              <a:gd name="connsiteX2-85" fmla="*/ 5525037 w 5525037"/>
              <a:gd name="connsiteY2-86" fmla="*/ 4318721 h 4530992"/>
              <a:gd name="connsiteX3-87" fmla="*/ 0 w 5525037"/>
              <a:gd name="connsiteY3-88" fmla="*/ 4530992 h 4530992"/>
              <a:gd name="connsiteX4-89" fmla="*/ 0 w 5525037"/>
              <a:gd name="connsiteY4-90" fmla="*/ 329838 h 4530992"/>
              <a:gd name="connsiteX0-91" fmla="*/ 0 w 5611664"/>
              <a:gd name="connsiteY0-92" fmla="*/ 329838 h 4655605"/>
              <a:gd name="connsiteX1-93" fmla="*/ 5036995 w 5611664"/>
              <a:gd name="connsiteY1-94" fmla="*/ 0 h 4655605"/>
              <a:gd name="connsiteX2-95" fmla="*/ 5611664 w 5611664"/>
              <a:gd name="connsiteY2-96" fmla="*/ 4655605 h 4655605"/>
              <a:gd name="connsiteX3-97" fmla="*/ 0 w 5611664"/>
              <a:gd name="connsiteY3-98" fmla="*/ 4530992 h 4655605"/>
              <a:gd name="connsiteX4-99" fmla="*/ 0 w 5611664"/>
              <a:gd name="connsiteY4-100" fmla="*/ 329838 h 4655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11664" h="4655605">
                <a:moveTo>
                  <a:pt x="0" y="329838"/>
                </a:moveTo>
                <a:lnTo>
                  <a:pt x="5036995" y="0"/>
                </a:lnTo>
                <a:lnTo>
                  <a:pt x="5611664" y="4655605"/>
                </a:lnTo>
                <a:lnTo>
                  <a:pt x="0" y="4530992"/>
                </a:lnTo>
                <a:lnTo>
                  <a:pt x="0" y="329838"/>
                </a:lnTo>
                <a:close/>
              </a:path>
            </a:pathLst>
          </a:cu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109728" tIns="54864" rIns="109728" bIns="54864"/>
          <a:lstStyle/>
          <a:p>
            <a:pPr>
              <a:defRPr/>
            </a:pPr>
            <a:endParaRPr lang="zh-CN" altLang="en-US" sz="216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78388" y="1576388"/>
            <a:ext cx="5429250" cy="466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1、加强学习。抓住中心，宁精勿杂，宁专勿多；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2、努力工作，要有计划，有重点，有条理；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3、习作合一，要注意时间、空间和条件，使之配合适当，要注意检讨和整理，要有奉献和创造；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4、要与自己和他人的一切不正确的思想意识作原则上的坚决斗争；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5、适当发扬自己的长处，具体地纠正自己的短处；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6、永远不与群众隔离，向群众学习，并帮助他们。过集体生活，注意调研，遵守纪律；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7、健全自己身体，保持合理的规律生活，这是自我修养的物质基础。 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01975" y="2708275"/>
            <a:ext cx="1290638" cy="3381375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周恩来同志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《我的修养要则》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510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32063" y="1700213"/>
            <a:ext cx="18081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">
            <a:off x="304800" y="2790825"/>
            <a:ext cx="25177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711575" y="1617663"/>
            <a:ext cx="6115050" cy="504825"/>
          </a:xfrm>
          <a:prstGeom prst="rect">
            <a:avLst/>
          </a:prstGeom>
        </p:spPr>
        <p:txBody>
          <a:bodyPr/>
          <a:lstStyle>
            <a:lvl1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defRPr>
            </a:lvl1pPr>
            <a:lvl2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609600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12185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18281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24377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3300" b="1" dirty="0">
                <a:sym typeface="+mn-ea"/>
              </a:rPr>
              <a:t>一、什么是党员的党性修养</a:t>
            </a:r>
            <a:endParaRPr lang="zh-CN" altLang="en-US" sz="33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3557" name="文本框 10"/>
          <p:cNvSpPr txBox="1">
            <a:spLocks noChangeArrowheads="1"/>
          </p:cNvSpPr>
          <p:nvPr/>
        </p:nvSpPr>
        <p:spPr bwMode="auto">
          <a:xfrm>
            <a:off x="1206500" y="2830513"/>
            <a:ext cx="9575800" cy="320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>
                <a:sym typeface="+mn-ea"/>
              </a:rPr>
              <a:t>      </a:t>
            </a:r>
            <a:r>
              <a:rPr lang="zh-CN" altLang="en-US" sz="2700" b="1">
                <a:sym typeface="+mn-ea"/>
              </a:rPr>
              <a:t>习近平总书记在纪念周恩来同志诞辰120周年座谈会上的重要讲话中指出，“周恩来同志是不忘初心、坚守信仰的杰出楷模；是对党忠诚、维护大局的杰出楷模；是热爱人民、勤政为民的杰出楷模；是自我革命、永远奋斗的楷模；是勇于担当、鞠躬尽瘁的杰出楷模；是严于律己、清正廉洁的杰出楷模”。</a:t>
            </a:r>
            <a:endParaRPr lang="zh-CN" altLang="en-US" sz="2700" b="1">
              <a:sym typeface="+mn-ea"/>
            </a:endParaRPr>
          </a:p>
        </p:txBody>
      </p:sp>
      <p:pic>
        <p:nvPicPr>
          <p:cNvPr id="23558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6763" y="1971675"/>
            <a:ext cx="10585450" cy="41941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/>
          </a:p>
        </p:txBody>
      </p:sp>
      <p:sp>
        <p:nvSpPr>
          <p:cNvPr id="7" name="文本框 6"/>
          <p:cNvSpPr txBox="1"/>
          <p:nvPr/>
        </p:nvSpPr>
        <p:spPr>
          <a:xfrm>
            <a:off x="3395663" y="1617663"/>
            <a:ext cx="6651625" cy="706437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F9E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FFF9E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4825" y="260350"/>
            <a:ext cx="429577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87120"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新时期共产党员的党性修养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711575" y="1617663"/>
            <a:ext cx="6115050" cy="504825"/>
          </a:xfrm>
          <a:prstGeom prst="rect">
            <a:avLst/>
          </a:prstGeom>
        </p:spPr>
        <p:txBody>
          <a:bodyPr/>
          <a:lstStyle>
            <a:lvl1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 kern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defRPr>
            </a:lvl1pPr>
            <a:lvl2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algn="l" defTabSz="1087120" rtl="0" eaLnBrk="0" fontAlgn="base" hangingPunct="0">
              <a:spcBef>
                <a:spcPct val="0"/>
              </a:spcBef>
              <a:spcAft>
                <a:spcPct val="0"/>
              </a:spcAft>
              <a:defRPr sz="373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609600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12185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18281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2437765" algn="l" rtl="0" fontAlgn="base">
              <a:spcBef>
                <a:spcPct val="0"/>
              </a:spcBef>
              <a:spcAft>
                <a:spcPct val="0"/>
              </a:spcAft>
              <a:defRPr sz="426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3300" b="1" dirty="0">
                <a:sym typeface="+mn-ea"/>
              </a:rPr>
              <a:t>一、什么是党员的党性修养</a:t>
            </a:r>
            <a:endParaRPr lang="zh-CN" altLang="en-US" sz="33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5605" name="文本框 10"/>
          <p:cNvSpPr txBox="1">
            <a:spLocks noChangeArrowheads="1"/>
          </p:cNvSpPr>
          <p:nvPr/>
        </p:nvSpPr>
        <p:spPr bwMode="auto">
          <a:xfrm>
            <a:off x="1206500" y="2759075"/>
            <a:ext cx="9575800" cy="3438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900" b="1">
                <a:sym typeface="+mn-ea"/>
              </a:rPr>
              <a:t>       </a:t>
            </a:r>
            <a:r>
              <a:rPr lang="zh-CN" altLang="en-US" sz="2900" b="1">
                <a:sym typeface="+mn-ea"/>
              </a:rPr>
              <a:t>修养的含义：修养，最初的意思是通过个人内心的反省，培养和锻造一种完善的人格。后来特指一个人通过对自我意识和行为的控制，达到品行上的提高和人格上的完善过程。再后来拓展到各个方面的锻造过程和所达到的境界。</a:t>
            </a:r>
            <a:endParaRPr lang="zh-CN" altLang="en-US" sz="2900" b="1">
              <a:sym typeface="+mn-ea"/>
            </a:endParaRPr>
          </a:p>
        </p:txBody>
      </p:sp>
      <p:pic>
        <p:nvPicPr>
          <p:cNvPr id="25606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1431925"/>
            <a:ext cx="1935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问号">
  <a:themeElements>
    <a:clrScheme name="问号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F0517"/>
      </a:accent1>
      <a:accent2>
        <a:srgbClr val="BC000D"/>
      </a:accent2>
      <a:accent3>
        <a:srgbClr val="FFFFFF"/>
      </a:accent3>
      <a:accent4>
        <a:srgbClr val="000000"/>
      </a:accent4>
      <a:accent5>
        <a:srgbClr val="FFAAAB"/>
      </a:accent5>
      <a:accent6>
        <a:srgbClr val="AA000B"/>
      </a:accent6>
      <a:hlink>
        <a:srgbClr val="3A0004"/>
      </a:hlink>
      <a:folHlink>
        <a:srgbClr val="FF3B3B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3041</Words>
  <Application>WPS 演示</Application>
  <PresentationFormat>自定义</PresentationFormat>
  <Paragraphs>237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宋体</vt:lpstr>
      <vt:lpstr>Wingdings</vt:lpstr>
      <vt:lpstr>华文细黑</vt:lpstr>
      <vt:lpstr>微软雅黑</vt:lpstr>
      <vt:lpstr>Arial Unicode MS</vt:lpstr>
      <vt:lpstr>Calibri</vt:lpstr>
      <vt:lpstr>1_问号</vt:lpstr>
      <vt:lpstr>PowerPoint 演示文稿</vt:lpstr>
      <vt:lpstr>新时期共产党员的党性修养</vt:lpstr>
      <vt:lpstr>新时期共产党员的党性修养</vt:lpstr>
      <vt:lpstr>新时期共产党员的党性修养</vt:lpstr>
      <vt:lpstr>新时期共产党员的党性修养</vt:lpstr>
      <vt:lpstr>新时期共产党员的党性修养</vt:lpstr>
      <vt:lpstr>党性修养的楷模：周恩来</vt:lpstr>
      <vt:lpstr>新时期共产党员的党性修养</vt:lpstr>
      <vt:lpstr>新时期共产党员的党性修养</vt:lpstr>
      <vt:lpstr>新时期共产党员的党性修养</vt:lpstr>
      <vt:lpstr>新时期共产党员的党性修养</vt:lpstr>
      <vt:lpstr>新时期共产党员的党性修养</vt:lpstr>
      <vt:lpstr>新时期共产党员的党性修养</vt:lpstr>
      <vt:lpstr>党性的错误理解：</vt:lpstr>
      <vt:lpstr>新时期共产党员的党性修养</vt:lpstr>
      <vt:lpstr>新时期共产党员的党性修养</vt:lpstr>
      <vt:lpstr>新时期共产党员的党性修养</vt:lpstr>
      <vt:lpstr>新时期共产党员的党性修养</vt:lpstr>
      <vt:lpstr>新时期共产党员的党性修养</vt:lpstr>
      <vt:lpstr>新时期共产党员的党性修养</vt:lpstr>
      <vt:lpstr>新时期共产党员的党性修养</vt:lpstr>
      <vt:lpstr>廉洁自律：四自、四慎</vt:lpstr>
      <vt:lpstr>新时期共产党员的党性修养</vt:lpstr>
      <vt:lpstr>新时期共产党员的党性修养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</dc:title>
  <dc:creator>Administrator</dc:creator>
  <cp:lastModifiedBy>hp</cp:lastModifiedBy>
  <cp:revision>257</cp:revision>
  <dcterms:created xsi:type="dcterms:W3CDTF">2018-04-15T08:23:00Z</dcterms:created>
  <dcterms:modified xsi:type="dcterms:W3CDTF">2018-09-12T04:40:15Z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