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8" r:id="rId2"/>
    <p:sldId id="269" r:id="rId3"/>
    <p:sldId id="336" r:id="rId4"/>
    <p:sldId id="321" r:id="rId5"/>
    <p:sldId id="325" r:id="rId6"/>
    <p:sldId id="326" r:id="rId7"/>
    <p:sldId id="327" r:id="rId8"/>
    <p:sldId id="328" r:id="rId9"/>
    <p:sldId id="329" r:id="rId10"/>
    <p:sldId id="330" r:id="rId11"/>
    <p:sldId id="331" r:id="rId12"/>
    <p:sldId id="332" r:id="rId13"/>
    <p:sldId id="333" r:id="rId14"/>
    <p:sldId id="334" r:id="rId15"/>
    <p:sldId id="335" r:id="rId16"/>
    <p:sldId id="340" r:id="rId17"/>
    <p:sldId id="341" r:id="rId18"/>
    <p:sldId id="342" r:id="rId19"/>
    <p:sldId id="343" r:id="rId20"/>
    <p:sldId id="344" r:id="rId21"/>
    <p:sldId id="337" r:id="rId22"/>
    <p:sldId id="338" r:id="rId23"/>
    <p:sldId id="339" r:id="rId24"/>
    <p:sldId id="282" r:id="rId25"/>
    <p:sldId id="32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95" userDrawn="1">
          <p15:clr>
            <a:srgbClr val="A4A3A4"/>
          </p15:clr>
        </p15:guide>
        <p15:guide id="5" pos="7061" userDrawn="1">
          <p15:clr>
            <a:srgbClr val="A4A3A4"/>
          </p15:clr>
        </p15:guide>
        <p15:guide id="6" pos="6176" userDrawn="1">
          <p15:clr>
            <a:srgbClr val="A4A3A4"/>
          </p15:clr>
        </p15:guide>
        <p15:guide id="8" orient="horz" pos="3181" userDrawn="1">
          <p15:clr>
            <a:srgbClr val="A4A3A4"/>
          </p15:clr>
        </p15:guide>
        <p15:guide id="9" pos="1118" userDrawn="1">
          <p15:clr>
            <a:srgbClr val="A4A3A4"/>
          </p15:clr>
        </p15:guide>
        <p15:guide id="10" pos="2706" userDrawn="1">
          <p15:clr>
            <a:srgbClr val="A4A3A4"/>
          </p15:clr>
        </p15:guide>
        <p15:guide id="11"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EB340D"/>
    <a:srgbClr val="D7AD9D"/>
    <a:srgbClr val="A3A3A3"/>
    <a:srgbClr val="7F7F7F"/>
    <a:srgbClr val="F8F8F8"/>
    <a:srgbClr val="E8E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4414" autoAdjust="0"/>
  </p:normalViewPr>
  <p:slideViewPr>
    <p:cSldViewPr snapToGrid="0" showGuides="1">
      <p:cViewPr varScale="1">
        <p:scale>
          <a:sx n="96" d="100"/>
          <a:sy n="96" d="100"/>
        </p:scale>
        <p:origin x="-120" y="-516"/>
      </p:cViewPr>
      <p:guideLst>
        <p:guide orient="horz" pos="595"/>
        <p:guide orient="horz" pos="3181"/>
        <p:guide pos="7061"/>
        <p:guide pos="6176"/>
        <p:guide pos="1118"/>
        <p:guide pos="2706"/>
        <p:guide pos="597"/>
      </p:guideLst>
    </p:cSldViewPr>
  </p:slideViewPr>
  <p:outlineViewPr>
    <p:cViewPr>
      <p:scale>
        <a:sx n="33" d="100"/>
        <a:sy n="33" d="100"/>
      </p:scale>
      <p:origin x="0" y="-12708"/>
    </p:cViewPr>
  </p:outlineViewPr>
  <p:notesTextViewPr>
    <p:cViewPr>
      <p:scale>
        <a:sx n="1" d="1"/>
        <a:sy n="1" d="1"/>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7C673-F5B2-445F-A6DD-36DAF299DC82}" type="datetimeFigureOut">
              <a:rPr lang="zh-CN" altLang="en-US" smtClean="0"/>
              <a:pPr/>
              <a:t>2018/3/13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0C778-EDC3-499F-9035-FF517CE8DF62}" type="slidenum">
              <a:rPr lang="zh-CN" altLang="en-US" smtClean="0"/>
              <a:pPr/>
              <a:t>‹#›</a:t>
            </a:fld>
            <a:endParaRPr lang="zh-CN" altLang="en-US"/>
          </a:p>
        </p:txBody>
      </p:sp>
    </p:spTree>
    <p:extLst>
      <p:ext uri="{BB962C8B-B14F-4D97-AF65-F5344CB8AC3E}">
        <p14:creationId xmlns:p14="http://schemas.microsoft.com/office/powerpoint/2010/main" xmlns="" val="46861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pPr/>
              <a:t>1</a:t>
            </a:fld>
            <a:endParaRPr lang="zh-CN" altLang="en-US"/>
          </a:p>
        </p:txBody>
      </p:sp>
    </p:spTree>
    <p:extLst>
      <p:ext uri="{BB962C8B-B14F-4D97-AF65-F5344CB8AC3E}">
        <p14:creationId xmlns:p14="http://schemas.microsoft.com/office/powerpoint/2010/main" xmlns="" val="346469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40932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751335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986013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389199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365634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extLst>
      <p:ext uri="{BB962C8B-B14F-4D97-AF65-F5344CB8AC3E}">
        <p14:creationId xmlns:p14="http://schemas.microsoft.com/office/powerpoint/2010/main" xmlns="" val="225210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extLst>
      <p:ext uri="{BB962C8B-B14F-4D97-AF65-F5344CB8AC3E}">
        <p14:creationId xmlns:p14="http://schemas.microsoft.com/office/powerpoint/2010/main" xmlns="" val="2850394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pPr/>
              <a:t>25</a:t>
            </a:fld>
            <a:endParaRPr lang="zh-CN" altLang="en-US"/>
          </a:p>
        </p:txBody>
      </p:sp>
    </p:spTree>
    <p:extLst>
      <p:ext uri="{BB962C8B-B14F-4D97-AF65-F5344CB8AC3E}">
        <p14:creationId xmlns:p14="http://schemas.microsoft.com/office/powerpoint/2010/main" xmlns="" val="322436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81158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3124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73233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332761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70485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62538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89141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58952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244770272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417912900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267422002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288526382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317265147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401015326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46422582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249765489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236666103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370926110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205624221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8933F9-86E0-4547-A34C-82E474ED5ED7}" type="datetimeFigureOut">
              <a:rPr lang="zh-CN" altLang="en-US" smtClean="0"/>
              <a:pPr/>
              <a:t>2018/3/13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6BCDB6-3A31-4307-BEAB-2877B707A31E}" type="slidenum">
              <a:rPr lang="zh-CN" altLang="en-US" smtClean="0"/>
              <a:pPr/>
              <a:t>‹#›</a:t>
            </a:fld>
            <a:endParaRPr lang="zh-CN" altLang="en-US"/>
          </a:p>
        </p:txBody>
      </p:sp>
    </p:spTree>
    <p:extLst>
      <p:ext uri="{BB962C8B-B14F-4D97-AF65-F5344CB8AC3E}">
        <p14:creationId xmlns:p14="http://schemas.microsoft.com/office/powerpoint/2010/main" xmlns="" val="178027483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B38933F9-86E0-4547-A34C-82E474ED5ED7}" type="datetimeFigureOut">
              <a:rPr lang="zh-CN" altLang="en-US" smtClean="0"/>
              <a:pPr/>
              <a:t>2018/3/13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C76BCDB6-3A31-4307-BEAB-2877B707A31E}" type="slidenum">
              <a:rPr lang="zh-CN" altLang="en-US" smtClean="0"/>
              <a:pPr/>
              <a:t>‹#›</a:t>
            </a:fld>
            <a:endParaRPr lang="zh-CN" altLang="en-US" dirty="0"/>
          </a:p>
        </p:txBody>
      </p:sp>
    </p:spTree>
    <p:extLst>
      <p:ext uri="{BB962C8B-B14F-4D97-AF65-F5344CB8AC3E}">
        <p14:creationId xmlns:p14="http://schemas.microsoft.com/office/powerpoint/2010/main" xmlns="" val="203562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6338710" y="538132"/>
            <a:ext cx="1052969" cy="1052969"/>
          </a:xfrm>
          <a:prstGeom prst="rect">
            <a:avLst/>
          </a:prstGeom>
          <a:noFill/>
          <a:ln>
            <a:solidFill>
              <a:srgbClr val="EB340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943538" y="1086543"/>
            <a:ext cx="540060" cy="540060"/>
          </a:xfrm>
          <a:prstGeom prst="rect">
            <a:avLst/>
          </a:prstGeom>
          <a:noFill/>
          <a:ln>
            <a:solidFill>
              <a:srgbClr val="EB340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086" y="4134044"/>
            <a:ext cx="12238172" cy="272395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7914766" y="4582071"/>
            <a:ext cx="4300320" cy="2275929"/>
            <a:chOff x="5917425" y="3435846"/>
            <a:chExt cx="3226575" cy="1707654"/>
          </a:xfrm>
        </p:grpSpPr>
        <p:pic>
          <p:nvPicPr>
            <p:cNvPr id="48" name="Picture 2"/>
            <p:cNvPicPr>
              <a:picLocks noChangeAspect="1" noChangeArrowheads="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a:ext>
              </a:extLst>
            </a:blip>
            <a:src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 name="Picture 2"/>
            <p:cNvPicPr>
              <a:picLocks noChangeAspect="1" noChangeArrowheads="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a:ext>
              </a:extLst>
            </a:blip>
            <a:src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4" name="组合 43"/>
          <p:cNvGrpSpPr/>
          <p:nvPr/>
        </p:nvGrpSpPr>
        <p:grpSpPr>
          <a:xfrm flipH="1">
            <a:off x="-23086" y="4521903"/>
            <a:ext cx="4031398" cy="2197901"/>
            <a:chOff x="5917425" y="3435846"/>
            <a:chExt cx="3226575" cy="1707654"/>
          </a:xfrm>
        </p:grpSpPr>
        <p:pic>
          <p:nvPicPr>
            <p:cNvPr id="45" name="Picture 2"/>
            <p:cNvPicPr>
              <a:picLocks noChangeAspect="1" noChangeArrowheads="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a:ext>
              </a:extLst>
            </a:blip>
            <a:src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a:ext>
              </a:extLst>
            </a:blip>
            <a:src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2" name="TextBox 51"/>
          <p:cNvSpPr txBox="1"/>
          <p:nvPr/>
        </p:nvSpPr>
        <p:spPr>
          <a:xfrm>
            <a:off x="2297224" y="2039128"/>
            <a:ext cx="8247139" cy="1569660"/>
          </a:xfrm>
          <a:prstGeom prst="rect">
            <a:avLst/>
          </a:prstGeom>
          <a:noFill/>
        </p:spPr>
        <p:txBody>
          <a:bodyPr wrap="square" rtlCol="0">
            <a:spAutoFit/>
          </a:bodyPr>
          <a:lstStyle/>
          <a:p>
            <a:r>
              <a:rPr lang="zh-CN" altLang="en-US" sz="4800" b="1" dirty="0" smtClean="0">
                <a:latin typeface="微软雅黑" panose="020B0503020204020204" pitchFamily="34" charset="-122"/>
                <a:ea typeface="微软雅黑" panose="020B0503020204020204" pitchFamily="34" charset="-122"/>
              </a:rPr>
              <a:t>学科</a:t>
            </a:r>
            <a:r>
              <a:rPr lang="zh-CN" altLang="en-US" sz="4800" b="1" dirty="0">
                <a:latin typeface="微软雅黑" panose="020B0503020204020204" pitchFamily="34" charset="-122"/>
                <a:ea typeface="微软雅黑" panose="020B0503020204020204" pitchFamily="34" charset="-122"/>
              </a:rPr>
              <a:t>专业建设</a:t>
            </a:r>
            <a:r>
              <a:rPr lang="zh-CN" altLang="en-US" sz="4800" b="1" dirty="0" smtClean="0">
                <a:latin typeface="微软雅黑" panose="020B0503020204020204" pitchFamily="34" charset="-122"/>
                <a:ea typeface="微软雅黑" panose="020B0503020204020204" pitchFamily="34" charset="-122"/>
              </a:rPr>
              <a:t>思考</a:t>
            </a:r>
            <a:endParaRPr lang="en-US" altLang="zh-CN" sz="4800" b="1" dirty="0" smtClean="0">
              <a:latin typeface="微软雅黑" panose="020B0503020204020204" pitchFamily="34" charset="-122"/>
              <a:ea typeface="微软雅黑" panose="020B0503020204020204" pitchFamily="34" charset="-122"/>
            </a:endParaRPr>
          </a:p>
          <a:p>
            <a:r>
              <a:rPr lang="zh-CN" altLang="en-US" sz="4800" b="1" dirty="0" smtClean="0">
                <a:latin typeface="微软雅黑" panose="020B0503020204020204" pitchFamily="34" charset="-122"/>
                <a:ea typeface="微软雅黑" panose="020B0503020204020204" pitchFamily="34" charset="-122"/>
              </a:rPr>
              <a:t> </a:t>
            </a:r>
            <a:r>
              <a:rPr lang="zh-CN" altLang="en-US" sz="4800" b="1" dirty="0" smtClean="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以旅游管理为例</a:t>
            </a:r>
            <a:endParaRPr lang="zh-CN" altLang="en-US" sz="2400" b="1" dirty="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287397" y="2202239"/>
            <a:ext cx="215969" cy="215969"/>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grpSp>
      <p:sp>
        <p:nvSpPr>
          <p:cNvPr id="56" name="标题 4"/>
          <p:cNvSpPr txBox="1">
            <a:spLocks/>
          </p:cNvSpPr>
          <p:nvPr/>
        </p:nvSpPr>
        <p:spPr>
          <a:xfrm>
            <a:off x="4231533" y="5694694"/>
            <a:ext cx="3743441" cy="36869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chemeClr val="bg1"/>
                </a:solidFill>
                <a:latin typeface="微软雅黑" panose="020B0503020204020204" pitchFamily="34" charset="-122"/>
                <a:ea typeface="微软雅黑" panose="020B0503020204020204" pitchFamily="34" charset="-122"/>
              </a:rPr>
              <a:t>安徽师范大学</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陆林</a:t>
            </a:r>
          </a:p>
        </p:txBody>
      </p:sp>
      <p:sp>
        <p:nvSpPr>
          <p:cNvPr id="60" name="TextBox 59"/>
          <p:cNvSpPr txBox="1"/>
          <p:nvPr/>
        </p:nvSpPr>
        <p:spPr>
          <a:xfrm>
            <a:off x="13510893" y="7029355"/>
            <a:ext cx="876935" cy="369236"/>
          </a:xfrm>
          <a:prstGeom prst="rect">
            <a:avLst/>
          </a:prstGeom>
          <a:noFill/>
        </p:spPr>
        <p:txBody>
          <a:bodyPr wrap="none" rtlCol="0">
            <a:spAutoFit/>
          </a:bodyPr>
          <a:lstStyle/>
          <a:p>
            <a:r>
              <a:rPr lang="zh-CN" altLang="en-US" sz="1799" dirty="0"/>
              <a:t>延时符</a:t>
            </a:r>
          </a:p>
        </p:txBody>
      </p:sp>
      <p:sp>
        <p:nvSpPr>
          <p:cNvPr id="24" name="矩形 23"/>
          <p:cNvSpPr/>
          <p:nvPr/>
        </p:nvSpPr>
        <p:spPr>
          <a:xfrm>
            <a:off x="5300070" y="794616"/>
            <a:ext cx="467670" cy="467670"/>
          </a:xfrm>
          <a:prstGeom prst="rect">
            <a:avLst/>
          </a:prstGeom>
          <a:solidFill>
            <a:srgbClr val="D7AD9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103254" y="234125"/>
            <a:ext cx="470911" cy="470911"/>
          </a:xfrm>
          <a:prstGeom prst="rect">
            <a:avLst/>
          </a:prstGeom>
          <a:solidFill>
            <a:srgbClr val="D7AD9D"/>
          </a:solidFill>
          <a:ln>
            <a:noFill/>
          </a:ln>
          <a:effectLst>
            <a:outerShdw blurRad="330200" dist="203200" dir="27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093209" y="1271126"/>
            <a:ext cx="450050" cy="450050"/>
          </a:xfrm>
          <a:prstGeom prst="rect">
            <a:avLst/>
          </a:prstGeom>
          <a:solidFill>
            <a:srgbClr val="D7AD9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479301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）我国的分类与评价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文本框 75">
            <a:extLst>
              <a:ext uri="{FF2B5EF4-FFF2-40B4-BE49-F238E27FC236}">
                <a16:creationId xmlns:a16="http://schemas.microsoft.com/office/drawing/2014/main" xmlns="" id="{A9E79360-16F3-4540-8290-A8FCD62BE0AE}"/>
              </a:ext>
            </a:extLst>
          </p:cNvPr>
          <p:cNvSpPr txBox="1">
            <a:spLocks noChangeArrowheads="1"/>
          </p:cNvSpPr>
          <p:nvPr/>
        </p:nvSpPr>
        <p:spPr bwMode="auto">
          <a:xfrm>
            <a:off x="970293" y="1956084"/>
            <a:ext cx="10251414" cy="4529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marL="0" marR="0" lvl="0" indent="457200" algn="just" defTabSz="914400" rtl="0" eaLnBrk="1" fontAlgn="auto" latinLnBrk="0" hangingPunct="1">
              <a:lnSpc>
                <a:spcPct val="200000"/>
              </a:lnSpc>
              <a:spcBef>
                <a:spcPts val="0"/>
              </a:spcBef>
              <a:spcAft>
                <a:spcPts val="0"/>
              </a:spcAft>
              <a:buClrTx/>
              <a:buSzTx/>
              <a:buFontTx/>
              <a:buNone/>
              <a:tabLst/>
              <a:defRPr/>
            </a:pPr>
            <a:r>
              <a:rPr kumimoji="0" lang="zh-CN" altLang="en-US" sz="1600" b="0" i="0" u="none" strike="noStrike" kern="1200" cap="none" spc="0" normalizeH="0" baseline="0" noProof="0" dirty="0">
                <a:ln>
                  <a:noFill/>
                </a:ln>
                <a:effectLst/>
                <a:uLnTx/>
                <a:uFillTx/>
                <a:latin typeface="微软雅黑" pitchFamily="34" charset="-122"/>
                <a:ea typeface="微软雅黑" pitchFamily="34" charset="-122"/>
                <a:cs typeface="+mn-cs"/>
              </a:rPr>
              <a:t>管理科学三处</a:t>
            </a:r>
            <a:r>
              <a:rPr kumimoji="0" lang="zh-CN" altLang="en-US"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：资助经济科学学科、宏观管理与政策学科</a:t>
            </a:r>
            <a:r>
              <a:rPr kumimoji="0" lang="en-US" altLang="zh-CN"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2</a:t>
            </a:r>
            <a:r>
              <a:rPr kumimoji="0" lang="zh-CN" altLang="en-US"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个学科领域的基础研究。</a:t>
            </a:r>
            <a:endParaRPr kumimoji="0" lang="en-US" altLang="zh-CN"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a:p>
            <a:pPr lvl="0" indent="457200" algn="just">
              <a:lnSpc>
                <a:spcPct val="200000"/>
              </a:lnSpc>
            </a:pPr>
            <a:r>
              <a:rPr lang="zh-CN" altLang="en-US" sz="1600" dirty="0">
                <a:solidFill>
                  <a:sysClr val="windowText" lastClr="000000"/>
                </a:solidFill>
                <a:latin typeface="微软雅黑" pitchFamily="34" charset="-122"/>
                <a:ea typeface="微软雅黑" pitchFamily="34" charset="-122"/>
              </a:rPr>
              <a:t>经济科学学科主要资助通过实证研究、数量研究、行为研究等科学研究方法揭示经济活动发展规律、解释经济发展现象、提炼经济理论的基础科学理论与方法的研究。资助范围主要包括数量经济理论与方法、实验经济与行为经济、宏观经济管理、金融管理与政策。产业经济与政策、空间经济与政策、财税管理、博弈论、农林经济管理、国际经济与贸易理论、经济发展与增长等分支学科或领域的基础研究。</a:t>
            </a:r>
            <a:endParaRPr lang="en-US" altLang="zh-CN" sz="1600" dirty="0">
              <a:solidFill>
                <a:sysClr val="windowText" lastClr="000000"/>
              </a:solidFill>
              <a:latin typeface="微软雅黑" pitchFamily="34" charset="-122"/>
              <a:ea typeface="微软雅黑" pitchFamily="34" charset="-122"/>
            </a:endParaRPr>
          </a:p>
          <a:p>
            <a:pPr lvl="0" indent="457200" algn="just">
              <a:lnSpc>
                <a:spcPct val="200000"/>
              </a:lnSpc>
            </a:pPr>
            <a:r>
              <a:rPr lang="zh-CN" altLang="en-US" sz="1600" dirty="0">
                <a:solidFill>
                  <a:sysClr val="windowText" lastClr="000000"/>
                </a:solidFill>
                <a:latin typeface="微软雅黑" pitchFamily="34" charset="-122"/>
                <a:ea typeface="微软雅黑" pitchFamily="34" charset="-122"/>
              </a:rPr>
              <a:t>宏观管理与政策学科是研究政府及相关公共部门为实现经济和社会发展目标，制定宏观政策和实施综合管理行为规律的综合学科群。资助范围包括公共管理、非营利组织管理、科技管理与政策、创新管理、卫生管理与政策、教育管理与政策、公共安全与危机管理、文化与休闲产业管理、社会福利管理、环境与生态管理、资源管理与政策。区域发展管理、信息资源管理等分支学科和领域的基础研究。</a:t>
            </a:r>
          </a:p>
        </p:txBody>
      </p:sp>
    </p:spTree>
    <p:extLst>
      <p:ext uri="{BB962C8B-B14F-4D97-AF65-F5344CB8AC3E}">
        <p14:creationId xmlns:p14="http://schemas.microsoft.com/office/powerpoint/2010/main" xmlns="" val="21774233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）我国的分类与评价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文本框 75">
            <a:extLst>
              <a:ext uri="{FF2B5EF4-FFF2-40B4-BE49-F238E27FC236}">
                <a16:creationId xmlns:a16="http://schemas.microsoft.com/office/drawing/2014/main" xmlns="" id="{A9E79360-16F3-4540-8290-A8FCD62BE0AE}"/>
              </a:ext>
            </a:extLst>
          </p:cNvPr>
          <p:cNvSpPr txBox="1">
            <a:spLocks noChangeArrowheads="1"/>
          </p:cNvSpPr>
          <p:nvPr/>
        </p:nvSpPr>
        <p:spPr bwMode="auto">
          <a:xfrm>
            <a:off x="783862" y="1939942"/>
            <a:ext cx="10251414" cy="3052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indent="457200" algn="just">
              <a:lnSpc>
                <a:spcPct val="200000"/>
              </a:lnSpc>
            </a:pPr>
            <a:r>
              <a:rPr lang="en-US" altLang="zh-CN" sz="1600" b="1" dirty="0">
                <a:solidFill>
                  <a:sysClr val="windowText" lastClr="000000"/>
                </a:solidFill>
                <a:latin typeface="微软雅黑" pitchFamily="34" charset="-122"/>
                <a:ea typeface="微软雅黑" pitchFamily="34" charset="-122"/>
              </a:rPr>
              <a:t>C.</a:t>
            </a:r>
            <a:r>
              <a:rPr lang="zh-CN" altLang="en-US" sz="1600" b="1" dirty="0">
                <a:solidFill>
                  <a:sysClr val="windowText" lastClr="000000"/>
                </a:solidFill>
                <a:latin typeface="微软雅黑" pitchFamily="34" charset="-122"/>
                <a:ea typeface="微软雅黑" pitchFamily="34" charset="-122"/>
              </a:rPr>
              <a:t>学位授予和人才培养学科目录</a:t>
            </a:r>
            <a:endParaRPr lang="en-US" altLang="zh-CN" sz="1600" b="1" dirty="0">
              <a:solidFill>
                <a:sysClr val="windowText" lastClr="000000"/>
              </a:solidFill>
              <a:latin typeface="微软雅黑" pitchFamily="34" charset="-122"/>
              <a:ea typeface="微软雅黑" pitchFamily="34" charset="-122"/>
            </a:endParaRPr>
          </a:p>
          <a:p>
            <a:pPr lvl="0" indent="457200" algn="just">
              <a:lnSpc>
                <a:spcPct val="200000"/>
              </a:lnSpc>
            </a:pPr>
            <a:r>
              <a:rPr lang="zh-CN" altLang="en-US" sz="1600" dirty="0">
                <a:solidFill>
                  <a:sysClr val="windowText" lastClr="000000"/>
                </a:solidFill>
                <a:latin typeface="微软雅黑" pitchFamily="34" charset="-122"/>
                <a:ea typeface="微软雅黑" pitchFamily="34" charset="-122"/>
              </a:rPr>
              <a:t>国务院学位委员会、教育部印发的</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学位授予和人才培养学科目录</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a:t>
            </a:r>
            <a:r>
              <a:rPr lang="en-US" altLang="zh-CN" sz="1600" dirty="0">
                <a:solidFill>
                  <a:sysClr val="windowText" lastClr="000000"/>
                </a:solidFill>
                <a:latin typeface="微软雅黑" pitchFamily="34" charset="-122"/>
                <a:ea typeface="微软雅黑" pitchFamily="34" charset="-122"/>
              </a:rPr>
              <a:t>2011</a:t>
            </a:r>
            <a:r>
              <a:rPr lang="zh-CN" altLang="en-US" sz="1600" dirty="0">
                <a:solidFill>
                  <a:sysClr val="windowText" lastClr="000000"/>
                </a:solidFill>
                <a:latin typeface="微软雅黑" pitchFamily="34" charset="-122"/>
                <a:ea typeface="微软雅黑" pitchFamily="34" charset="-122"/>
              </a:rPr>
              <a:t>）将学科分为学科门类和一级学科。</a:t>
            </a:r>
            <a:r>
              <a:rPr lang="zh-CN" altLang="en-US" sz="1600" dirty="0">
                <a:solidFill>
                  <a:srgbClr val="FF0000"/>
                </a:solidFill>
                <a:latin typeface="微软雅黑" pitchFamily="34" charset="-122"/>
                <a:ea typeface="微软雅黑" pitchFamily="34" charset="-122"/>
              </a:rPr>
              <a:t>划分为</a:t>
            </a:r>
            <a:r>
              <a:rPr lang="en-US" altLang="zh-CN" sz="1600" dirty="0">
                <a:solidFill>
                  <a:srgbClr val="FF0000"/>
                </a:solidFill>
                <a:latin typeface="微软雅黑" pitchFamily="34" charset="-122"/>
                <a:ea typeface="微软雅黑" pitchFamily="34" charset="-122"/>
              </a:rPr>
              <a:t>13</a:t>
            </a:r>
            <a:r>
              <a:rPr lang="zh-CN" altLang="en-US" sz="1600" dirty="0">
                <a:solidFill>
                  <a:srgbClr val="FF0000"/>
                </a:solidFill>
                <a:latin typeface="微软雅黑" pitchFamily="34" charset="-122"/>
                <a:ea typeface="微软雅黑" pitchFamily="34" charset="-122"/>
              </a:rPr>
              <a:t>个学科门类，</a:t>
            </a:r>
            <a:r>
              <a:rPr lang="en-US" altLang="zh-CN" sz="1600" dirty="0">
                <a:solidFill>
                  <a:srgbClr val="FF0000"/>
                </a:solidFill>
                <a:latin typeface="微软雅黑" pitchFamily="34" charset="-122"/>
                <a:ea typeface="微软雅黑" pitchFamily="34" charset="-122"/>
              </a:rPr>
              <a:t>110</a:t>
            </a:r>
            <a:r>
              <a:rPr lang="zh-CN" altLang="en-US" sz="1600" dirty="0">
                <a:solidFill>
                  <a:srgbClr val="FF0000"/>
                </a:solidFill>
                <a:latin typeface="微软雅黑" pitchFamily="34" charset="-122"/>
                <a:ea typeface="微软雅黑" pitchFamily="34" charset="-122"/>
              </a:rPr>
              <a:t>个一级学科。</a:t>
            </a:r>
          </a:p>
          <a:p>
            <a:pPr lvl="0" indent="457200" algn="just">
              <a:lnSpc>
                <a:spcPct val="200000"/>
              </a:lnSpc>
            </a:pPr>
            <a:r>
              <a:rPr lang="zh-CN" altLang="en-US" sz="1600" dirty="0">
                <a:solidFill>
                  <a:sysClr val="windowText" lastClr="000000"/>
                </a:solidFill>
                <a:latin typeface="微软雅黑" pitchFamily="34" charset="-122"/>
                <a:ea typeface="微软雅黑" pitchFamily="34" charset="-122"/>
              </a:rPr>
              <a:t>此分类是国家进行学位授权审核与学科管理、学位授予单位开展学位授予与人才培养工作的基本依据，适用于硕士、博士的学位授予、招生和培养，并用于学科建设和教育统计分类等工作。</a:t>
            </a:r>
          </a:p>
          <a:p>
            <a:pPr lvl="0" indent="457200" algn="just">
              <a:lnSpc>
                <a:spcPct val="200000"/>
              </a:lnSpc>
            </a:pPr>
            <a:r>
              <a:rPr lang="zh-CN" altLang="en-US" sz="1600" dirty="0">
                <a:solidFill>
                  <a:sysClr val="windowText" lastClr="000000"/>
                </a:solidFill>
                <a:latin typeface="微软雅黑" pitchFamily="34" charset="-122"/>
                <a:ea typeface="微软雅黑" pitchFamily="34" charset="-122"/>
              </a:rPr>
              <a:t>学士学位按此目录的学科门类授予。</a:t>
            </a:r>
            <a:endParaRPr kumimoji="0" lang="en-US" altLang="zh-CN" sz="160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pic>
        <p:nvPicPr>
          <p:cNvPr id="9" name="图片 8">
            <a:extLst>
              <a:ext uri="{FF2B5EF4-FFF2-40B4-BE49-F238E27FC236}">
                <a16:creationId xmlns:a16="http://schemas.microsoft.com/office/drawing/2014/main" xmlns="" id="{499657B7-9F39-4616-B310-851F22FD07A8}"/>
              </a:ext>
            </a:extLst>
          </p:cNvPr>
          <p:cNvPicPr>
            <a:picLocks noChangeAspect="1"/>
          </p:cNvPicPr>
          <p:nvPr/>
        </p:nvPicPr>
        <p:blipFill>
          <a:blip r:embed="rId3" cstate="print"/>
          <a:stretch>
            <a:fillRect/>
          </a:stretch>
        </p:blipFill>
        <p:spPr>
          <a:xfrm>
            <a:off x="1576948" y="5036581"/>
            <a:ext cx="9038103" cy="1638442"/>
          </a:xfrm>
          <a:prstGeom prst="rect">
            <a:avLst/>
          </a:prstGeom>
        </p:spPr>
      </p:pic>
    </p:spTree>
    <p:extLst>
      <p:ext uri="{BB962C8B-B14F-4D97-AF65-F5344CB8AC3E}">
        <p14:creationId xmlns:p14="http://schemas.microsoft.com/office/powerpoint/2010/main" xmlns="" val="39196591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）我国的分类与评价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2" name="矩形 1">
            <a:extLst>
              <a:ext uri="{FF2B5EF4-FFF2-40B4-BE49-F238E27FC236}">
                <a16:creationId xmlns:a16="http://schemas.microsoft.com/office/drawing/2014/main" xmlns="" id="{8DAB73DD-CF69-4B00-B7F0-045792D25B78}"/>
              </a:ext>
            </a:extLst>
          </p:cNvPr>
          <p:cNvSpPr/>
          <p:nvPr/>
        </p:nvSpPr>
        <p:spPr>
          <a:xfrm>
            <a:off x="782890" y="1735856"/>
            <a:ext cx="5094127" cy="3970318"/>
          </a:xfrm>
          <a:prstGeom prst="rect">
            <a:avLst/>
          </a:prstGeom>
        </p:spPr>
        <p:txBody>
          <a:bodyPr wrap="square">
            <a:spAutoFit/>
          </a:bodyPr>
          <a:lstStyle/>
          <a:p>
            <a:pPr>
              <a:lnSpc>
                <a:spcPct val="200000"/>
              </a:lnSpc>
            </a:pPr>
            <a:r>
              <a:rPr lang="en-US" altLang="zh-CN" sz="2100" b="1" dirty="0">
                <a:solidFill>
                  <a:srgbClr val="FF0000"/>
                </a:solidFill>
                <a:latin typeface="+mn-ea"/>
              </a:rPr>
              <a:t>13</a:t>
            </a:r>
            <a:r>
              <a:rPr lang="zh-CN" altLang="en-US" sz="2100" b="1" dirty="0">
                <a:solidFill>
                  <a:srgbClr val="FF0000"/>
                </a:solidFill>
                <a:latin typeface="+mn-ea"/>
              </a:rPr>
              <a:t>门类</a:t>
            </a:r>
            <a:r>
              <a:rPr lang="en-US" altLang="zh-CN" sz="2100" b="1" dirty="0">
                <a:solidFill>
                  <a:srgbClr val="FF0000"/>
                </a:solidFill>
                <a:latin typeface="+mn-ea"/>
              </a:rPr>
              <a:t>——110</a:t>
            </a:r>
            <a:r>
              <a:rPr lang="zh-CN" altLang="en-US" sz="2100" b="1" dirty="0">
                <a:solidFill>
                  <a:srgbClr val="FF0000"/>
                </a:solidFill>
                <a:latin typeface="+mn-ea"/>
              </a:rPr>
              <a:t>个一级学科</a:t>
            </a:r>
            <a:endParaRPr lang="en-US" altLang="zh-CN" sz="2100" b="1" dirty="0">
              <a:solidFill>
                <a:srgbClr val="FF0000"/>
              </a:solidFill>
              <a:latin typeface="+mn-ea"/>
            </a:endParaRPr>
          </a:p>
          <a:p>
            <a:pPr>
              <a:lnSpc>
                <a:spcPct val="200000"/>
              </a:lnSpc>
            </a:pPr>
            <a:r>
              <a:rPr lang="zh-CN" altLang="en-US" sz="2100" dirty="0">
                <a:latin typeface="+mn-ea"/>
              </a:rPr>
              <a:t>哲学（</a:t>
            </a:r>
            <a:r>
              <a:rPr lang="en-US" altLang="zh-CN" sz="2100" dirty="0">
                <a:latin typeface="+mn-ea"/>
              </a:rPr>
              <a:t>1</a:t>
            </a:r>
            <a:r>
              <a:rPr lang="zh-CN" altLang="en-US" sz="2100" dirty="0">
                <a:latin typeface="+mn-ea"/>
              </a:rPr>
              <a:t>）、经济学（</a:t>
            </a:r>
            <a:r>
              <a:rPr lang="en-US" altLang="zh-CN" sz="2100" dirty="0">
                <a:latin typeface="+mn-ea"/>
              </a:rPr>
              <a:t>2</a:t>
            </a:r>
            <a:r>
              <a:rPr lang="zh-CN" altLang="en-US" sz="2100" dirty="0">
                <a:latin typeface="+mn-ea"/>
              </a:rPr>
              <a:t>）、法学（</a:t>
            </a:r>
            <a:r>
              <a:rPr lang="en-US" altLang="zh-CN" sz="2100" dirty="0">
                <a:latin typeface="+mn-ea"/>
              </a:rPr>
              <a:t>6</a:t>
            </a:r>
            <a:r>
              <a:rPr lang="zh-CN" altLang="en-US" sz="2100" dirty="0">
                <a:latin typeface="+mn-ea"/>
              </a:rPr>
              <a:t>）</a:t>
            </a:r>
            <a:endParaRPr lang="en-US" altLang="zh-CN" sz="2100" dirty="0">
              <a:latin typeface="+mn-ea"/>
            </a:endParaRPr>
          </a:p>
          <a:p>
            <a:pPr>
              <a:lnSpc>
                <a:spcPct val="200000"/>
              </a:lnSpc>
            </a:pPr>
            <a:r>
              <a:rPr lang="zh-CN" altLang="en-US" sz="2100" dirty="0">
                <a:latin typeface="+mn-ea"/>
              </a:rPr>
              <a:t>教育学（</a:t>
            </a:r>
            <a:r>
              <a:rPr lang="en-US" altLang="zh-CN" sz="2100" dirty="0">
                <a:latin typeface="+mn-ea"/>
              </a:rPr>
              <a:t>3</a:t>
            </a:r>
            <a:r>
              <a:rPr lang="zh-CN" altLang="en-US" sz="2100" dirty="0">
                <a:latin typeface="+mn-ea"/>
              </a:rPr>
              <a:t>）、文学（</a:t>
            </a:r>
            <a:r>
              <a:rPr lang="en-US" altLang="zh-CN" sz="2100" dirty="0">
                <a:latin typeface="+mn-ea"/>
              </a:rPr>
              <a:t>3</a:t>
            </a:r>
            <a:r>
              <a:rPr lang="zh-CN" altLang="en-US" sz="2100" dirty="0">
                <a:latin typeface="+mn-ea"/>
              </a:rPr>
              <a:t>）、历史学（</a:t>
            </a:r>
            <a:r>
              <a:rPr lang="en-US" altLang="zh-CN" sz="2100" dirty="0">
                <a:latin typeface="+mn-ea"/>
              </a:rPr>
              <a:t>3</a:t>
            </a:r>
            <a:r>
              <a:rPr lang="zh-CN" altLang="en-US" sz="2100" dirty="0">
                <a:latin typeface="+mn-ea"/>
              </a:rPr>
              <a:t>）</a:t>
            </a:r>
            <a:endParaRPr lang="en-US" altLang="zh-CN" sz="2100" dirty="0">
              <a:latin typeface="+mn-ea"/>
            </a:endParaRPr>
          </a:p>
          <a:p>
            <a:pPr>
              <a:lnSpc>
                <a:spcPct val="200000"/>
              </a:lnSpc>
            </a:pPr>
            <a:r>
              <a:rPr lang="zh-CN" altLang="en-US" sz="2100" dirty="0">
                <a:latin typeface="+mn-ea"/>
              </a:rPr>
              <a:t>理学（</a:t>
            </a:r>
            <a:r>
              <a:rPr lang="en-US" altLang="zh-CN" sz="2100" dirty="0">
                <a:latin typeface="+mn-ea"/>
              </a:rPr>
              <a:t>14</a:t>
            </a:r>
            <a:r>
              <a:rPr lang="zh-CN" altLang="en-US" sz="2100" dirty="0">
                <a:latin typeface="+mn-ea"/>
              </a:rPr>
              <a:t>）、工学（</a:t>
            </a:r>
            <a:r>
              <a:rPr lang="en-US" altLang="zh-CN" sz="2100" dirty="0">
                <a:latin typeface="+mn-ea"/>
              </a:rPr>
              <a:t>38</a:t>
            </a:r>
            <a:r>
              <a:rPr lang="zh-CN" altLang="en-US" sz="2100" dirty="0">
                <a:latin typeface="+mn-ea"/>
              </a:rPr>
              <a:t>）、管理学（</a:t>
            </a:r>
            <a:r>
              <a:rPr lang="en-US" altLang="zh-CN" sz="2100" dirty="0">
                <a:latin typeface="+mn-ea"/>
              </a:rPr>
              <a:t>5</a:t>
            </a:r>
            <a:r>
              <a:rPr lang="zh-CN" altLang="en-US" sz="2100" dirty="0">
                <a:latin typeface="+mn-ea"/>
              </a:rPr>
              <a:t>）</a:t>
            </a:r>
            <a:endParaRPr lang="en-US" altLang="zh-CN" sz="2100" dirty="0">
              <a:latin typeface="+mn-ea"/>
            </a:endParaRPr>
          </a:p>
          <a:p>
            <a:pPr>
              <a:lnSpc>
                <a:spcPct val="200000"/>
              </a:lnSpc>
            </a:pPr>
            <a:r>
              <a:rPr lang="zh-CN" altLang="en-US" sz="2100" dirty="0">
                <a:latin typeface="+mn-ea"/>
              </a:rPr>
              <a:t>农学（</a:t>
            </a:r>
            <a:r>
              <a:rPr lang="en-US" altLang="zh-CN" sz="2100" dirty="0">
                <a:latin typeface="+mn-ea"/>
              </a:rPr>
              <a:t>9</a:t>
            </a:r>
            <a:r>
              <a:rPr lang="zh-CN" altLang="en-US" sz="2100" dirty="0">
                <a:latin typeface="+mn-ea"/>
              </a:rPr>
              <a:t>）、医学（</a:t>
            </a:r>
            <a:r>
              <a:rPr lang="en-US" altLang="zh-CN" sz="2100" dirty="0">
                <a:latin typeface="+mn-ea"/>
              </a:rPr>
              <a:t>11</a:t>
            </a:r>
            <a:r>
              <a:rPr lang="zh-CN" altLang="en-US" sz="2100" dirty="0">
                <a:latin typeface="+mn-ea"/>
              </a:rPr>
              <a:t>）、军事学（</a:t>
            </a:r>
            <a:r>
              <a:rPr lang="en-US" altLang="zh-CN" sz="2100" dirty="0">
                <a:latin typeface="+mn-ea"/>
              </a:rPr>
              <a:t>10</a:t>
            </a:r>
            <a:r>
              <a:rPr lang="zh-CN" altLang="en-US" sz="2100" dirty="0">
                <a:latin typeface="+mn-ea"/>
              </a:rPr>
              <a:t>）</a:t>
            </a:r>
            <a:endParaRPr lang="en-US" altLang="zh-CN" sz="2100" dirty="0">
              <a:latin typeface="+mn-ea"/>
            </a:endParaRPr>
          </a:p>
          <a:p>
            <a:pPr>
              <a:lnSpc>
                <a:spcPct val="200000"/>
              </a:lnSpc>
            </a:pPr>
            <a:r>
              <a:rPr lang="zh-CN" altLang="en-US" sz="2100" dirty="0">
                <a:latin typeface="+mn-ea"/>
              </a:rPr>
              <a:t>艺术学（</a:t>
            </a:r>
            <a:r>
              <a:rPr lang="en-US" altLang="zh-CN" sz="2100" dirty="0">
                <a:latin typeface="+mn-ea"/>
              </a:rPr>
              <a:t>5</a:t>
            </a:r>
            <a:r>
              <a:rPr lang="zh-CN" altLang="en-US" sz="2100" dirty="0">
                <a:latin typeface="+mn-ea"/>
              </a:rPr>
              <a:t>）</a:t>
            </a:r>
          </a:p>
        </p:txBody>
      </p:sp>
      <p:pic>
        <p:nvPicPr>
          <p:cNvPr id="5" name="图片 4">
            <a:extLst>
              <a:ext uri="{FF2B5EF4-FFF2-40B4-BE49-F238E27FC236}">
                <a16:creationId xmlns:a16="http://schemas.microsoft.com/office/drawing/2014/main" xmlns="" id="{B7C57498-CA26-4CAF-A292-C8A81705DC4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38179" y="806561"/>
            <a:ext cx="3648103" cy="5244877"/>
          </a:xfrm>
          <a:prstGeom prst="rect">
            <a:avLst/>
          </a:prstGeom>
        </p:spPr>
      </p:pic>
    </p:spTree>
    <p:extLst>
      <p:ext uri="{BB962C8B-B14F-4D97-AF65-F5344CB8AC3E}">
        <p14:creationId xmlns:p14="http://schemas.microsoft.com/office/powerpoint/2010/main" xmlns="" val="2884225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）我国的分类与评价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4" name="矩形 3">
            <a:extLst>
              <a:ext uri="{FF2B5EF4-FFF2-40B4-BE49-F238E27FC236}">
                <a16:creationId xmlns:a16="http://schemas.microsoft.com/office/drawing/2014/main" xmlns="" id="{84A1ED1D-8AB1-4C31-8DA8-993F2AB7A4D7}"/>
              </a:ext>
            </a:extLst>
          </p:cNvPr>
          <p:cNvSpPr/>
          <p:nvPr/>
        </p:nvSpPr>
        <p:spPr>
          <a:xfrm>
            <a:off x="1296982" y="3021923"/>
            <a:ext cx="716542" cy="2020710"/>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管理学</a:t>
            </a:r>
          </a:p>
        </p:txBody>
      </p:sp>
      <p:grpSp>
        <p:nvGrpSpPr>
          <p:cNvPr id="25" name="组合 24">
            <a:extLst>
              <a:ext uri="{FF2B5EF4-FFF2-40B4-BE49-F238E27FC236}">
                <a16:creationId xmlns:a16="http://schemas.microsoft.com/office/drawing/2014/main" xmlns="" id="{60DC41D5-0330-49DE-A2DC-B0CB3EA34D9D}"/>
              </a:ext>
            </a:extLst>
          </p:cNvPr>
          <p:cNvGrpSpPr/>
          <p:nvPr/>
        </p:nvGrpSpPr>
        <p:grpSpPr>
          <a:xfrm>
            <a:off x="2175952" y="2237482"/>
            <a:ext cx="8649026" cy="3357087"/>
            <a:chOff x="1647913" y="2496336"/>
            <a:chExt cx="6478183" cy="2904697"/>
          </a:xfrm>
        </p:grpSpPr>
        <p:sp>
          <p:nvSpPr>
            <p:cNvPr id="12" name="文本框 11">
              <a:extLst>
                <a:ext uri="{FF2B5EF4-FFF2-40B4-BE49-F238E27FC236}">
                  <a16:creationId xmlns:a16="http://schemas.microsoft.com/office/drawing/2014/main" xmlns="" id="{70F5F965-9398-4CDA-BB07-E52C32D0622D}"/>
                </a:ext>
              </a:extLst>
            </p:cNvPr>
            <p:cNvSpPr txBox="1"/>
            <p:nvPr/>
          </p:nvSpPr>
          <p:spPr>
            <a:xfrm>
              <a:off x="2246032" y="2717637"/>
              <a:ext cx="2425148" cy="399453"/>
            </a:xfrm>
            <a:prstGeom prst="rect">
              <a:avLst/>
            </a:prstGeom>
            <a:noFill/>
          </p:spPr>
          <p:txBody>
            <a:bodyPr wrap="square" rtlCol="0">
              <a:spAutoFit/>
            </a:bodyPr>
            <a:lstStyle/>
            <a:p>
              <a:r>
                <a:rPr lang="en-US" altLang="zh-CN" sz="2400" dirty="0"/>
                <a:t>1201 </a:t>
              </a:r>
              <a:r>
                <a:rPr lang="zh-CN" altLang="en-US" sz="2400" dirty="0"/>
                <a:t>管理科学与工程</a:t>
              </a:r>
            </a:p>
          </p:txBody>
        </p:sp>
        <p:sp>
          <p:nvSpPr>
            <p:cNvPr id="17" name="文本框 16">
              <a:extLst>
                <a:ext uri="{FF2B5EF4-FFF2-40B4-BE49-F238E27FC236}">
                  <a16:creationId xmlns:a16="http://schemas.microsoft.com/office/drawing/2014/main" xmlns="" id="{2005A754-F25D-44E5-9719-2A373BD866BC}"/>
                </a:ext>
              </a:extLst>
            </p:cNvPr>
            <p:cNvSpPr txBox="1"/>
            <p:nvPr/>
          </p:nvSpPr>
          <p:spPr>
            <a:xfrm>
              <a:off x="2246032" y="3288634"/>
              <a:ext cx="2425148" cy="399453"/>
            </a:xfrm>
            <a:prstGeom prst="rect">
              <a:avLst/>
            </a:prstGeom>
            <a:noFill/>
          </p:spPr>
          <p:txBody>
            <a:bodyPr wrap="square" rtlCol="0">
              <a:spAutoFit/>
            </a:bodyPr>
            <a:lstStyle/>
            <a:p>
              <a:r>
                <a:rPr lang="en-US" altLang="zh-CN" sz="2400" dirty="0"/>
                <a:t>1202 </a:t>
              </a:r>
              <a:r>
                <a:rPr lang="zh-CN" altLang="en-US" sz="2400" dirty="0"/>
                <a:t>工商管理</a:t>
              </a:r>
            </a:p>
          </p:txBody>
        </p:sp>
        <p:sp>
          <p:nvSpPr>
            <p:cNvPr id="18" name="文本框 17">
              <a:extLst>
                <a:ext uri="{FF2B5EF4-FFF2-40B4-BE49-F238E27FC236}">
                  <a16:creationId xmlns:a16="http://schemas.microsoft.com/office/drawing/2014/main" xmlns="" id="{03BA1BD6-A98C-4A38-8279-87D6F6113DA4}"/>
                </a:ext>
              </a:extLst>
            </p:cNvPr>
            <p:cNvSpPr txBox="1"/>
            <p:nvPr/>
          </p:nvSpPr>
          <p:spPr>
            <a:xfrm>
              <a:off x="2246032" y="3859616"/>
              <a:ext cx="2425148" cy="399453"/>
            </a:xfrm>
            <a:prstGeom prst="rect">
              <a:avLst/>
            </a:prstGeom>
            <a:noFill/>
          </p:spPr>
          <p:txBody>
            <a:bodyPr wrap="square" rtlCol="0">
              <a:spAutoFit/>
            </a:bodyPr>
            <a:lstStyle/>
            <a:p>
              <a:r>
                <a:rPr lang="en-US" altLang="zh-CN" sz="2400" dirty="0"/>
                <a:t>1203 </a:t>
              </a:r>
              <a:r>
                <a:rPr lang="zh-CN" altLang="en-US" sz="2400" dirty="0"/>
                <a:t>农林经济管理</a:t>
              </a:r>
            </a:p>
          </p:txBody>
        </p:sp>
        <p:sp>
          <p:nvSpPr>
            <p:cNvPr id="19" name="文本框 18">
              <a:extLst>
                <a:ext uri="{FF2B5EF4-FFF2-40B4-BE49-F238E27FC236}">
                  <a16:creationId xmlns:a16="http://schemas.microsoft.com/office/drawing/2014/main" xmlns="" id="{C5217670-A2B1-49E0-AE15-4E9830B1DF0A}"/>
                </a:ext>
              </a:extLst>
            </p:cNvPr>
            <p:cNvSpPr txBox="1"/>
            <p:nvPr/>
          </p:nvSpPr>
          <p:spPr>
            <a:xfrm>
              <a:off x="2253581" y="4430598"/>
              <a:ext cx="2425148" cy="399453"/>
            </a:xfrm>
            <a:prstGeom prst="rect">
              <a:avLst/>
            </a:prstGeom>
            <a:noFill/>
          </p:spPr>
          <p:txBody>
            <a:bodyPr wrap="square" rtlCol="0">
              <a:spAutoFit/>
            </a:bodyPr>
            <a:lstStyle/>
            <a:p>
              <a:r>
                <a:rPr lang="en-US" altLang="zh-CN" sz="2400" dirty="0"/>
                <a:t>1204 </a:t>
              </a:r>
              <a:r>
                <a:rPr lang="zh-CN" altLang="en-US" sz="2400" dirty="0"/>
                <a:t>公共管理</a:t>
              </a:r>
            </a:p>
          </p:txBody>
        </p:sp>
        <p:sp>
          <p:nvSpPr>
            <p:cNvPr id="20" name="文本框 19">
              <a:extLst>
                <a:ext uri="{FF2B5EF4-FFF2-40B4-BE49-F238E27FC236}">
                  <a16:creationId xmlns:a16="http://schemas.microsoft.com/office/drawing/2014/main" xmlns="" id="{B471BFD9-8D2D-4BB2-9C3B-6029288F4529}"/>
                </a:ext>
              </a:extLst>
            </p:cNvPr>
            <p:cNvSpPr txBox="1"/>
            <p:nvPr/>
          </p:nvSpPr>
          <p:spPr>
            <a:xfrm>
              <a:off x="2246031" y="5001580"/>
              <a:ext cx="2842803" cy="399453"/>
            </a:xfrm>
            <a:prstGeom prst="rect">
              <a:avLst/>
            </a:prstGeom>
            <a:noFill/>
          </p:spPr>
          <p:txBody>
            <a:bodyPr wrap="square" rtlCol="0">
              <a:spAutoFit/>
            </a:bodyPr>
            <a:lstStyle/>
            <a:p>
              <a:r>
                <a:rPr lang="en-US" altLang="zh-CN" sz="2400" dirty="0"/>
                <a:t>1205 </a:t>
              </a:r>
              <a:r>
                <a:rPr lang="zh-CN" altLang="en-US" sz="2400" dirty="0"/>
                <a:t>图书情报与档案管理</a:t>
              </a:r>
            </a:p>
          </p:txBody>
        </p:sp>
        <p:sp>
          <p:nvSpPr>
            <p:cNvPr id="15" name="左大括号 14">
              <a:extLst>
                <a:ext uri="{FF2B5EF4-FFF2-40B4-BE49-F238E27FC236}">
                  <a16:creationId xmlns:a16="http://schemas.microsoft.com/office/drawing/2014/main" xmlns="" id="{5B2DBDE7-38CD-461A-BDC6-2E265C0820CA}"/>
                </a:ext>
              </a:extLst>
            </p:cNvPr>
            <p:cNvSpPr/>
            <p:nvPr/>
          </p:nvSpPr>
          <p:spPr>
            <a:xfrm>
              <a:off x="1647913" y="2870455"/>
              <a:ext cx="632049" cy="2347641"/>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3" name="左大括号 22">
              <a:extLst>
                <a:ext uri="{FF2B5EF4-FFF2-40B4-BE49-F238E27FC236}">
                  <a16:creationId xmlns:a16="http://schemas.microsoft.com/office/drawing/2014/main" xmlns="" id="{948A4620-8E30-4968-905F-F34113535A45}"/>
                </a:ext>
              </a:extLst>
            </p:cNvPr>
            <p:cNvSpPr/>
            <p:nvPr/>
          </p:nvSpPr>
          <p:spPr>
            <a:xfrm>
              <a:off x="4580170" y="2698598"/>
              <a:ext cx="632049" cy="154939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nvGrpSpPr>
            <p:cNvPr id="24" name="组合 23">
              <a:extLst>
                <a:ext uri="{FF2B5EF4-FFF2-40B4-BE49-F238E27FC236}">
                  <a16:creationId xmlns:a16="http://schemas.microsoft.com/office/drawing/2014/main" xmlns="" id="{9BFF6E62-A133-4329-831E-5B37BCB4AD18}"/>
                </a:ext>
              </a:extLst>
            </p:cNvPr>
            <p:cNvGrpSpPr/>
            <p:nvPr/>
          </p:nvGrpSpPr>
          <p:grpSpPr>
            <a:xfrm>
              <a:off x="5449128" y="2496336"/>
              <a:ext cx="2676968" cy="1984035"/>
              <a:chOff x="5429250" y="2444636"/>
              <a:chExt cx="2676968" cy="1984035"/>
            </a:xfrm>
          </p:grpSpPr>
          <p:sp>
            <p:nvSpPr>
              <p:cNvPr id="28" name="文本框 27">
                <a:extLst>
                  <a:ext uri="{FF2B5EF4-FFF2-40B4-BE49-F238E27FC236}">
                    <a16:creationId xmlns:a16="http://schemas.microsoft.com/office/drawing/2014/main" xmlns="" id="{4F7B0455-97C8-423B-AF94-AF28E6F958C9}"/>
                  </a:ext>
                </a:extLst>
              </p:cNvPr>
              <p:cNvSpPr txBox="1"/>
              <p:nvPr/>
            </p:nvSpPr>
            <p:spPr>
              <a:xfrm>
                <a:off x="5429250" y="2444636"/>
                <a:ext cx="1694538" cy="399453"/>
              </a:xfrm>
              <a:prstGeom prst="rect">
                <a:avLst/>
              </a:prstGeom>
              <a:noFill/>
            </p:spPr>
            <p:txBody>
              <a:bodyPr wrap="square" rtlCol="0">
                <a:spAutoFit/>
              </a:bodyPr>
              <a:lstStyle/>
              <a:p>
                <a:r>
                  <a:rPr lang="en-US" altLang="zh-CN" sz="2400" dirty="0"/>
                  <a:t>120201 </a:t>
                </a:r>
                <a:r>
                  <a:rPr lang="zh-CN" altLang="en-US" sz="2400" dirty="0"/>
                  <a:t>会计学</a:t>
                </a:r>
              </a:p>
            </p:txBody>
          </p:sp>
          <p:sp>
            <p:nvSpPr>
              <p:cNvPr id="29" name="文本框 28">
                <a:extLst>
                  <a:ext uri="{FF2B5EF4-FFF2-40B4-BE49-F238E27FC236}">
                    <a16:creationId xmlns:a16="http://schemas.microsoft.com/office/drawing/2014/main" xmlns="" id="{A8AFA3B1-E191-4EF5-8F7C-757C9E3C0BFE}"/>
                  </a:ext>
                </a:extLst>
              </p:cNvPr>
              <p:cNvSpPr txBox="1"/>
              <p:nvPr/>
            </p:nvSpPr>
            <p:spPr>
              <a:xfrm>
                <a:off x="5429250" y="2972830"/>
                <a:ext cx="2204876" cy="399453"/>
              </a:xfrm>
              <a:prstGeom prst="rect">
                <a:avLst/>
              </a:prstGeom>
              <a:noFill/>
            </p:spPr>
            <p:txBody>
              <a:bodyPr wrap="square" rtlCol="0">
                <a:spAutoFit/>
              </a:bodyPr>
              <a:lstStyle/>
              <a:p>
                <a:r>
                  <a:rPr lang="en-US" altLang="zh-CN" sz="2400" dirty="0"/>
                  <a:t>120202 </a:t>
                </a:r>
                <a:r>
                  <a:rPr lang="zh-CN" altLang="en-US" sz="2400" dirty="0"/>
                  <a:t>企业管理</a:t>
                </a:r>
              </a:p>
            </p:txBody>
          </p:sp>
          <p:sp>
            <p:nvSpPr>
              <p:cNvPr id="30" name="文本框 29">
                <a:extLst>
                  <a:ext uri="{FF2B5EF4-FFF2-40B4-BE49-F238E27FC236}">
                    <a16:creationId xmlns:a16="http://schemas.microsoft.com/office/drawing/2014/main" xmlns="" id="{6F888BB9-8F8E-4216-BF66-5419A230B217}"/>
                  </a:ext>
                </a:extLst>
              </p:cNvPr>
              <p:cNvSpPr txBox="1"/>
              <p:nvPr/>
            </p:nvSpPr>
            <p:spPr>
              <a:xfrm>
                <a:off x="5429250" y="3501024"/>
                <a:ext cx="2005220" cy="399453"/>
              </a:xfrm>
              <a:prstGeom prst="rect">
                <a:avLst/>
              </a:prstGeom>
              <a:noFill/>
            </p:spPr>
            <p:txBody>
              <a:bodyPr wrap="square" rtlCol="0">
                <a:spAutoFit/>
              </a:bodyPr>
              <a:lstStyle/>
              <a:p>
                <a:r>
                  <a:rPr lang="en-US" altLang="zh-CN" sz="2400" dirty="0">
                    <a:solidFill>
                      <a:srgbClr val="FF0000"/>
                    </a:solidFill>
                  </a:rPr>
                  <a:t>120203 </a:t>
                </a:r>
                <a:r>
                  <a:rPr lang="zh-CN" altLang="en-US" sz="2400" dirty="0">
                    <a:solidFill>
                      <a:srgbClr val="FF0000"/>
                    </a:solidFill>
                  </a:rPr>
                  <a:t>旅游管理</a:t>
                </a:r>
              </a:p>
            </p:txBody>
          </p:sp>
          <p:sp>
            <p:nvSpPr>
              <p:cNvPr id="31" name="文本框 30">
                <a:extLst>
                  <a:ext uri="{FF2B5EF4-FFF2-40B4-BE49-F238E27FC236}">
                    <a16:creationId xmlns:a16="http://schemas.microsoft.com/office/drawing/2014/main" xmlns="" id="{4B2E9190-2E31-4DA3-97EF-EC9F3E60E578}"/>
                  </a:ext>
                </a:extLst>
              </p:cNvPr>
              <p:cNvSpPr txBox="1"/>
              <p:nvPr/>
            </p:nvSpPr>
            <p:spPr>
              <a:xfrm>
                <a:off x="5429250" y="4029218"/>
                <a:ext cx="2676968" cy="399453"/>
              </a:xfrm>
              <a:prstGeom prst="rect">
                <a:avLst/>
              </a:prstGeom>
              <a:noFill/>
            </p:spPr>
            <p:txBody>
              <a:bodyPr wrap="square" rtlCol="0">
                <a:spAutoFit/>
              </a:bodyPr>
              <a:lstStyle/>
              <a:p>
                <a:r>
                  <a:rPr lang="en-US" altLang="zh-CN" sz="2400" dirty="0"/>
                  <a:t>120204 </a:t>
                </a:r>
                <a:r>
                  <a:rPr lang="zh-CN" altLang="en-US" sz="2400" dirty="0"/>
                  <a:t>技术经济及管理</a:t>
                </a:r>
              </a:p>
            </p:txBody>
          </p:sp>
        </p:grpSp>
      </p:grpSp>
      <p:sp>
        <p:nvSpPr>
          <p:cNvPr id="26" name="文本框 25">
            <a:extLst>
              <a:ext uri="{FF2B5EF4-FFF2-40B4-BE49-F238E27FC236}">
                <a16:creationId xmlns:a16="http://schemas.microsoft.com/office/drawing/2014/main" xmlns="" id="{33D1B388-C01A-4599-BE80-175B2DAA611A}"/>
              </a:ext>
            </a:extLst>
          </p:cNvPr>
          <p:cNvSpPr txBox="1"/>
          <p:nvPr/>
        </p:nvSpPr>
        <p:spPr>
          <a:xfrm>
            <a:off x="3452442" y="6085027"/>
            <a:ext cx="1309265" cy="369332"/>
          </a:xfrm>
          <a:prstGeom prst="rect">
            <a:avLst/>
          </a:prstGeom>
          <a:noFill/>
        </p:spPr>
        <p:txBody>
          <a:bodyPr wrap="square" rtlCol="0">
            <a:spAutoFit/>
          </a:bodyPr>
          <a:lstStyle/>
          <a:p>
            <a:r>
              <a:rPr lang="zh-CN" altLang="en-US" dirty="0"/>
              <a:t>一级学科</a:t>
            </a:r>
          </a:p>
        </p:txBody>
      </p:sp>
      <p:sp>
        <p:nvSpPr>
          <p:cNvPr id="35" name="文本框 34">
            <a:extLst>
              <a:ext uri="{FF2B5EF4-FFF2-40B4-BE49-F238E27FC236}">
                <a16:creationId xmlns:a16="http://schemas.microsoft.com/office/drawing/2014/main" xmlns="" id="{E42664B6-B3BB-46C2-9E11-DA8468CC6A34}"/>
              </a:ext>
            </a:extLst>
          </p:cNvPr>
          <p:cNvSpPr txBox="1"/>
          <p:nvPr/>
        </p:nvSpPr>
        <p:spPr>
          <a:xfrm>
            <a:off x="7788336" y="6085027"/>
            <a:ext cx="1309265" cy="369332"/>
          </a:xfrm>
          <a:prstGeom prst="rect">
            <a:avLst/>
          </a:prstGeom>
          <a:noFill/>
        </p:spPr>
        <p:txBody>
          <a:bodyPr wrap="square" rtlCol="0">
            <a:spAutoFit/>
          </a:bodyPr>
          <a:lstStyle/>
          <a:p>
            <a:r>
              <a:rPr lang="zh-CN" altLang="en-US" dirty="0"/>
              <a:t>二级学科</a:t>
            </a:r>
          </a:p>
        </p:txBody>
      </p:sp>
    </p:spTree>
    <p:extLst>
      <p:ext uri="{BB962C8B-B14F-4D97-AF65-F5344CB8AC3E}">
        <p14:creationId xmlns:p14="http://schemas.microsoft.com/office/powerpoint/2010/main" xmlns="" val="33781436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）我国的分类与评价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文本框 75">
            <a:extLst>
              <a:ext uri="{FF2B5EF4-FFF2-40B4-BE49-F238E27FC236}">
                <a16:creationId xmlns:a16="http://schemas.microsoft.com/office/drawing/2014/main" xmlns="" id="{A9E79360-16F3-4540-8290-A8FCD62BE0AE}"/>
              </a:ext>
            </a:extLst>
          </p:cNvPr>
          <p:cNvSpPr txBox="1">
            <a:spLocks noChangeArrowheads="1"/>
          </p:cNvSpPr>
          <p:nvPr/>
        </p:nvSpPr>
        <p:spPr bwMode="auto">
          <a:xfrm>
            <a:off x="783862" y="1939942"/>
            <a:ext cx="10251414" cy="59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marL="0" marR="0" lvl="0" indent="457200" algn="just" defTabSz="914400" rtl="0" eaLnBrk="1" fontAlgn="auto" latinLnBrk="0" hangingPunct="1">
              <a:lnSpc>
                <a:spcPct val="2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教育部学科评价</a:t>
            </a:r>
            <a:r>
              <a:rPr kumimoji="0" lang="zh-CN" altLang="en-US"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主要分为学位点建设与授予和学科评估与排名。如今学科评估与排名的影响力越来越大。</a:t>
            </a:r>
            <a:endParaRPr kumimoji="0" lang="en-US" altLang="zh-CN"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pic>
        <p:nvPicPr>
          <p:cNvPr id="2" name="图片 1">
            <a:extLst>
              <a:ext uri="{FF2B5EF4-FFF2-40B4-BE49-F238E27FC236}">
                <a16:creationId xmlns:a16="http://schemas.microsoft.com/office/drawing/2014/main" xmlns="" id="{C467BB9D-0EE5-49B0-AF30-1CB5031390F9}"/>
              </a:ext>
            </a:extLst>
          </p:cNvPr>
          <p:cNvPicPr>
            <a:picLocks noChangeAspect="1"/>
          </p:cNvPicPr>
          <p:nvPr/>
        </p:nvPicPr>
        <p:blipFill>
          <a:blip r:embed="rId3" cstate="print"/>
          <a:stretch>
            <a:fillRect/>
          </a:stretch>
        </p:blipFill>
        <p:spPr>
          <a:xfrm>
            <a:off x="2203562" y="4944811"/>
            <a:ext cx="7784875" cy="1603529"/>
          </a:xfrm>
          <a:prstGeom prst="rect">
            <a:avLst/>
          </a:prstGeom>
        </p:spPr>
      </p:pic>
      <p:pic>
        <p:nvPicPr>
          <p:cNvPr id="4" name="图片 3">
            <a:extLst>
              <a:ext uri="{FF2B5EF4-FFF2-40B4-BE49-F238E27FC236}">
                <a16:creationId xmlns:a16="http://schemas.microsoft.com/office/drawing/2014/main" xmlns="" id="{BF8F68F9-D293-4C4D-84C7-6E09FDB7EB8A}"/>
              </a:ext>
            </a:extLst>
          </p:cNvPr>
          <p:cNvPicPr>
            <a:picLocks noChangeAspect="1"/>
          </p:cNvPicPr>
          <p:nvPr/>
        </p:nvPicPr>
        <p:blipFill>
          <a:blip r:embed="rId4" cstate="print"/>
          <a:stretch>
            <a:fillRect/>
          </a:stretch>
        </p:blipFill>
        <p:spPr>
          <a:xfrm>
            <a:off x="2203562" y="2673599"/>
            <a:ext cx="7784875" cy="2066419"/>
          </a:xfrm>
          <a:prstGeom prst="rect">
            <a:avLst/>
          </a:prstGeom>
        </p:spPr>
      </p:pic>
    </p:spTree>
    <p:extLst>
      <p:ext uri="{BB962C8B-B14F-4D97-AF65-F5344CB8AC3E}">
        <p14:creationId xmlns:p14="http://schemas.microsoft.com/office/powerpoint/2010/main" xmlns="" val="5378688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）我国的分类与评价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文本框 75">
            <a:extLst>
              <a:ext uri="{FF2B5EF4-FFF2-40B4-BE49-F238E27FC236}">
                <a16:creationId xmlns:a16="http://schemas.microsoft.com/office/drawing/2014/main" xmlns="" id="{A9E79360-16F3-4540-8290-A8FCD62BE0AE}"/>
              </a:ext>
            </a:extLst>
          </p:cNvPr>
          <p:cNvSpPr txBox="1">
            <a:spLocks noChangeArrowheads="1"/>
          </p:cNvSpPr>
          <p:nvPr/>
        </p:nvSpPr>
        <p:spPr bwMode="auto">
          <a:xfrm>
            <a:off x="970293" y="2154953"/>
            <a:ext cx="10251414" cy="3544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indent="457200" algn="just">
              <a:lnSpc>
                <a:spcPct val="200000"/>
              </a:lnSpc>
            </a:pPr>
            <a:r>
              <a:rPr lang="zh-CN" altLang="en-US" sz="1600" b="1" dirty="0">
                <a:solidFill>
                  <a:sysClr val="windowText" lastClr="000000"/>
                </a:solidFill>
                <a:latin typeface="微软雅黑" pitchFamily="34" charset="-122"/>
                <a:ea typeface="微软雅黑" pitchFamily="34" charset="-122"/>
              </a:rPr>
              <a:t>第一轮（</a:t>
            </a:r>
            <a:r>
              <a:rPr lang="en-US" altLang="zh-CN" sz="1600" b="1" dirty="0">
                <a:solidFill>
                  <a:sysClr val="windowText" lastClr="000000"/>
                </a:solidFill>
                <a:latin typeface="微软雅黑" pitchFamily="34" charset="-122"/>
                <a:ea typeface="微软雅黑" pitchFamily="34" charset="-122"/>
              </a:rPr>
              <a:t>2002-2004</a:t>
            </a:r>
            <a:r>
              <a:rPr lang="zh-CN" altLang="en-US" sz="1600" b="1" dirty="0">
                <a:solidFill>
                  <a:sysClr val="windowText" lastClr="000000"/>
                </a:solidFill>
                <a:latin typeface="微软雅黑" pitchFamily="34" charset="-122"/>
                <a:ea typeface="微软雅黑" pitchFamily="34" charset="-122"/>
              </a:rPr>
              <a:t>年）</a:t>
            </a:r>
            <a:r>
              <a:rPr lang="zh-CN" altLang="en-US" sz="1600" dirty="0">
                <a:solidFill>
                  <a:sysClr val="windowText" lastClr="000000"/>
                </a:solidFill>
                <a:latin typeface="微软雅黑" pitchFamily="34" charset="-122"/>
                <a:ea typeface="微软雅黑" pitchFamily="34" charset="-122"/>
              </a:rPr>
              <a:t>共有</a:t>
            </a:r>
            <a:r>
              <a:rPr lang="en-US" altLang="zh-CN" sz="1600" dirty="0">
                <a:solidFill>
                  <a:sysClr val="windowText" lastClr="000000"/>
                </a:solidFill>
                <a:latin typeface="微软雅黑" pitchFamily="34" charset="-122"/>
                <a:ea typeface="微软雅黑" pitchFamily="34" charset="-122"/>
              </a:rPr>
              <a:t>229</a:t>
            </a:r>
            <a:r>
              <a:rPr lang="zh-CN" altLang="en-US" sz="1600" dirty="0">
                <a:solidFill>
                  <a:sysClr val="windowText" lastClr="000000"/>
                </a:solidFill>
                <a:latin typeface="微软雅黑" pitchFamily="34" charset="-122"/>
                <a:ea typeface="微软雅黑" pitchFamily="34" charset="-122"/>
              </a:rPr>
              <a:t>个单位的</a:t>
            </a:r>
            <a:r>
              <a:rPr lang="en-US" altLang="zh-CN" sz="1600" dirty="0">
                <a:solidFill>
                  <a:sysClr val="windowText" lastClr="000000"/>
                </a:solidFill>
                <a:latin typeface="微软雅黑" pitchFamily="34" charset="-122"/>
                <a:ea typeface="微软雅黑" pitchFamily="34" charset="-122"/>
              </a:rPr>
              <a:t>1336</a:t>
            </a:r>
            <a:r>
              <a:rPr lang="zh-CN" altLang="en-US" sz="1600" dirty="0">
                <a:solidFill>
                  <a:sysClr val="windowText" lastClr="000000"/>
                </a:solidFill>
                <a:latin typeface="微软雅黑" pitchFamily="34" charset="-122"/>
                <a:ea typeface="微软雅黑" pitchFamily="34" charset="-122"/>
              </a:rPr>
              <a:t>个学科点参加了学科评估。</a:t>
            </a:r>
            <a:r>
              <a:rPr lang="en-US" altLang="zh-CN" sz="1600" dirty="0">
                <a:solidFill>
                  <a:sysClr val="windowText" lastClr="000000"/>
                </a:solidFill>
                <a:latin typeface="微软雅黑" pitchFamily="34" charset="-122"/>
                <a:ea typeface="微软雅黑" pitchFamily="34" charset="-122"/>
              </a:rPr>
              <a:t>80</a:t>
            </a:r>
            <a:r>
              <a:rPr lang="zh-CN" altLang="en-US" sz="1600" dirty="0">
                <a:solidFill>
                  <a:sysClr val="windowText" lastClr="000000"/>
                </a:solidFill>
                <a:latin typeface="微软雅黑" pitchFamily="34" charset="-122"/>
                <a:ea typeface="微软雅黑" pitchFamily="34" charset="-122"/>
              </a:rPr>
              <a:t>个一级学科分三批完成，</a:t>
            </a:r>
            <a:r>
              <a:rPr lang="en-US" altLang="zh-CN" sz="1600" dirty="0">
                <a:solidFill>
                  <a:sysClr val="windowText" lastClr="000000"/>
                </a:solidFill>
                <a:latin typeface="微软雅黑" pitchFamily="34" charset="-122"/>
                <a:ea typeface="微软雅黑" pitchFamily="34" charset="-122"/>
              </a:rPr>
              <a:t>2002</a:t>
            </a:r>
            <a:r>
              <a:rPr lang="zh-CN" altLang="en-US" sz="1600" dirty="0">
                <a:solidFill>
                  <a:sysClr val="windowText" lastClr="000000"/>
                </a:solidFill>
                <a:latin typeface="微软雅黑" pitchFamily="34" charset="-122"/>
                <a:ea typeface="微软雅黑" pitchFamily="34" charset="-122"/>
              </a:rPr>
              <a:t>年首次评估</a:t>
            </a:r>
            <a:r>
              <a:rPr lang="en-US" altLang="zh-CN" sz="1600" dirty="0">
                <a:solidFill>
                  <a:sysClr val="windowText" lastClr="000000"/>
                </a:solidFill>
                <a:latin typeface="微软雅黑" pitchFamily="34" charset="-122"/>
                <a:ea typeface="微软雅黑" pitchFamily="34" charset="-122"/>
              </a:rPr>
              <a:t>12</a:t>
            </a:r>
            <a:r>
              <a:rPr lang="zh-CN" altLang="en-US" sz="1600" dirty="0">
                <a:solidFill>
                  <a:sysClr val="windowText" lastClr="000000"/>
                </a:solidFill>
                <a:latin typeface="微软雅黑" pitchFamily="34" charset="-122"/>
                <a:ea typeface="微软雅黑" pitchFamily="34" charset="-122"/>
              </a:rPr>
              <a:t>个一级学科、</a:t>
            </a:r>
            <a:r>
              <a:rPr lang="en-US" altLang="zh-CN" sz="1600" dirty="0">
                <a:solidFill>
                  <a:sysClr val="windowText" lastClr="000000"/>
                </a:solidFill>
                <a:latin typeface="微软雅黑" pitchFamily="34" charset="-122"/>
                <a:ea typeface="微软雅黑" pitchFamily="34" charset="-122"/>
              </a:rPr>
              <a:t>2003</a:t>
            </a:r>
            <a:r>
              <a:rPr lang="zh-CN" altLang="en-US" sz="1600" dirty="0">
                <a:solidFill>
                  <a:sysClr val="windowText" lastClr="000000"/>
                </a:solidFill>
                <a:latin typeface="微软雅黑" pitchFamily="34" charset="-122"/>
                <a:ea typeface="微软雅黑" pitchFamily="34" charset="-122"/>
              </a:rPr>
              <a:t>年评估</a:t>
            </a:r>
            <a:r>
              <a:rPr lang="en-US" altLang="zh-CN" sz="1600" dirty="0">
                <a:solidFill>
                  <a:sysClr val="windowText" lastClr="000000"/>
                </a:solidFill>
                <a:latin typeface="微软雅黑" pitchFamily="34" charset="-122"/>
                <a:ea typeface="微软雅黑" pitchFamily="34" charset="-122"/>
              </a:rPr>
              <a:t>42</a:t>
            </a:r>
            <a:r>
              <a:rPr lang="zh-CN" altLang="en-US" sz="1600" dirty="0">
                <a:solidFill>
                  <a:sysClr val="windowText" lastClr="000000"/>
                </a:solidFill>
                <a:latin typeface="微软雅黑" pitchFamily="34" charset="-122"/>
                <a:ea typeface="微软雅黑" pitchFamily="34" charset="-122"/>
              </a:rPr>
              <a:t>个一级学科，</a:t>
            </a:r>
            <a:r>
              <a:rPr lang="en-US" altLang="zh-CN" sz="1600" dirty="0">
                <a:solidFill>
                  <a:sysClr val="windowText" lastClr="000000"/>
                </a:solidFill>
                <a:latin typeface="微软雅黑" pitchFamily="34" charset="-122"/>
                <a:ea typeface="微软雅黑" pitchFamily="34" charset="-122"/>
              </a:rPr>
              <a:t>2004</a:t>
            </a:r>
            <a:r>
              <a:rPr lang="zh-CN" altLang="en-US" sz="1600" dirty="0">
                <a:solidFill>
                  <a:sysClr val="windowText" lastClr="000000"/>
                </a:solidFill>
                <a:latin typeface="微软雅黑" pitchFamily="34" charset="-122"/>
                <a:ea typeface="微软雅黑" pitchFamily="34" charset="-122"/>
              </a:rPr>
              <a:t>年评估</a:t>
            </a:r>
            <a:r>
              <a:rPr lang="en-US" altLang="zh-CN" sz="1600" dirty="0">
                <a:solidFill>
                  <a:sysClr val="windowText" lastClr="000000"/>
                </a:solidFill>
                <a:latin typeface="微软雅黑" pitchFamily="34" charset="-122"/>
                <a:ea typeface="微软雅黑" pitchFamily="34" charset="-122"/>
              </a:rPr>
              <a:t>26</a:t>
            </a:r>
            <a:r>
              <a:rPr lang="zh-CN" altLang="en-US" sz="1600" dirty="0">
                <a:solidFill>
                  <a:sysClr val="windowText" lastClr="000000"/>
                </a:solidFill>
                <a:latin typeface="微软雅黑" pitchFamily="34" charset="-122"/>
                <a:ea typeface="微软雅黑" pitchFamily="34" charset="-122"/>
              </a:rPr>
              <a:t>个一级学科。</a:t>
            </a:r>
          </a:p>
          <a:p>
            <a:pPr lvl="0" indent="457200" algn="just">
              <a:lnSpc>
                <a:spcPct val="200000"/>
              </a:lnSpc>
            </a:pPr>
            <a:r>
              <a:rPr lang="zh-CN" altLang="en-US" sz="1600" b="1" dirty="0">
                <a:solidFill>
                  <a:sysClr val="windowText" lastClr="000000"/>
                </a:solidFill>
                <a:latin typeface="微软雅黑" pitchFamily="34" charset="-122"/>
                <a:ea typeface="微软雅黑" pitchFamily="34" charset="-122"/>
              </a:rPr>
              <a:t>第二轮（</a:t>
            </a:r>
            <a:r>
              <a:rPr lang="en-US" altLang="zh-CN" sz="1600" b="1" dirty="0">
                <a:solidFill>
                  <a:sysClr val="windowText" lastClr="000000"/>
                </a:solidFill>
                <a:latin typeface="微软雅黑" pitchFamily="34" charset="-122"/>
                <a:ea typeface="微软雅黑" pitchFamily="34" charset="-122"/>
              </a:rPr>
              <a:t>2006-2008</a:t>
            </a:r>
            <a:r>
              <a:rPr lang="zh-CN" altLang="en-US" sz="1600" b="1" dirty="0">
                <a:solidFill>
                  <a:sysClr val="windowText" lastClr="000000"/>
                </a:solidFill>
                <a:latin typeface="微软雅黑" pitchFamily="34" charset="-122"/>
                <a:ea typeface="微软雅黑" pitchFamily="34" charset="-122"/>
              </a:rPr>
              <a:t>年）</a:t>
            </a:r>
            <a:r>
              <a:rPr lang="en-US" altLang="zh-CN" sz="1600" dirty="0">
                <a:solidFill>
                  <a:sysClr val="windowText" lastClr="000000"/>
                </a:solidFill>
                <a:latin typeface="微软雅黑" pitchFamily="34" charset="-122"/>
                <a:ea typeface="微软雅黑" pitchFamily="34" charset="-122"/>
              </a:rPr>
              <a:t>2006</a:t>
            </a:r>
            <a:r>
              <a:rPr lang="zh-CN" altLang="en-US" sz="1600" dirty="0">
                <a:solidFill>
                  <a:sysClr val="windowText" lastClr="000000"/>
                </a:solidFill>
                <a:latin typeface="微软雅黑" pitchFamily="34" charset="-122"/>
                <a:ea typeface="微软雅黑" pitchFamily="34" charset="-122"/>
              </a:rPr>
              <a:t>年开始，共有</a:t>
            </a:r>
            <a:r>
              <a:rPr lang="en-US" altLang="zh-CN" sz="1600" dirty="0">
                <a:solidFill>
                  <a:sysClr val="windowText" lastClr="000000"/>
                </a:solidFill>
                <a:latin typeface="微软雅黑" pitchFamily="34" charset="-122"/>
                <a:ea typeface="微软雅黑" pitchFamily="34" charset="-122"/>
              </a:rPr>
              <a:t>331</a:t>
            </a:r>
            <a:r>
              <a:rPr lang="zh-CN" altLang="en-US" sz="1600" dirty="0">
                <a:solidFill>
                  <a:sysClr val="windowText" lastClr="000000"/>
                </a:solidFill>
                <a:latin typeface="微软雅黑" pitchFamily="34" charset="-122"/>
                <a:ea typeface="微软雅黑" pitchFamily="34" charset="-122"/>
              </a:rPr>
              <a:t>个单位的</a:t>
            </a:r>
            <a:r>
              <a:rPr lang="en-US" altLang="zh-CN" sz="1600" dirty="0">
                <a:solidFill>
                  <a:sysClr val="windowText" lastClr="000000"/>
                </a:solidFill>
                <a:latin typeface="微软雅黑" pitchFamily="34" charset="-122"/>
                <a:ea typeface="微软雅黑" pitchFamily="34" charset="-122"/>
              </a:rPr>
              <a:t>2369</a:t>
            </a:r>
            <a:r>
              <a:rPr lang="zh-CN" altLang="en-US" sz="1600" dirty="0">
                <a:solidFill>
                  <a:sysClr val="windowText" lastClr="000000"/>
                </a:solidFill>
                <a:latin typeface="微软雅黑" pitchFamily="34" charset="-122"/>
                <a:ea typeface="微软雅黑" pitchFamily="34" charset="-122"/>
              </a:rPr>
              <a:t>个一级学科参加评估。</a:t>
            </a:r>
            <a:r>
              <a:rPr lang="en-US" altLang="zh-CN" sz="1600" dirty="0">
                <a:solidFill>
                  <a:sysClr val="windowText" lastClr="000000"/>
                </a:solidFill>
                <a:latin typeface="微软雅黑" pitchFamily="34" charset="-122"/>
                <a:ea typeface="微软雅黑" pitchFamily="34" charset="-122"/>
              </a:rPr>
              <a:t>81</a:t>
            </a:r>
            <a:r>
              <a:rPr lang="zh-CN" altLang="en-US" sz="1600" dirty="0">
                <a:solidFill>
                  <a:sysClr val="windowText" lastClr="000000"/>
                </a:solidFill>
                <a:latin typeface="微软雅黑" pitchFamily="34" charset="-122"/>
                <a:ea typeface="微软雅黑" pitchFamily="34" charset="-122"/>
              </a:rPr>
              <a:t>个一级学科分两批完成，第一批</a:t>
            </a:r>
            <a:r>
              <a:rPr lang="en-US" altLang="zh-CN" sz="1600" dirty="0">
                <a:solidFill>
                  <a:sysClr val="windowText" lastClr="000000"/>
                </a:solidFill>
                <a:latin typeface="微软雅黑" pitchFamily="34" charset="-122"/>
                <a:ea typeface="微软雅黑" pitchFamily="34" charset="-122"/>
              </a:rPr>
              <a:t>31</a:t>
            </a:r>
            <a:r>
              <a:rPr lang="zh-CN" altLang="en-US" sz="1600" dirty="0">
                <a:solidFill>
                  <a:sysClr val="windowText" lastClr="000000"/>
                </a:solidFill>
                <a:latin typeface="微软雅黑" pitchFamily="34" charset="-122"/>
                <a:ea typeface="微软雅黑" pitchFamily="34" charset="-122"/>
              </a:rPr>
              <a:t>个一级学科的排名于</a:t>
            </a:r>
            <a:r>
              <a:rPr lang="en-US" altLang="zh-CN" sz="1600" dirty="0">
                <a:solidFill>
                  <a:sysClr val="windowText" lastClr="000000"/>
                </a:solidFill>
                <a:latin typeface="微软雅黑" pitchFamily="34" charset="-122"/>
                <a:ea typeface="微软雅黑" pitchFamily="34" charset="-122"/>
              </a:rPr>
              <a:t>2007</a:t>
            </a:r>
            <a:r>
              <a:rPr lang="zh-CN" altLang="en-US" sz="1600" dirty="0">
                <a:solidFill>
                  <a:sysClr val="windowText" lastClr="000000"/>
                </a:solidFill>
                <a:latin typeface="微软雅黑" pitchFamily="34" charset="-122"/>
                <a:ea typeface="微软雅黑" pitchFamily="34" charset="-122"/>
              </a:rPr>
              <a:t>年公布，第二批</a:t>
            </a:r>
            <a:r>
              <a:rPr lang="en-US" altLang="zh-CN" sz="1600" dirty="0">
                <a:solidFill>
                  <a:sysClr val="windowText" lastClr="000000"/>
                </a:solidFill>
                <a:latin typeface="微软雅黑" pitchFamily="34" charset="-122"/>
                <a:ea typeface="微软雅黑" pitchFamily="34" charset="-122"/>
              </a:rPr>
              <a:t>50</a:t>
            </a:r>
            <a:r>
              <a:rPr lang="zh-CN" altLang="en-US" sz="1600" dirty="0">
                <a:solidFill>
                  <a:sysClr val="windowText" lastClr="000000"/>
                </a:solidFill>
                <a:latin typeface="微软雅黑" pitchFamily="34" charset="-122"/>
                <a:ea typeface="微软雅黑" pitchFamily="34" charset="-122"/>
              </a:rPr>
              <a:t>个一级学科的排名于</a:t>
            </a:r>
            <a:r>
              <a:rPr lang="en-US" altLang="zh-CN" sz="1600" dirty="0">
                <a:solidFill>
                  <a:sysClr val="windowText" lastClr="000000"/>
                </a:solidFill>
                <a:latin typeface="微软雅黑" pitchFamily="34" charset="-122"/>
                <a:ea typeface="微软雅黑" pitchFamily="34" charset="-122"/>
              </a:rPr>
              <a:t>2009</a:t>
            </a:r>
            <a:r>
              <a:rPr lang="zh-CN" altLang="en-US" sz="1600" dirty="0">
                <a:solidFill>
                  <a:sysClr val="windowText" lastClr="000000"/>
                </a:solidFill>
                <a:latin typeface="微软雅黑" pitchFamily="34" charset="-122"/>
                <a:ea typeface="微软雅黑" pitchFamily="34" charset="-122"/>
              </a:rPr>
              <a:t>年</a:t>
            </a:r>
            <a:r>
              <a:rPr lang="en-US" altLang="zh-CN" sz="1600" dirty="0">
                <a:solidFill>
                  <a:sysClr val="windowText" lastClr="000000"/>
                </a:solidFill>
                <a:latin typeface="微软雅黑" pitchFamily="34" charset="-122"/>
                <a:ea typeface="微软雅黑" pitchFamily="34" charset="-122"/>
              </a:rPr>
              <a:t>1</a:t>
            </a:r>
            <a:r>
              <a:rPr lang="zh-CN" altLang="en-US" sz="1600" dirty="0">
                <a:solidFill>
                  <a:sysClr val="windowText" lastClr="000000"/>
                </a:solidFill>
                <a:latin typeface="微软雅黑" pitchFamily="34" charset="-122"/>
                <a:ea typeface="微软雅黑" pitchFamily="34" charset="-122"/>
              </a:rPr>
              <a:t>月公布。</a:t>
            </a:r>
            <a:endParaRPr lang="en-US" altLang="zh-CN" sz="1600" dirty="0">
              <a:solidFill>
                <a:sysClr val="windowText" lastClr="000000"/>
              </a:solidFill>
              <a:latin typeface="微软雅黑" pitchFamily="34" charset="-122"/>
              <a:ea typeface="微软雅黑" pitchFamily="34" charset="-122"/>
            </a:endParaRPr>
          </a:p>
          <a:p>
            <a:pPr lvl="0" indent="457200" algn="just">
              <a:lnSpc>
                <a:spcPct val="200000"/>
              </a:lnSpc>
            </a:pPr>
            <a:r>
              <a:rPr lang="zh-CN" altLang="en-US" sz="1600" b="1" dirty="0">
                <a:solidFill>
                  <a:sysClr val="windowText" lastClr="000000"/>
                </a:solidFill>
                <a:latin typeface="微软雅黑" pitchFamily="34" charset="-122"/>
                <a:ea typeface="微软雅黑" pitchFamily="34" charset="-122"/>
              </a:rPr>
              <a:t>第三轮（</a:t>
            </a:r>
            <a:r>
              <a:rPr lang="en-US" altLang="zh-CN" sz="1600" b="1" dirty="0">
                <a:solidFill>
                  <a:sysClr val="windowText" lastClr="000000"/>
                </a:solidFill>
                <a:latin typeface="微软雅黑" pitchFamily="34" charset="-122"/>
                <a:ea typeface="微软雅黑" pitchFamily="34" charset="-122"/>
              </a:rPr>
              <a:t>2012</a:t>
            </a:r>
            <a:r>
              <a:rPr lang="zh-CN" altLang="en-US" sz="1600" b="1" dirty="0">
                <a:solidFill>
                  <a:sysClr val="windowText" lastClr="000000"/>
                </a:solidFill>
                <a:latin typeface="微软雅黑" pitchFamily="34" charset="-122"/>
                <a:ea typeface="微软雅黑" pitchFamily="34" charset="-122"/>
              </a:rPr>
              <a:t>年）</a:t>
            </a:r>
            <a:r>
              <a:rPr lang="zh-CN" altLang="en-US" sz="1600" dirty="0">
                <a:solidFill>
                  <a:sysClr val="windowText" lastClr="000000"/>
                </a:solidFill>
                <a:latin typeface="微软雅黑" pitchFamily="34" charset="-122"/>
                <a:ea typeface="微软雅黑" pitchFamily="34" charset="-122"/>
              </a:rPr>
              <a:t>在</a:t>
            </a:r>
            <a:r>
              <a:rPr lang="en-US" altLang="zh-CN" sz="1600" dirty="0">
                <a:solidFill>
                  <a:sysClr val="windowText" lastClr="000000"/>
                </a:solidFill>
                <a:latin typeface="微软雅黑" pitchFamily="34" charset="-122"/>
                <a:ea typeface="微软雅黑" pitchFamily="34" charset="-122"/>
              </a:rPr>
              <a:t>95</a:t>
            </a:r>
            <a:r>
              <a:rPr lang="zh-CN" altLang="en-US" sz="1600" dirty="0">
                <a:solidFill>
                  <a:sysClr val="windowText" lastClr="000000"/>
                </a:solidFill>
                <a:latin typeface="微软雅黑" pitchFamily="34" charset="-122"/>
                <a:ea typeface="微软雅黑" pitchFamily="34" charset="-122"/>
              </a:rPr>
              <a:t>个一级学科范围内开展（不含军事学门类），共有</a:t>
            </a:r>
            <a:r>
              <a:rPr lang="en-US" altLang="zh-CN" sz="1600" dirty="0">
                <a:solidFill>
                  <a:sysClr val="windowText" lastClr="000000"/>
                </a:solidFill>
                <a:latin typeface="微软雅黑" pitchFamily="34" charset="-122"/>
                <a:ea typeface="微软雅黑" pitchFamily="34" charset="-122"/>
              </a:rPr>
              <a:t>391</a:t>
            </a:r>
            <a:r>
              <a:rPr lang="zh-CN" altLang="en-US" sz="1600" dirty="0">
                <a:solidFill>
                  <a:sysClr val="windowText" lastClr="000000"/>
                </a:solidFill>
                <a:latin typeface="微软雅黑" pitchFamily="34" charset="-122"/>
                <a:ea typeface="微软雅黑" pitchFamily="34" charset="-122"/>
              </a:rPr>
              <a:t>个单位的</a:t>
            </a:r>
            <a:r>
              <a:rPr lang="en-US" altLang="zh-CN" sz="1600" dirty="0">
                <a:solidFill>
                  <a:sysClr val="windowText" lastClr="000000"/>
                </a:solidFill>
                <a:latin typeface="微软雅黑" pitchFamily="34" charset="-122"/>
                <a:ea typeface="微软雅黑" pitchFamily="34" charset="-122"/>
              </a:rPr>
              <a:t>4235</a:t>
            </a:r>
            <a:r>
              <a:rPr lang="zh-CN" altLang="en-US" sz="1600" dirty="0">
                <a:solidFill>
                  <a:sysClr val="windowText" lastClr="000000"/>
                </a:solidFill>
                <a:latin typeface="微软雅黑" pitchFamily="34" charset="-122"/>
                <a:ea typeface="微软雅黑" pitchFamily="34" charset="-122"/>
              </a:rPr>
              <a:t>个学科参评。</a:t>
            </a:r>
          </a:p>
          <a:p>
            <a:pPr lvl="0" indent="457200" algn="just">
              <a:lnSpc>
                <a:spcPct val="200000"/>
              </a:lnSpc>
            </a:pPr>
            <a:r>
              <a:rPr lang="zh-CN" altLang="en-US" sz="1600" b="1" dirty="0">
                <a:solidFill>
                  <a:sysClr val="windowText" lastClr="000000"/>
                </a:solidFill>
                <a:latin typeface="微软雅黑" pitchFamily="34" charset="-122"/>
                <a:ea typeface="微软雅黑" pitchFamily="34" charset="-122"/>
              </a:rPr>
              <a:t>第四轮（</a:t>
            </a:r>
            <a:r>
              <a:rPr lang="en-US" altLang="zh-CN" sz="1600" b="1" dirty="0">
                <a:solidFill>
                  <a:sysClr val="windowText" lastClr="000000"/>
                </a:solidFill>
                <a:latin typeface="微软雅黑" pitchFamily="34" charset="-122"/>
                <a:ea typeface="微软雅黑" pitchFamily="34" charset="-122"/>
              </a:rPr>
              <a:t>2016</a:t>
            </a:r>
            <a:r>
              <a:rPr lang="zh-CN" altLang="en-US" sz="1600" b="1" dirty="0">
                <a:solidFill>
                  <a:sysClr val="windowText" lastClr="000000"/>
                </a:solidFill>
                <a:latin typeface="微软雅黑" pitchFamily="34" charset="-122"/>
                <a:ea typeface="微软雅黑" pitchFamily="34" charset="-122"/>
              </a:rPr>
              <a:t>年）</a:t>
            </a:r>
            <a:r>
              <a:rPr lang="zh-CN" altLang="en-US" sz="1600" dirty="0">
                <a:solidFill>
                  <a:srgbClr val="FF0000"/>
                </a:solidFill>
                <a:latin typeface="微软雅黑" pitchFamily="34" charset="-122"/>
                <a:ea typeface="微软雅黑" pitchFamily="34" charset="-122"/>
              </a:rPr>
              <a:t>在</a:t>
            </a:r>
            <a:r>
              <a:rPr lang="en-US" altLang="zh-CN" sz="1600" dirty="0">
                <a:solidFill>
                  <a:srgbClr val="FF0000"/>
                </a:solidFill>
                <a:latin typeface="微软雅黑" pitchFamily="34" charset="-122"/>
                <a:ea typeface="微软雅黑" pitchFamily="34" charset="-122"/>
              </a:rPr>
              <a:t>95</a:t>
            </a:r>
            <a:r>
              <a:rPr lang="zh-CN" altLang="en-US" sz="1600" dirty="0">
                <a:solidFill>
                  <a:srgbClr val="FF0000"/>
                </a:solidFill>
                <a:latin typeface="微软雅黑" pitchFamily="34" charset="-122"/>
                <a:ea typeface="微软雅黑" pitchFamily="34" charset="-122"/>
              </a:rPr>
              <a:t>个一级学科范围内开展（不含军事学门类等</a:t>
            </a:r>
            <a:r>
              <a:rPr lang="en-US" altLang="zh-CN" sz="1600" dirty="0">
                <a:solidFill>
                  <a:srgbClr val="FF0000"/>
                </a:solidFill>
                <a:latin typeface="微软雅黑" pitchFamily="34" charset="-122"/>
                <a:ea typeface="微软雅黑" pitchFamily="34" charset="-122"/>
              </a:rPr>
              <a:t>16</a:t>
            </a:r>
            <a:r>
              <a:rPr lang="zh-CN" altLang="en-US" sz="1600" dirty="0">
                <a:solidFill>
                  <a:srgbClr val="FF0000"/>
                </a:solidFill>
                <a:latin typeface="微软雅黑" pitchFamily="34" charset="-122"/>
                <a:ea typeface="微软雅黑" pitchFamily="34" charset="-122"/>
              </a:rPr>
              <a:t>个学科），共有</a:t>
            </a:r>
            <a:r>
              <a:rPr lang="en-US" altLang="zh-CN" sz="1600" dirty="0">
                <a:solidFill>
                  <a:srgbClr val="FF0000"/>
                </a:solidFill>
                <a:latin typeface="微软雅黑" pitchFamily="34" charset="-122"/>
                <a:ea typeface="微软雅黑" pitchFamily="34" charset="-122"/>
              </a:rPr>
              <a:t>513</a:t>
            </a:r>
            <a:r>
              <a:rPr lang="zh-CN" altLang="en-US" sz="1600" dirty="0">
                <a:solidFill>
                  <a:srgbClr val="FF0000"/>
                </a:solidFill>
                <a:latin typeface="微软雅黑" pitchFamily="34" charset="-122"/>
                <a:ea typeface="微软雅黑" pitchFamily="34" charset="-122"/>
              </a:rPr>
              <a:t>个单位的</a:t>
            </a:r>
            <a:r>
              <a:rPr lang="en-US" altLang="zh-CN" sz="1600" dirty="0">
                <a:solidFill>
                  <a:srgbClr val="FF0000"/>
                </a:solidFill>
                <a:latin typeface="微软雅黑" pitchFamily="34" charset="-122"/>
                <a:ea typeface="微软雅黑" pitchFamily="34" charset="-122"/>
              </a:rPr>
              <a:t>7449</a:t>
            </a:r>
            <a:r>
              <a:rPr lang="zh-CN" altLang="en-US" sz="1600" dirty="0">
                <a:solidFill>
                  <a:srgbClr val="FF0000"/>
                </a:solidFill>
                <a:latin typeface="微软雅黑" pitchFamily="34" charset="-122"/>
                <a:ea typeface="微软雅黑" pitchFamily="34" charset="-122"/>
              </a:rPr>
              <a:t>个学科参评。比第三轮增长</a:t>
            </a:r>
            <a:r>
              <a:rPr lang="en-US" altLang="zh-CN" sz="1600" dirty="0">
                <a:solidFill>
                  <a:srgbClr val="FF0000"/>
                </a:solidFill>
                <a:latin typeface="微软雅黑" pitchFamily="34" charset="-122"/>
                <a:ea typeface="微软雅黑" pitchFamily="34" charset="-122"/>
              </a:rPr>
              <a:t>76%</a:t>
            </a:r>
            <a:r>
              <a:rPr lang="zh-CN" altLang="en-US" sz="1600" dirty="0">
                <a:solidFill>
                  <a:srgbClr val="FF0000"/>
                </a:solidFill>
                <a:latin typeface="微软雅黑" pitchFamily="34" charset="-122"/>
                <a:ea typeface="微软雅黑" pitchFamily="34" charset="-122"/>
              </a:rPr>
              <a:t>，全国高校具有博士学位授予权的学科有</a:t>
            </a:r>
            <a:r>
              <a:rPr lang="en-US" altLang="zh-CN" sz="1600" dirty="0">
                <a:solidFill>
                  <a:srgbClr val="FF0000"/>
                </a:solidFill>
                <a:latin typeface="微软雅黑" pitchFamily="34" charset="-122"/>
                <a:ea typeface="微软雅黑" pitchFamily="34" charset="-122"/>
              </a:rPr>
              <a:t>94%</a:t>
            </a:r>
            <a:r>
              <a:rPr lang="zh-CN" altLang="en-US" sz="1600" dirty="0">
                <a:solidFill>
                  <a:srgbClr val="FF0000"/>
                </a:solidFill>
                <a:latin typeface="微软雅黑" pitchFamily="34" charset="-122"/>
                <a:ea typeface="微软雅黑" pitchFamily="34" charset="-122"/>
              </a:rPr>
              <a:t>申请参评。</a:t>
            </a:r>
            <a:endParaRPr kumimoji="0" lang="en-US" altLang="zh-CN" sz="1600" i="0" u="none" strike="noStrike" kern="1200" cap="none" spc="0" normalizeH="0" baseline="0" noProof="0" dirty="0">
              <a:ln>
                <a:noFill/>
              </a:ln>
              <a:solidFill>
                <a:srgbClr val="FF0000"/>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xmlns="" val="19057853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1031D29E-89FA-495B-9692-1EF1134019C8}"/>
              </a:ext>
            </a:extLst>
          </p:cNvPr>
          <p:cNvGrpSpPr/>
          <p:nvPr/>
        </p:nvGrpSpPr>
        <p:grpSpPr>
          <a:xfrm>
            <a:off x="0" y="478978"/>
            <a:ext cx="5276850" cy="523220"/>
            <a:chOff x="0" y="478978"/>
            <a:chExt cx="5276850" cy="523220"/>
          </a:xfrm>
        </p:grpSpPr>
        <p:sp>
          <p:nvSpPr>
            <p:cNvPr id="4" name="矩形 3"/>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 name="矩形 4"/>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 name="矩形 5"/>
            <p:cNvSpPr/>
            <p:nvPr/>
          </p:nvSpPr>
          <p:spPr>
            <a:xfrm>
              <a:off x="1933757" y="478978"/>
              <a:ext cx="220124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、学科属性</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7" name="直接连接符 6"/>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958328" y="1486797"/>
            <a:ext cx="5251074" cy="1575150"/>
          </a:xfrm>
          <a:prstGeom prst="rect">
            <a:avLst/>
          </a:prstGeom>
          <a:noFill/>
        </p:spPr>
        <p:txBody>
          <a:bodyPr wrap="square" lIns="96876" tIns="48438" rIns="96876" bIns="48438" rtlCol="0">
            <a:spAutoFit/>
          </a:bodyPr>
          <a:lstStyle/>
          <a:p>
            <a:pPr marL="285750" lvl="0" indent="-285750">
              <a:lnSpc>
                <a:spcPct val="200000"/>
              </a:lnSpc>
              <a:buClr>
                <a:srgbClr val="C00000"/>
              </a:buClr>
              <a:buFont typeface="Wingdings" panose="05000000000000000000" pitchFamily="2" charset="2"/>
              <a:buChar char="Ø"/>
              <a:defRPr/>
            </a:pPr>
            <a:r>
              <a:rPr kumimoji="0" lang="zh-CN" altLang="en-US" sz="1600" i="0" u="none" strike="noStrike" kern="1200" cap="none" spc="0" normalizeH="0" baseline="0" noProof="0" dirty="0">
                <a:ln>
                  <a:noFill/>
                </a:ln>
                <a:solidFill>
                  <a:srgbClr val="FF0000"/>
                </a:solidFill>
                <a:effectLst/>
                <a:uLnTx/>
                <a:uFillTx/>
                <a:latin typeface="微软雅黑"/>
                <a:ea typeface="微软雅黑"/>
                <a:cs typeface="+mn-cs"/>
              </a:rPr>
              <a:t>学科</a:t>
            </a:r>
            <a:r>
              <a:rPr lang="zh-CN" altLang="en-US" sz="1600" dirty="0">
                <a:solidFill>
                  <a:prstClr val="black"/>
                </a:solidFill>
                <a:latin typeface="微软雅黑"/>
              </a:rPr>
              <a:t>是学术知识体系的分类，学科的特色体现在知识的发现与创新中，体现在知识创造和知识贡献中，体现在科学研究学术成果上。</a:t>
            </a:r>
            <a:endPar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29" name="TextBox 28"/>
          <p:cNvSpPr txBox="1"/>
          <p:nvPr/>
        </p:nvSpPr>
        <p:spPr>
          <a:xfrm>
            <a:off x="7389880" y="1162732"/>
            <a:ext cx="4083367" cy="5814772"/>
          </a:xfrm>
          <a:prstGeom prst="rect">
            <a:avLst/>
          </a:prstGeom>
          <a:noFill/>
        </p:spPr>
        <p:txBody>
          <a:bodyPr wrap="square" lIns="96876" tIns="48438" rIns="96876" bIns="48438" rtlCol="0">
            <a:spAutoFit/>
          </a:bodyPr>
          <a:lstStyle/>
          <a:p>
            <a:pPr marL="285750" marR="0" lvl="0" indent="-285750" algn="l" defTabSz="914400" rtl="0" eaLnBrk="1" fontAlgn="auto" latinLnBrk="0" hangingPunct="1">
              <a:lnSpc>
                <a:spcPct val="200000"/>
              </a:lnSpc>
              <a:spcBef>
                <a:spcPts val="0"/>
              </a:spcBef>
              <a:spcAft>
                <a:spcPts val="0"/>
              </a:spcAft>
              <a:buClr>
                <a:srgbClr val="C00000"/>
              </a:buClr>
              <a:buSzTx/>
              <a:buFont typeface="Wingdings" panose="05000000000000000000" pitchFamily="2" charset="2"/>
              <a:buChar char="Ø"/>
              <a:tabLst/>
              <a:defRPr/>
            </a:pP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当前</a:t>
            </a:r>
            <a:r>
              <a:rPr kumimoji="0" lang="zh-CN" altLang="en-US" sz="1600" i="0" u="none" strike="noStrike" kern="1200" cap="none" spc="0" normalizeH="0" baseline="0" noProof="0" dirty="0">
                <a:ln>
                  <a:noFill/>
                </a:ln>
                <a:solidFill>
                  <a:srgbClr val="FF0000"/>
                </a:solidFill>
                <a:effectLst/>
                <a:uLnTx/>
                <a:uFillTx/>
                <a:latin typeface="Calibri"/>
                <a:ea typeface="微软雅黑"/>
                <a:cs typeface="+mn-cs"/>
              </a:rPr>
              <a:t>旅游管理</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的</a:t>
            </a:r>
            <a:r>
              <a:rPr kumimoji="0" lang="zh-CN" altLang="en-US" sz="1600" i="0" u="none" strike="noStrike" kern="1200" cap="none" spc="0" normalizeH="0" baseline="0" noProof="0" dirty="0">
                <a:ln>
                  <a:noFill/>
                </a:ln>
                <a:solidFill>
                  <a:srgbClr val="FF0000"/>
                </a:solidFill>
                <a:effectLst/>
                <a:uLnTx/>
                <a:uFillTx/>
                <a:latin typeface="Calibri"/>
                <a:ea typeface="微软雅黑"/>
                <a:cs typeface="+mn-cs"/>
              </a:rPr>
              <a:t>知识贡献</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a:t>
            </a:r>
            <a:r>
              <a:rPr kumimoji="0" lang="zh-CN" altLang="en-US" sz="1600" i="0" u="none" strike="noStrike" kern="1200" cap="none" spc="0" normalizeH="0" baseline="0" noProof="0" dirty="0">
                <a:ln>
                  <a:noFill/>
                </a:ln>
                <a:solidFill>
                  <a:srgbClr val="FF0000"/>
                </a:solidFill>
                <a:effectLst/>
                <a:uLnTx/>
                <a:uFillTx/>
                <a:latin typeface="Calibri"/>
                <a:ea typeface="微软雅黑"/>
                <a:cs typeface="+mn-cs"/>
              </a:rPr>
              <a:t>知识创造</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及其构成的知识体系已经</a:t>
            </a:r>
            <a:r>
              <a:rPr kumimoji="0" lang="zh-CN" altLang="en-US" sz="1600" i="0" u="none" strike="noStrike" kern="1200" cap="none" spc="0" normalizeH="0" baseline="0" noProof="0" dirty="0">
                <a:ln>
                  <a:noFill/>
                </a:ln>
                <a:solidFill>
                  <a:srgbClr val="FF0000"/>
                </a:solidFill>
                <a:effectLst/>
                <a:uLnTx/>
                <a:uFillTx/>
                <a:latin typeface="Calibri"/>
                <a:ea typeface="微软雅黑"/>
                <a:cs typeface="+mn-cs"/>
              </a:rPr>
              <a:t>突破</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了其所隶属的工商管理学科分类的范畴；旅游管理拥有公共管理范畴的知识贡献、知识创造，例：旅游目的地管理、旅游规划；也有经济学科应用经济范畴的学科知识、知识创造。</a:t>
            </a:r>
            <a:endParaRPr kumimoji="0" lang="en-US" altLang="zh-CN" sz="1600" b="0" i="0" u="none" strike="noStrike" kern="1200" cap="none" spc="0" normalizeH="0" baseline="0" noProof="0" dirty="0">
              <a:ln>
                <a:noFill/>
              </a:ln>
              <a:solidFill>
                <a:prstClr val="black"/>
              </a:solidFill>
              <a:effectLst/>
              <a:uLnTx/>
              <a:uFillTx/>
              <a:latin typeface="Calibri"/>
              <a:ea typeface="微软雅黑"/>
              <a:cs typeface="+mn-cs"/>
            </a:endParaRPr>
          </a:p>
          <a:p>
            <a:pPr marL="285750" marR="0" lvl="0" indent="-285750" algn="l" defTabSz="914400" rtl="0" eaLnBrk="1" fontAlgn="auto" latinLnBrk="0" hangingPunct="1">
              <a:lnSpc>
                <a:spcPct val="200000"/>
              </a:lnSpc>
              <a:spcBef>
                <a:spcPts val="0"/>
              </a:spcBef>
              <a:spcAft>
                <a:spcPts val="0"/>
              </a:spcAft>
              <a:buClr>
                <a:srgbClr val="C00000"/>
              </a:buClr>
              <a:buSzTx/>
              <a:buFont typeface="Wingdings" panose="05000000000000000000" pitchFamily="2" charset="2"/>
              <a:buChar char="Ø"/>
              <a:tabLst/>
              <a:defRPr/>
            </a:pP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由此可见，将旅游管理隶属于工商管理下，</a:t>
            </a:r>
            <a:r>
              <a:rPr kumimoji="0" lang="zh-CN" altLang="en-US" sz="1600" i="0" u="none" strike="noStrike" kern="1200" cap="none" spc="0" normalizeH="0" baseline="0" noProof="0" dirty="0">
                <a:ln>
                  <a:noFill/>
                </a:ln>
                <a:effectLst/>
                <a:uLnTx/>
                <a:uFillTx/>
                <a:latin typeface="Calibri"/>
                <a:ea typeface="微软雅黑"/>
                <a:cs typeface="+mn-cs"/>
              </a:rPr>
              <a:t>束缚</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了旅游管理的学科发展。</a:t>
            </a:r>
            <a:endParaRPr kumimoji="0" lang="en-US" altLang="zh-CN" sz="1600" b="0" i="0" u="none" strike="noStrike" kern="1200" cap="none" spc="0" normalizeH="0" baseline="0" noProof="0" dirty="0">
              <a:ln>
                <a:noFill/>
              </a:ln>
              <a:solidFill>
                <a:prstClr val="black"/>
              </a:solidFill>
              <a:effectLst/>
              <a:uLnTx/>
              <a:uFillTx/>
              <a:latin typeface="Calibri"/>
              <a:ea typeface="微软雅黑"/>
              <a:cs typeface="+mn-cs"/>
            </a:endParaRPr>
          </a:p>
          <a:p>
            <a:pPr marL="285750" marR="0" lvl="0" indent="-285750" algn="l" defTabSz="914400" rtl="0" eaLnBrk="1" fontAlgn="auto" latinLnBrk="0" hangingPunct="1">
              <a:lnSpc>
                <a:spcPct val="200000"/>
              </a:lnSpc>
              <a:spcBef>
                <a:spcPts val="0"/>
              </a:spcBef>
              <a:spcAft>
                <a:spcPts val="0"/>
              </a:spcAft>
              <a:buClr>
                <a:srgbClr val="C00000"/>
              </a:buClr>
              <a:buSzTx/>
              <a:buFont typeface="Wingdings" panose="05000000000000000000" pitchFamily="2" charset="2"/>
              <a:buChar char="Ø"/>
              <a:tabLst/>
              <a:defRPr/>
            </a:pP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旅游管理的知识贡献、知识创造</a:t>
            </a:r>
            <a:r>
              <a:rPr kumimoji="0" lang="zh-CN" altLang="en-US" sz="1600" i="0" u="none" strike="noStrike" kern="1200" cap="none" spc="0" normalizeH="0" baseline="0" noProof="0" dirty="0">
                <a:ln>
                  <a:noFill/>
                </a:ln>
                <a:solidFill>
                  <a:prstClr val="black"/>
                </a:solidFill>
                <a:effectLst/>
                <a:uLnTx/>
                <a:uFillTx/>
                <a:latin typeface="Calibri"/>
                <a:ea typeface="微软雅黑"/>
                <a:cs typeface="+mn-cs"/>
              </a:rPr>
              <a:t>决定</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了其能够成为一门独立的学科，即</a:t>
            </a:r>
            <a:r>
              <a:rPr kumimoji="0" lang="zh-CN" altLang="en-US" sz="1600" i="0" u="none" strike="noStrike" kern="1200" cap="none" spc="0" normalizeH="0" baseline="0" noProof="0" dirty="0">
                <a:ln>
                  <a:noFill/>
                </a:ln>
                <a:solidFill>
                  <a:srgbClr val="FF0000"/>
                </a:solidFill>
                <a:effectLst/>
                <a:uLnTx/>
                <a:uFillTx/>
                <a:latin typeface="Calibri"/>
                <a:ea typeface="微软雅黑"/>
                <a:cs typeface="+mn-cs"/>
              </a:rPr>
              <a:t>旅游学</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a:t>
            </a:r>
            <a:endParaRPr kumimoji="0" lang="en-US" altLang="zh-CN" sz="1600" b="0" i="0" u="none" strike="noStrike" kern="1200" cap="none" spc="0" normalizeH="0" baseline="0" noProof="0" dirty="0">
              <a:ln>
                <a:noFill/>
              </a:ln>
              <a:solidFill>
                <a:prstClr val="black"/>
              </a:solidFill>
              <a:effectLst/>
              <a:uLnTx/>
              <a:uFillTx/>
              <a:latin typeface="Calibri"/>
              <a:ea typeface="微软雅黑"/>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id-ID" sz="1300" b="0" i="0" u="none" strike="noStrike" kern="1200" cap="none" spc="0" normalizeH="0" baseline="0" noProof="0" dirty="0">
              <a:ln>
                <a:noFill/>
              </a:ln>
              <a:solidFill>
                <a:prstClr val="black"/>
              </a:solidFill>
              <a:effectLst/>
              <a:uLnTx/>
              <a:uFillTx/>
              <a:latin typeface="微软雅黑"/>
              <a:ea typeface="微软雅黑"/>
              <a:cs typeface="+mn-cs"/>
            </a:endParaRPr>
          </a:p>
        </p:txBody>
      </p:sp>
      <p:grpSp>
        <p:nvGrpSpPr>
          <p:cNvPr id="31" name="组合 30">
            <a:extLst>
              <a:ext uri="{FF2B5EF4-FFF2-40B4-BE49-F238E27FC236}">
                <a16:creationId xmlns:a16="http://schemas.microsoft.com/office/drawing/2014/main" xmlns="" id="{31726EC6-81A8-463E-8064-0B2FBF14EFA7}"/>
              </a:ext>
            </a:extLst>
          </p:cNvPr>
          <p:cNvGrpSpPr/>
          <p:nvPr/>
        </p:nvGrpSpPr>
        <p:grpSpPr>
          <a:xfrm>
            <a:off x="900582" y="2800056"/>
            <a:ext cx="6431708" cy="3396119"/>
            <a:chOff x="872291" y="1996350"/>
            <a:chExt cx="7111018" cy="3928929"/>
          </a:xfrm>
        </p:grpSpPr>
        <p:sp>
          <p:nvSpPr>
            <p:cNvPr id="9" name="Freeform 239"/>
            <p:cNvSpPr>
              <a:spLocks noEditPoints="1"/>
            </p:cNvSpPr>
            <p:nvPr/>
          </p:nvSpPr>
          <p:spPr bwMode="auto">
            <a:xfrm>
              <a:off x="4858707" y="1996350"/>
              <a:ext cx="2940181" cy="293863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bg2"/>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0" name="Freeform 240"/>
            <p:cNvSpPr>
              <a:spLocks noEditPoints="1"/>
            </p:cNvSpPr>
            <p:nvPr/>
          </p:nvSpPr>
          <p:spPr bwMode="auto">
            <a:xfrm>
              <a:off x="2702574" y="3369712"/>
              <a:ext cx="2556909" cy="255556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1" name="Freeform 241"/>
            <p:cNvSpPr>
              <a:spLocks noEditPoints="1"/>
            </p:cNvSpPr>
            <p:nvPr/>
          </p:nvSpPr>
          <p:spPr bwMode="auto">
            <a:xfrm>
              <a:off x="1087906" y="2829983"/>
              <a:ext cx="1855116" cy="1854142"/>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2" name="Freeform 247"/>
            <p:cNvSpPr>
              <a:spLocks noEditPoints="1"/>
            </p:cNvSpPr>
            <p:nvPr/>
          </p:nvSpPr>
          <p:spPr bwMode="auto">
            <a:xfrm>
              <a:off x="3633634" y="4302027"/>
              <a:ext cx="694793" cy="69268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3" name="Freeform 248"/>
            <p:cNvSpPr>
              <a:spLocks noEditPoints="1"/>
            </p:cNvSpPr>
            <p:nvPr/>
          </p:nvSpPr>
          <p:spPr bwMode="auto">
            <a:xfrm>
              <a:off x="5945523" y="3066852"/>
              <a:ext cx="796300" cy="799379"/>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bg2"/>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4" name="Freeform 249"/>
            <p:cNvSpPr>
              <a:spLocks noEditPoints="1"/>
            </p:cNvSpPr>
            <p:nvPr/>
          </p:nvSpPr>
          <p:spPr bwMode="auto">
            <a:xfrm>
              <a:off x="1765197" y="3508669"/>
              <a:ext cx="504032" cy="503765"/>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grpSp>
          <p:nvGrpSpPr>
            <p:cNvPr id="15" name="Group 9"/>
            <p:cNvGrpSpPr/>
            <p:nvPr/>
          </p:nvGrpSpPr>
          <p:grpSpPr>
            <a:xfrm>
              <a:off x="872291" y="2565431"/>
              <a:ext cx="1517604" cy="2512284"/>
              <a:chOff x="1498443" y="3296141"/>
              <a:chExt cx="1376598" cy="2280056"/>
            </a:xfrm>
            <a:solidFill>
              <a:srgbClr val="EB340D"/>
            </a:solidFill>
          </p:grpSpPr>
          <p:grpSp>
            <p:nvGrpSpPr>
              <p:cNvPr id="16" name="Group 10"/>
              <p:cNvGrpSpPr/>
              <p:nvPr/>
            </p:nvGrpSpPr>
            <p:grpSpPr>
              <a:xfrm rot="20700000">
                <a:off x="1498443" y="3464825"/>
                <a:ext cx="1055686" cy="2111372"/>
                <a:chOff x="1480457" y="3328209"/>
                <a:chExt cx="1055686" cy="2111372"/>
              </a:xfrm>
              <a:grpFill/>
            </p:grpSpPr>
            <p:sp>
              <p:nvSpPr>
                <p:cNvPr id="19" name="Freeform 5"/>
                <p:cNvSpPr>
                  <a:spLocks/>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rgbClr val="EB340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20" name="Freeform 6"/>
                <p:cNvSpPr>
                  <a:spLocks/>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rgbClr val="EB340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17" name="Oval 11"/>
              <p:cNvSpPr/>
              <p:nvPr/>
            </p:nvSpPr>
            <p:spPr>
              <a:xfrm>
                <a:off x="2221301" y="3296141"/>
                <a:ext cx="174172" cy="174172"/>
              </a:xfrm>
              <a:prstGeom prst="ellipse">
                <a:avLst/>
              </a:prstGeom>
              <a:grpFill/>
              <a:ln>
                <a:solidFill>
                  <a:srgbClr val="EB3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8" name="Oval 12"/>
              <p:cNvSpPr/>
              <p:nvPr/>
            </p:nvSpPr>
            <p:spPr>
              <a:xfrm>
                <a:off x="2700869" y="5282871"/>
                <a:ext cx="174172" cy="174172"/>
              </a:xfrm>
              <a:prstGeom prst="ellipse">
                <a:avLst/>
              </a:prstGeom>
              <a:grpFill/>
              <a:ln>
                <a:solidFill>
                  <a:srgbClr val="EB3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grpSp>
        <p:cxnSp>
          <p:nvCxnSpPr>
            <p:cNvPr id="30" name="Straight Connector 24"/>
            <p:cNvCxnSpPr/>
            <p:nvPr/>
          </p:nvCxnSpPr>
          <p:spPr>
            <a:xfrm>
              <a:off x="5359641" y="5524304"/>
              <a:ext cx="2623668" cy="0"/>
            </a:xfrm>
            <a:prstGeom prst="line">
              <a:avLst/>
            </a:prstGeom>
            <a:ln w="28575">
              <a:solidFill>
                <a:srgbClr val="EB340D"/>
              </a:solidFill>
              <a:prstDash val="sysDash"/>
              <a:tailEnd type="ova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xmlns="" id="{EC6055BD-726D-410F-B86D-A78FB88B0DA1}"/>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359641" y="2502116"/>
              <a:ext cx="1938312" cy="1952777"/>
            </a:xfrm>
            <a:prstGeom prst="rect">
              <a:avLst/>
            </a:prstGeom>
          </p:spPr>
        </p:pic>
      </p:grpSp>
    </p:spTree>
    <p:extLst>
      <p:ext uri="{BB962C8B-B14F-4D97-AF65-F5344CB8AC3E}">
        <p14:creationId xmlns:p14="http://schemas.microsoft.com/office/powerpoint/2010/main" xmlns="" val="571761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 name="矩形 4"/>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 name="矩形 5"/>
          <p:cNvSpPr/>
          <p:nvPr/>
        </p:nvSpPr>
        <p:spPr>
          <a:xfrm>
            <a:off x="1933757" y="478978"/>
            <a:ext cx="2201244"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、学科属性</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7" name="直接连接符 6"/>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xmlns="" id="{9A7F5BCC-A69F-40CD-97A9-FF87A4D868D6}"/>
              </a:ext>
            </a:extLst>
          </p:cNvPr>
          <p:cNvGrpSpPr/>
          <p:nvPr/>
        </p:nvGrpSpPr>
        <p:grpSpPr>
          <a:xfrm>
            <a:off x="1733901" y="2172023"/>
            <a:ext cx="9919619" cy="4179906"/>
            <a:chOff x="1677301" y="1490786"/>
            <a:chExt cx="10236351" cy="4336905"/>
          </a:xfrm>
        </p:grpSpPr>
        <p:cxnSp>
          <p:nvCxnSpPr>
            <p:cNvPr id="8" name="直接连接符 26"/>
            <p:cNvCxnSpPr>
              <a:cxnSpLocks noChangeShapeType="1"/>
            </p:cNvCxnSpPr>
            <p:nvPr/>
          </p:nvCxnSpPr>
          <p:spPr bwMode="auto">
            <a:xfrm>
              <a:off x="2825755" y="1995948"/>
              <a:ext cx="5985933" cy="0"/>
            </a:xfrm>
            <a:prstGeom prst="line">
              <a:avLst/>
            </a:prstGeom>
            <a:noFill/>
            <a:ln w="19050" algn="ctr">
              <a:solidFill>
                <a:srgbClr val="EB340D"/>
              </a:solidFill>
              <a:round/>
              <a:headEnd type="oval" w="med" len="med"/>
              <a:tailEnd type="oval" w="med" len="med"/>
            </a:ln>
            <a:extLst>
              <a:ext uri="{909E8E84-426E-40DD-AFC4-6F175D3DCCD1}">
                <a14:hiddenFill xmlns:a14="http://schemas.microsoft.com/office/drawing/2010/main" xmlns="">
                  <a:noFill/>
                </a14:hiddenFill>
              </a:ext>
            </a:extLst>
          </p:spPr>
        </p:cxnSp>
        <p:cxnSp>
          <p:nvCxnSpPr>
            <p:cNvPr id="9" name="直接连接符 53"/>
            <p:cNvCxnSpPr>
              <a:cxnSpLocks noChangeShapeType="1"/>
            </p:cNvCxnSpPr>
            <p:nvPr/>
          </p:nvCxnSpPr>
          <p:spPr bwMode="auto">
            <a:xfrm>
              <a:off x="5366478" y="3683316"/>
              <a:ext cx="5257800" cy="0"/>
            </a:xfrm>
            <a:prstGeom prst="line">
              <a:avLst/>
            </a:prstGeom>
            <a:noFill/>
            <a:ln w="19050" algn="ctr">
              <a:solidFill>
                <a:srgbClr val="EB340D"/>
              </a:solidFill>
              <a:round/>
              <a:headEnd type="oval" w="med" len="med"/>
              <a:tailEnd type="oval" w="med" len="med"/>
            </a:ln>
            <a:extLst>
              <a:ext uri="{909E8E84-426E-40DD-AFC4-6F175D3DCCD1}">
                <a14:hiddenFill xmlns:a14="http://schemas.microsoft.com/office/drawing/2010/main" xmlns="">
                  <a:noFill/>
                </a14:hiddenFill>
              </a:ext>
            </a:extLst>
          </p:spPr>
        </p:cxnSp>
        <p:cxnSp>
          <p:nvCxnSpPr>
            <p:cNvPr id="10" name="直接连接符 56"/>
            <p:cNvCxnSpPr>
              <a:cxnSpLocks noChangeShapeType="1"/>
            </p:cNvCxnSpPr>
            <p:nvPr/>
          </p:nvCxnSpPr>
          <p:spPr bwMode="auto">
            <a:xfrm>
              <a:off x="3388784" y="5132388"/>
              <a:ext cx="5518149" cy="0"/>
            </a:xfrm>
            <a:prstGeom prst="line">
              <a:avLst/>
            </a:prstGeom>
            <a:noFill/>
            <a:ln w="19050" algn="ctr">
              <a:solidFill>
                <a:srgbClr val="EB340D"/>
              </a:solidFill>
              <a:round/>
              <a:headEnd type="oval" w="med" len="med"/>
              <a:tailEnd type="oval" w="med" len="med"/>
            </a:ln>
            <a:extLst>
              <a:ext uri="{909E8E84-426E-40DD-AFC4-6F175D3DCCD1}">
                <a14:hiddenFill xmlns:a14="http://schemas.microsoft.com/office/drawing/2010/main" xmlns="">
                  <a:noFill/>
                </a14:hiddenFill>
              </a:ext>
            </a:extLst>
          </p:spPr>
        </p:cxnSp>
        <p:sp>
          <p:nvSpPr>
            <p:cNvPr id="11" name="KSO_GT3"/>
            <p:cNvSpPr txBox="1"/>
            <p:nvPr/>
          </p:nvSpPr>
          <p:spPr>
            <a:xfrm>
              <a:off x="5528648" y="4741865"/>
              <a:ext cx="3283040" cy="364792"/>
            </a:xfrm>
            <a:prstGeom prst="rect">
              <a:avLst/>
            </a:prstGeom>
            <a:noFill/>
          </p:spPr>
          <p:txBody>
            <a:bodyPr lIns="0" tIns="0" rIns="0" bIns="0" anchor="ct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国家自然科学基金学科分类</a:t>
              </a:r>
            </a:p>
          </p:txBody>
        </p:sp>
        <p:sp>
          <p:nvSpPr>
            <p:cNvPr id="12" name="KSO_GT2"/>
            <p:cNvSpPr txBox="1"/>
            <p:nvPr/>
          </p:nvSpPr>
          <p:spPr>
            <a:xfrm>
              <a:off x="7282907" y="3267464"/>
              <a:ext cx="3192870" cy="441573"/>
            </a:xfrm>
            <a:prstGeom prst="rect">
              <a:avLst/>
            </a:prstGeom>
            <a:noFill/>
          </p:spPr>
          <p:txBody>
            <a:bodyPr lIns="0" tIns="0" rIns="0" bIns="0" anchor="ct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国家社会科学基金学科分类</a:t>
              </a:r>
            </a:p>
          </p:txBody>
        </p:sp>
        <p:sp>
          <p:nvSpPr>
            <p:cNvPr id="13" name="KSO_GT1"/>
            <p:cNvSpPr txBox="1"/>
            <p:nvPr/>
          </p:nvSpPr>
          <p:spPr>
            <a:xfrm>
              <a:off x="5942079" y="1549179"/>
              <a:ext cx="2766484" cy="387351"/>
            </a:xfrm>
            <a:prstGeom prst="rect">
              <a:avLst/>
            </a:prstGeom>
            <a:noFill/>
          </p:spPr>
          <p:txBody>
            <a:bodyPr lIns="0" tIns="0" rIns="0" bIns="0" anchor="ct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 S I </a:t>
              </a:r>
              <a:r>
                <a:rPr kumimoji="0" lang="zh-CN" altLang="en-US"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a:t>
              </a:r>
            </a:p>
          </p:txBody>
        </p:sp>
        <p:sp>
          <p:nvSpPr>
            <p:cNvPr id="26" name="KSO_GT3.1"/>
            <p:cNvSpPr txBox="1"/>
            <p:nvPr/>
          </p:nvSpPr>
          <p:spPr>
            <a:xfrm>
              <a:off x="3977123" y="5087916"/>
              <a:ext cx="7936529" cy="739775"/>
            </a:xfrm>
            <a:prstGeom prst="rect">
              <a:avLst/>
            </a:prstGeom>
            <a:noFill/>
          </p:spPr>
          <p:txBody>
            <a:bodyPr lIns="0" tIns="0" rIns="0" bIns="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itchFamily="34" charset="0"/>
                </a:rPr>
                <a:t>隶属于：地球科学学部地理学、</a:t>
              </a:r>
              <a:endParaRPr kumimoji="0" lang="en-US" altLang="zh-CN"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itchFamily="34" charset="0"/>
                </a:rPr>
                <a:t>        </a:t>
              </a: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itchFamily="34" charset="0"/>
                </a:rPr>
                <a:t>管理科学部（管理科学与工程、工商管理、宏观管理与政策）</a:t>
              </a:r>
            </a:p>
          </p:txBody>
        </p:sp>
        <p:sp>
          <p:nvSpPr>
            <p:cNvPr id="27" name="KSO_GT2.1"/>
            <p:cNvSpPr txBox="1"/>
            <p:nvPr/>
          </p:nvSpPr>
          <p:spPr>
            <a:xfrm>
              <a:off x="7995378" y="3626316"/>
              <a:ext cx="3192870" cy="738187"/>
            </a:xfrm>
            <a:prstGeom prst="rect">
              <a:avLst/>
            </a:prstGeom>
            <a:noFill/>
          </p:spPr>
          <p:txBody>
            <a:bodyPr lIns="0" tIns="0" rIns="0" bIns="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itchFamily="34" charset="0"/>
                </a:rPr>
                <a:t>隶属于：管理学、经济学等</a:t>
              </a:r>
            </a:p>
          </p:txBody>
        </p:sp>
        <p:sp>
          <p:nvSpPr>
            <p:cNvPr id="28" name="KSO_GT1.1"/>
            <p:cNvSpPr txBox="1"/>
            <p:nvPr/>
          </p:nvSpPr>
          <p:spPr>
            <a:xfrm>
              <a:off x="4191946" y="1968809"/>
              <a:ext cx="4817533" cy="738187"/>
            </a:xfrm>
            <a:prstGeom prst="rect">
              <a:avLst/>
            </a:prstGeom>
            <a:noFill/>
          </p:spPr>
          <p:txBody>
            <a:bodyPr lIns="0" tIns="0" rIns="0" bIns="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itchFamily="34" charset="0"/>
                </a:rPr>
                <a:t>隶属于：社会科学、经济与商学、综合交叉学科</a:t>
              </a:r>
            </a:p>
          </p:txBody>
        </p:sp>
        <p:pic>
          <p:nvPicPr>
            <p:cNvPr id="31" name="图片 30">
              <a:extLst>
                <a:ext uri="{FF2B5EF4-FFF2-40B4-BE49-F238E27FC236}">
                  <a16:creationId xmlns:a16="http://schemas.microsoft.com/office/drawing/2014/main" xmlns="" id="{A488EE98-CB73-413B-B077-32307622FB0C}"/>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477094" y="2941163"/>
              <a:ext cx="1472819" cy="1472819"/>
            </a:xfrm>
            <a:prstGeom prst="rect">
              <a:avLst/>
            </a:prstGeom>
          </p:spPr>
        </p:pic>
        <p:pic>
          <p:nvPicPr>
            <p:cNvPr id="33" name="图片 32">
              <a:extLst>
                <a:ext uri="{FF2B5EF4-FFF2-40B4-BE49-F238E27FC236}">
                  <a16:creationId xmlns:a16="http://schemas.microsoft.com/office/drawing/2014/main" xmlns="" id="{F660AA1F-F681-4C35-8C9B-168530EBAF66}"/>
                </a:ext>
              </a:extLst>
            </p:cNvPr>
            <p:cNvPicPr>
              <a:picLocks noChangeAspect="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b="24413"/>
            <a:stretch/>
          </p:blipFill>
          <p:spPr>
            <a:xfrm>
              <a:off x="1677301" y="4360885"/>
              <a:ext cx="2296909" cy="1374582"/>
            </a:xfrm>
            <a:prstGeom prst="rect">
              <a:avLst/>
            </a:prstGeom>
          </p:spPr>
        </p:pic>
        <p:pic>
          <p:nvPicPr>
            <p:cNvPr id="36" name="图片 35">
              <a:extLst>
                <a:ext uri="{FF2B5EF4-FFF2-40B4-BE49-F238E27FC236}">
                  <a16:creationId xmlns:a16="http://schemas.microsoft.com/office/drawing/2014/main" xmlns="" id="{E210BCFE-8E2E-438F-BE73-A16435918FC2}"/>
                </a:ext>
              </a:extLst>
            </p:cNvPr>
            <p:cNvPicPr>
              <a:picLocks noChangeAspect="1"/>
            </p:cNvPicPr>
            <p:nvPr/>
          </p:nvPicPr>
          <p:blipFill rotWithShape="1">
            <a:blip r:embed="rId4" cstate="print">
              <a:clrChange>
                <a:clrFrom>
                  <a:srgbClr val="FEFCFF"/>
                </a:clrFrom>
                <a:clrTo>
                  <a:srgbClr val="FEFC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l="35199"/>
            <a:stretch/>
          </p:blipFill>
          <p:spPr>
            <a:xfrm>
              <a:off x="1933757" y="1490786"/>
              <a:ext cx="1455027" cy="951496"/>
            </a:xfrm>
            <a:prstGeom prst="rect">
              <a:avLst/>
            </a:prstGeom>
          </p:spPr>
        </p:pic>
      </p:grpSp>
      <p:sp>
        <p:nvSpPr>
          <p:cNvPr id="40" name="矩形 39">
            <a:extLst>
              <a:ext uri="{FF2B5EF4-FFF2-40B4-BE49-F238E27FC236}">
                <a16:creationId xmlns:a16="http://schemas.microsoft.com/office/drawing/2014/main" xmlns="" id="{BE99CD32-7D57-426E-BA38-14EE8EE9BAEA}"/>
              </a:ext>
            </a:extLst>
          </p:cNvPr>
          <p:cNvSpPr/>
          <p:nvPr/>
        </p:nvSpPr>
        <p:spPr>
          <a:xfrm>
            <a:off x="861520" y="1386088"/>
            <a:ext cx="9920780" cy="33855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基于旅游管理的</a:t>
            </a:r>
            <a:r>
              <a:rPr kumimoji="0" lang="zh-CN" altLang="en-US" sz="1600" b="1" i="0" u="none" strike="noStrike" kern="1200" cap="none" spc="0" normalizeH="0" baseline="0" noProof="0" dirty="0">
                <a:ln>
                  <a:noFill/>
                </a:ln>
                <a:solidFill>
                  <a:prstClr val="black"/>
                </a:solidFill>
                <a:effectLst/>
                <a:uLnTx/>
                <a:uFillTx/>
                <a:latin typeface="Calibri"/>
                <a:ea typeface="微软雅黑"/>
                <a:cs typeface="+mn-cs"/>
              </a:rPr>
              <a:t>知识贡献</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和</a:t>
            </a:r>
            <a:r>
              <a:rPr kumimoji="0" lang="zh-CN" altLang="en-US" sz="1600" b="1" i="0" u="none" strike="noStrike" kern="1200" cap="none" spc="0" normalizeH="0" baseline="0" noProof="0" dirty="0">
                <a:ln>
                  <a:noFill/>
                </a:ln>
                <a:solidFill>
                  <a:prstClr val="black"/>
                </a:solidFill>
                <a:effectLst/>
                <a:uLnTx/>
                <a:uFillTx/>
                <a:latin typeface="Calibri"/>
                <a:ea typeface="微软雅黑"/>
                <a:cs typeface="+mn-cs"/>
              </a:rPr>
              <a:t>知识创造</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范畴，在不同类型的学科分类标准中，隶属于如下学科：</a:t>
            </a:r>
          </a:p>
        </p:txBody>
      </p:sp>
      <p:pic>
        <p:nvPicPr>
          <p:cNvPr id="42" name="图片 41">
            <a:extLst>
              <a:ext uri="{FF2B5EF4-FFF2-40B4-BE49-F238E27FC236}">
                <a16:creationId xmlns:a16="http://schemas.microsoft.com/office/drawing/2014/main" xmlns="" id="{0198316D-CE1B-4C7D-B0A8-EB70016FAEC2}"/>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13376" b="21890"/>
          <a:stretch/>
        </p:blipFill>
        <p:spPr>
          <a:xfrm>
            <a:off x="1694921" y="3460194"/>
            <a:ext cx="2046593" cy="1324822"/>
          </a:xfrm>
          <a:prstGeom prst="rect">
            <a:avLst/>
          </a:prstGeom>
        </p:spPr>
      </p:pic>
    </p:spTree>
    <p:extLst>
      <p:ext uri="{BB962C8B-B14F-4D97-AF65-F5344CB8AC3E}">
        <p14:creationId xmlns:p14="http://schemas.microsoft.com/office/powerpoint/2010/main" xmlns="" val="27453772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 name="矩形 4"/>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 name="矩形 5"/>
          <p:cNvSpPr/>
          <p:nvPr/>
        </p:nvSpPr>
        <p:spPr>
          <a:xfrm>
            <a:off x="1933757" y="478978"/>
            <a:ext cx="220124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、学科属性</a:t>
            </a:r>
          </a:p>
        </p:txBody>
      </p:sp>
      <p:cxnSp>
        <p:nvCxnSpPr>
          <p:cNvPr id="7" name="直接连接符 6"/>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37" name="文本框 74"/>
          <p:cNvSpPr txBox="1">
            <a:spLocks noChangeArrowheads="1"/>
          </p:cNvSpPr>
          <p:nvPr/>
        </p:nvSpPr>
        <p:spPr bwMode="auto">
          <a:xfrm>
            <a:off x="953772" y="1490282"/>
            <a:ext cx="4234870" cy="5022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marL="285750" marR="0" lvl="0" indent="-285750" algn="l" defTabSz="914400" rtl="0" eaLnBrk="1" fontAlgn="auto" latinLnBrk="0" hangingPunct="1">
              <a:lnSpc>
                <a:spcPct val="200000"/>
              </a:lnSpc>
              <a:spcBef>
                <a:spcPts val="0"/>
              </a:spcBef>
              <a:spcAft>
                <a:spcPts val="0"/>
              </a:spcAft>
              <a:buClr>
                <a:srgbClr val="C00000"/>
              </a:buClr>
              <a:buSzTx/>
              <a:buFont typeface="Wingdings" panose="05000000000000000000" pitchFamily="2" charset="2"/>
              <a:buChar char="Ø"/>
              <a:tabLst/>
              <a:defRPr/>
            </a:pPr>
            <a:r>
              <a:rPr kumimoji="0" lang="zh-CN" altLang="en-US"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国务院学位委员会、教育部印发的</a:t>
            </a:r>
            <a:r>
              <a:rPr kumimoji="0" lang="en-US" altLang="zh-CN"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a:t>
            </a:r>
            <a:r>
              <a:rPr kumimoji="0" lang="zh-CN" altLang="en-US"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学位授予和人才培养学科目录</a:t>
            </a:r>
            <a:r>
              <a:rPr kumimoji="0" lang="en-US" altLang="zh-CN"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a:t>
            </a:r>
            <a:r>
              <a:rPr kumimoji="0" lang="zh-CN" altLang="en-US"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a:t>
            </a:r>
            <a:r>
              <a:rPr kumimoji="0" lang="en-US" altLang="zh-CN"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2011</a:t>
            </a:r>
            <a:r>
              <a:rPr kumimoji="0" lang="zh-CN" altLang="en-US"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）将学科划分为</a:t>
            </a:r>
            <a:r>
              <a:rPr kumimoji="0" lang="en-US" altLang="zh-CN" sz="1600" b="1"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13</a:t>
            </a:r>
            <a:r>
              <a:rPr kumimoji="0" lang="zh-CN" altLang="en-US"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个学科门类，</a:t>
            </a:r>
            <a:r>
              <a:rPr kumimoji="0" lang="en-US" altLang="zh-CN" sz="1600" b="1"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110</a:t>
            </a:r>
            <a:r>
              <a:rPr kumimoji="0" lang="zh-CN" altLang="en-US"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个一级学科。</a:t>
            </a:r>
            <a:endParaRPr kumimoji="0" lang="en-US" altLang="zh-CN"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a:p>
            <a:pPr marL="285750" marR="0" lvl="0" indent="-285750" algn="l" defTabSz="914400" rtl="0" eaLnBrk="1" fontAlgn="auto" latinLnBrk="0" hangingPunct="1">
              <a:lnSpc>
                <a:spcPct val="200000"/>
              </a:lnSpc>
              <a:spcBef>
                <a:spcPts val="0"/>
              </a:spcBef>
              <a:spcAft>
                <a:spcPts val="0"/>
              </a:spcAft>
              <a:buClr>
                <a:srgbClr val="C00000"/>
              </a:buClr>
              <a:buSzTx/>
              <a:buFont typeface="Wingdings" panose="05000000000000000000" pitchFamily="2" charset="2"/>
              <a:buChar char="Ø"/>
              <a:tabLst/>
              <a:defRPr/>
            </a:pPr>
            <a:endParaRPr kumimoji="0" lang="en-US" altLang="zh-CN" sz="16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a:p>
            <a:pPr marL="285750" marR="0" lvl="0" indent="-285750" algn="l" defTabSz="914400" rtl="0" eaLnBrk="1" fontAlgn="auto" latinLnBrk="0" hangingPunct="1">
              <a:lnSpc>
                <a:spcPct val="200000"/>
              </a:lnSpc>
              <a:spcBef>
                <a:spcPts val="0"/>
              </a:spcBef>
              <a:spcAft>
                <a:spcPts val="0"/>
              </a:spcAft>
              <a:buClr>
                <a:srgbClr val="C00000"/>
              </a:buClr>
              <a:buSzTx/>
              <a:buFont typeface="Wingdings" panose="05000000000000000000" pitchFamily="2" charset="2"/>
              <a:buChar char="Ø"/>
              <a:tabLst/>
              <a:defRPr/>
            </a:pPr>
            <a:r>
              <a:rPr kumimoji="0" lang="zh-CN" altLang="en-US" sz="1600" b="0" i="0" u="none" strike="noStrike" kern="1200" cap="none" spc="0" normalizeH="0" baseline="0" noProof="0" dirty="0">
                <a:ln>
                  <a:noFill/>
                </a:ln>
                <a:solidFill>
                  <a:prstClr val="black">
                    <a:lumMod val="95000"/>
                    <a:lumOff val="5000"/>
                  </a:prstClr>
                </a:solidFill>
                <a:effectLst/>
                <a:uLnTx/>
                <a:uFillTx/>
                <a:latin typeface="微软雅黑" pitchFamily="34" charset="-122"/>
                <a:ea typeface="微软雅黑" pitchFamily="34" charset="-122"/>
                <a:cs typeface="Arial" pitchFamily="34" charset="0"/>
              </a:rPr>
              <a:t>根据教育部所划分的学科门类，旅游学作为一个独立的学科门类，是不成熟的。就当前旅游管理现有的知识贡献、知识创造和知识体系而言，其隶属于管理学门类更加合适。旅游管理可以作为管理学门下的一级学科。</a:t>
            </a:r>
          </a:p>
        </p:txBody>
      </p:sp>
      <p:grpSp>
        <p:nvGrpSpPr>
          <p:cNvPr id="2" name="组合 1">
            <a:extLst>
              <a:ext uri="{FF2B5EF4-FFF2-40B4-BE49-F238E27FC236}">
                <a16:creationId xmlns:a16="http://schemas.microsoft.com/office/drawing/2014/main" xmlns="" id="{F17F8C03-7660-4765-B998-CFD8E5C06457}"/>
              </a:ext>
            </a:extLst>
          </p:cNvPr>
          <p:cNvGrpSpPr/>
          <p:nvPr/>
        </p:nvGrpSpPr>
        <p:grpSpPr>
          <a:xfrm>
            <a:off x="5803949" y="1134988"/>
            <a:ext cx="6267295" cy="5204029"/>
            <a:chOff x="-87517" y="1153493"/>
            <a:chExt cx="6267295" cy="5204029"/>
          </a:xfrm>
        </p:grpSpPr>
        <p:grpSp>
          <p:nvGrpSpPr>
            <p:cNvPr id="8" name="网线"/>
            <p:cNvGrpSpPr>
              <a:grpSpLocks/>
            </p:cNvGrpSpPr>
            <p:nvPr/>
          </p:nvGrpSpPr>
          <p:grpSpPr bwMode="auto">
            <a:xfrm>
              <a:off x="791296" y="1508787"/>
              <a:ext cx="4218563" cy="4438716"/>
              <a:chOff x="1937437" y="1332541"/>
              <a:chExt cx="3986578" cy="4192919"/>
            </a:xfrm>
          </p:grpSpPr>
          <p:sp>
            <p:nvSpPr>
              <p:cNvPr id="9" name="Line 16"/>
              <p:cNvSpPr>
                <a:spLocks noChangeShapeType="1"/>
              </p:cNvSpPr>
              <p:nvPr/>
            </p:nvSpPr>
            <p:spPr bwMode="gray">
              <a:xfrm>
                <a:off x="1937437" y="3430588"/>
                <a:ext cx="3986578" cy="0"/>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10" name="Line 17"/>
              <p:cNvSpPr>
                <a:spLocks noChangeShapeType="1"/>
              </p:cNvSpPr>
              <p:nvPr/>
            </p:nvSpPr>
            <p:spPr bwMode="gray">
              <a:xfrm>
                <a:off x="3931520" y="1332541"/>
                <a:ext cx="0" cy="4192919"/>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11" name="Oval 10"/>
              <p:cNvSpPr>
                <a:spLocks noChangeArrowheads="1"/>
              </p:cNvSpPr>
              <p:nvPr/>
            </p:nvSpPr>
            <p:spPr bwMode="gray">
              <a:xfrm>
                <a:off x="2332760" y="1808648"/>
                <a:ext cx="3192756" cy="3216899"/>
              </a:xfrm>
              <a:prstGeom prst="ellipse">
                <a:avLst/>
              </a:prstGeom>
              <a:noFill/>
              <a:ln w="9525">
                <a:solidFill>
                  <a:srgbClr val="B2B2B2">
                    <a:alpha val="50000"/>
                  </a:srgbClr>
                </a:solidFill>
                <a:round/>
                <a:headEnd/>
                <a:tailEnd/>
              </a:ln>
              <a:effectLst/>
              <a:extLst>
                <a:ext uri="{909E8E84-426E-40DD-AFC4-6F175D3DCCD1}">
                  <a14:hiddenFill xmlns:a14="http://schemas.microsoft.com/office/drawing/2010/main" xmlns="">
                    <a:solidFill>
                      <a:schemeClr val="accent1">
                        <a:alpha val="64999"/>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12" name="Oval 15"/>
              <p:cNvSpPr>
                <a:spLocks noChangeArrowheads="1"/>
              </p:cNvSpPr>
              <p:nvPr/>
            </p:nvSpPr>
            <p:spPr bwMode="auto">
              <a:xfrm>
                <a:off x="2135892" y="1600749"/>
                <a:ext cx="3608719" cy="3643808"/>
              </a:xfrm>
              <a:prstGeom prst="ellipse">
                <a:avLst/>
              </a:prstGeom>
              <a:noFill/>
              <a:ln w="19050">
                <a:solidFill>
                  <a:srgbClr val="B2B2B2">
                    <a:alpha val="50000"/>
                  </a:srgb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grpSp>
        <p:grpSp>
          <p:nvGrpSpPr>
            <p:cNvPr id="13" name="标题"/>
            <p:cNvGrpSpPr>
              <a:grpSpLocks/>
            </p:cNvGrpSpPr>
            <p:nvPr/>
          </p:nvGrpSpPr>
          <p:grpSpPr bwMode="auto">
            <a:xfrm>
              <a:off x="1479364" y="2308619"/>
              <a:ext cx="2823944" cy="2880341"/>
              <a:chOff x="579" y="1589"/>
              <a:chExt cx="1358" cy="1358"/>
            </a:xfrm>
            <a:solidFill>
              <a:srgbClr val="EB340D"/>
            </a:solidFill>
          </p:grpSpPr>
          <p:sp>
            <p:nvSpPr>
              <p:cNvPr id="14" name="Oval 12"/>
              <p:cNvSpPr>
                <a:spLocks noChangeArrowheads="1"/>
              </p:cNvSpPr>
              <p:nvPr/>
            </p:nvSpPr>
            <p:spPr bwMode="gray">
              <a:xfrm>
                <a:off x="579" y="1589"/>
                <a:ext cx="1358" cy="1358"/>
              </a:xfrm>
              <a:prstGeom prst="ellipse">
                <a:avLst/>
              </a:prstGeom>
              <a:solidFill>
                <a:schemeClr val="bg2"/>
              </a:solidFill>
              <a:ln w="38100">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16" name="Oval 14"/>
              <p:cNvSpPr>
                <a:spLocks noChangeArrowheads="1"/>
              </p:cNvSpPr>
              <p:nvPr/>
            </p:nvSpPr>
            <p:spPr bwMode="gray">
              <a:xfrm>
                <a:off x="865" y="1880"/>
                <a:ext cx="797" cy="798"/>
              </a:xfrm>
              <a:prstGeom prst="ellipse">
                <a:avLst/>
              </a:prstGeom>
              <a:solidFill>
                <a:schemeClr val="bg2">
                  <a:lumMod val="90000"/>
                </a:schemeClr>
              </a:solidFill>
              <a:ln w="9525">
                <a:noFill/>
                <a:round/>
                <a:headEnd/>
                <a:tailEnd/>
              </a:ln>
              <a:effectLst/>
              <a:extLs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700" b="1" i="0" u="none" strike="noStrike" kern="0" cap="none" spc="0" normalizeH="0" baseline="0" noProof="0" dirty="0">
                    <a:ln>
                      <a:noFill/>
                    </a:ln>
                    <a:solidFill>
                      <a:srgbClr val="FFFFFF"/>
                    </a:solidFill>
                    <a:effectLst/>
                    <a:uLnTx/>
                    <a:uFillTx/>
                    <a:latin typeface="Arial" panose="020B0604020202020204" pitchFamily="34" charset="0"/>
                    <a:ea typeface="微软雅黑" pitchFamily="34" charset="-122"/>
                    <a:cs typeface="+mn-cs"/>
                  </a:rPr>
                  <a:t>学科门类</a:t>
                </a:r>
              </a:p>
            </p:txBody>
          </p:sp>
        </p:grpSp>
        <p:sp>
          <p:nvSpPr>
            <p:cNvPr id="17" name="文本5"/>
            <p:cNvSpPr>
              <a:spLocks noChangeArrowheads="1"/>
            </p:cNvSpPr>
            <p:nvPr/>
          </p:nvSpPr>
          <p:spPr bwMode="black">
            <a:xfrm>
              <a:off x="4525288" y="5011579"/>
              <a:ext cx="83047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工学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18" name="文本4"/>
            <p:cNvSpPr>
              <a:spLocks noChangeArrowheads="1"/>
            </p:cNvSpPr>
            <p:nvPr/>
          </p:nvSpPr>
          <p:spPr bwMode="black">
            <a:xfrm>
              <a:off x="4947658" y="4139638"/>
              <a:ext cx="113001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历史学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19" name="文本3"/>
            <p:cNvSpPr>
              <a:spLocks noChangeArrowheads="1"/>
            </p:cNvSpPr>
            <p:nvPr/>
          </p:nvSpPr>
          <p:spPr bwMode="black">
            <a:xfrm>
              <a:off x="5049768" y="3213861"/>
              <a:ext cx="113001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教育学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20" name="文本2"/>
            <p:cNvSpPr>
              <a:spLocks noChangeArrowheads="1"/>
            </p:cNvSpPr>
            <p:nvPr/>
          </p:nvSpPr>
          <p:spPr bwMode="black">
            <a:xfrm>
              <a:off x="4772608" y="2467680"/>
              <a:ext cx="1132988"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经济学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21" name="文本1"/>
            <p:cNvSpPr>
              <a:spLocks noChangeArrowheads="1"/>
            </p:cNvSpPr>
            <p:nvPr/>
          </p:nvSpPr>
          <p:spPr bwMode="black">
            <a:xfrm>
              <a:off x="4072021" y="1819642"/>
              <a:ext cx="838508"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哲学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grpSp>
          <p:nvGrpSpPr>
            <p:cNvPr id="22" name="圆圈1"/>
            <p:cNvGrpSpPr>
              <a:grpSpLocks/>
            </p:cNvGrpSpPr>
            <p:nvPr/>
          </p:nvGrpSpPr>
          <p:grpSpPr bwMode="auto">
            <a:xfrm>
              <a:off x="3659363" y="1812847"/>
              <a:ext cx="403420" cy="403399"/>
              <a:chOff x="2928" y="2208"/>
              <a:chExt cx="262" cy="262"/>
            </a:xfrm>
            <a:solidFill>
              <a:srgbClr val="0070C0"/>
            </a:solidFill>
          </p:grpSpPr>
          <p:sp>
            <p:nvSpPr>
              <p:cNvPr id="23" name="Oval 19"/>
              <p:cNvSpPr>
                <a:spLocks noChangeArrowheads="1"/>
              </p:cNvSpPr>
              <p:nvPr/>
            </p:nvSpPr>
            <p:spPr bwMode="gray">
              <a:xfrm>
                <a:off x="2928" y="2208"/>
                <a:ext cx="262" cy="262"/>
              </a:xfrm>
              <a:prstGeom prst="ellipse">
                <a:avLst/>
              </a:prstGeom>
              <a:solidFill>
                <a:schemeClr val="bg2"/>
              </a:solidFill>
              <a:ln w="12700">
                <a:no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24" name="Oval 20"/>
              <p:cNvSpPr>
                <a:spLocks noChangeArrowheads="1"/>
              </p:cNvSpPr>
              <p:nvPr/>
            </p:nvSpPr>
            <p:spPr bwMode="gray">
              <a:xfrm>
                <a:off x="2953" y="2230"/>
                <a:ext cx="218" cy="218"/>
              </a:xfrm>
              <a:prstGeom prst="ellipse">
                <a:avLst/>
              </a:prstGeom>
              <a:solidFill>
                <a:schemeClr val="bg2"/>
              </a:solidFill>
              <a:ln>
                <a:noFill/>
              </a:ln>
              <a:effectLst/>
              <a:extLst>
                <a:ext uri="{91240B29-F687-4F45-9708-019B960494DF}">
                  <a14:hiddenLine xmlns:a14="http://schemas.microsoft.com/office/drawing/2010/main" xmlns="" w="12700">
                    <a:solidFill>
                      <a:srgbClr val="DDDDDD"/>
                    </a:solidFill>
                    <a:round/>
                    <a:headEnd/>
                    <a:tailE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grpSp>
        <p:grpSp>
          <p:nvGrpSpPr>
            <p:cNvPr id="25" name="圆圈2"/>
            <p:cNvGrpSpPr>
              <a:grpSpLocks/>
            </p:cNvGrpSpPr>
            <p:nvPr/>
          </p:nvGrpSpPr>
          <p:grpSpPr bwMode="auto">
            <a:xfrm>
              <a:off x="4323578" y="2444406"/>
              <a:ext cx="403420" cy="403399"/>
              <a:chOff x="2928" y="2208"/>
              <a:chExt cx="262" cy="262"/>
            </a:xfrm>
            <a:solidFill>
              <a:srgbClr val="EB340D"/>
            </a:solidFill>
          </p:grpSpPr>
          <p:sp>
            <p:nvSpPr>
              <p:cNvPr id="26" name="Oval 28"/>
              <p:cNvSpPr>
                <a:spLocks noChangeArrowheads="1"/>
              </p:cNvSpPr>
              <p:nvPr/>
            </p:nvSpPr>
            <p:spPr bwMode="gray">
              <a:xfrm>
                <a:off x="2928" y="2208"/>
                <a:ext cx="262" cy="262"/>
              </a:xfrm>
              <a:prstGeom prst="ellipse">
                <a:avLst/>
              </a:prstGeom>
              <a:solidFill>
                <a:schemeClr val="bg2"/>
              </a:solid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27" name="Oval 29"/>
              <p:cNvSpPr>
                <a:spLocks noChangeArrowheads="1"/>
              </p:cNvSpPr>
              <p:nvPr/>
            </p:nvSpPr>
            <p:spPr bwMode="gray">
              <a:xfrm>
                <a:off x="2972" y="2234"/>
                <a:ext cx="218" cy="218"/>
              </a:xfrm>
              <a:prstGeom prst="ellipse">
                <a:avLst/>
              </a:prstGeom>
              <a:solidFill>
                <a:schemeClr val="bg2"/>
              </a:solidFill>
              <a:ln>
                <a:noFill/>
              </a:ln>
              <a:effectLst/>
              <a:extLst>
                <a:ext uri="{91240B29-F687-4F45-9708-019B960494DF}">
                  <a14:hiddenLine xmlns:a14="http://schemas.microsoft.com/office/drawing/2010/main" xmlns="" w="12700">
                    <a:solidFill>
                      <a:srgbClr val="DDDDDD"/>
                    </a:solidFill>
                    <a:round/>
                    <a:headEnd/>
                    <a:tailE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grpSp>
        <p:grpSp>
          <p:nvGrpSpPr>
            <p:cNvPr id="28" name="圆圈3"/>
            <p:cNvGrpSpPr>
              <a:grpSpLocks/>
            </p:cNvGrpSpPr>
            <p:nvPr/>
          </p:nvGrpSpPr>
          <p:grpSpPr bwMode="auto">
            <a:xfrm>
              <a:off x="4612473" y="3216540"/>
              <a:ext cx="403420" cy="403399"/>
              <a:chOff x="2928" y="2208"/>
              <a:chExt cx="262" cy="262"/>
            </a:xfrm>
            <a:solidFill>
              <a:srgbClr val="EB340D"/>
            </a:solidFill>
          </p:grpSpPr>
          <p:sp>
            <p:nvSpPr>
              <p:cNvPr id="29" name="Oval 31"/>
              <p:cNvSpPr>
                <a:spLocks noChangeArrowheads="1"/>
              </p:cNvSpPr>
              <p:nvPr/>
            </p:nvSpPr>
            <p:spPr bwMode="gray">
              <a:xfrm>
                <a:off x="2928" y="2208"/>
                <a:ext cx="262" cy="262"/>
              </a:xfrm>
              <a:prstGeom prst="ellipse">
                <a:avLst/>
              </a:prstGeom>
              <a:solidFill>
                <a:schemeClr val="bg2"/>
              </a:solid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30" name="Oval 32"/>
              <p:cNvSpPr>
                <a:spLocks noChangeArrowheads="1"/>
              </p:cNvSpPr>
              <p:nvPr/>
            </p:nvSpPr>
            <p:spPr bwMode="gray">
              <a:xfrm>
                <a:off x="2928" y="2217"/>
                <a:ext cx="218" cy="218"/>
              </a:xfrm>
              <a:prstGeom prst="ellipse">
                <a:avLst/>
              </a:prstGeom>
              <a:solidFill>
                <a:schemeClr val="bg2"/>
              </a:solidFill>
              <a:ln>
                <a:noFill/>
              </a:ln>
              <a:effectLst/>
              <a:extLst>
                <a:ext uri="{91240B29-F687-4F45-9708-019B960494DF}">
                  <a14:hiddenLine xmlns:a14="http://schemas.microsoft.com/office/drawing/2010/main" xmlns="" w="12700">
                    <a:solidFill>
                      <a:srgbClr val="DDDDDD"/>
                    </a:solidFill>
                    <a:round/>
                    <a:headEnd/>
                    <a:tailE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grpSp>
        <p:grpSp>
          <p:nvGrpSpPr>
            <p:cNvPr id="31" name="圆圈4"/>
            <p:cNvGrpSpPr>
              <a:grpSpLocks/>
            </p:cNvGrpSpPr>
            <p:nvPr/>
          </p:nvGrpSpPr>
          <p:grpSpPr bwMode="auto">
            <a:xfrm>
              <a:off x="4528377" y="4111891"/>
              <a:ext cx="403420" cy="403399"/>
              <a:chOff x="2928" y="2208"/>
              <a:chExt cx="262" cy="262"/>
            </a:xfrm>
            <a:solidFill>
              <a:srgbClr val="EB340D"/>
            </a:solidFill>
          </p:grpSpPr>
          <p:sp>
            <p:nvSpPr>
              <p:cNvPr id="32" name="Oval 34"/>
              <p:cNvSpPr>
                <a:spLocks noChangeArrowheads="1"/>
              </p:cNvSpPr>
              <p:nvPr/>
            </p:nvSpPr>
            <p:spPr bwMode="gray">
              <a:xfrm>
                <a:off x="2928" y="2208"/>
                <a:ext cx="262" cy="262"/>
              </a:xfrm>
              <a:prstGeom prst="ellipse">
                <a:avLst/>
              </a:prstGeom>
              <a:solidFill>
                <a:schemeClr val="bg2"/>
              </a:solid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33" name="Oval 35"/>
              <p:cNvSpPr>
                <a:spLocks noChangeArrowheads="1"/>
              </p:cNvSpPr>
              <p:nvPr/>
            </p:nvSpPr>
            <p:spPr bwMode="gray">
              <a:xfrm>
                <a:off x="2951" y="2230"/>
                <a:ext cx="218" cy="218"/>
              </a:xfrm>
              <a:prstGeom prst="ellipse">
                <a:avLst/>
              </a:prstGeom>
              <a:solidFill>
                <a:schemeClr val="bg2"/>
              </a:solidFill>
              <a:ln>
                <a:noFill/>
              </a:ln>
              <a:effectLst/>
              <a:extLst>
                <a:ext uri="{91240B29-F687-4F45-9708-019B960494DF}">
                  <a14:hiddenLine xmlns:a14="http://schemas.microsoft.com/office/drawing/2010/main" xmlns="" w="12700">
                    <a:solidFill>
                      <a:srgbClr val="DDDDDD"/>
                    </a:solidFill>
                    <a:round/>
                    <a:headEnd/>
                    <a:tailE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grpSp>
        <p:grpSp>
          <p:nvGrpSpPr>
            <p:cNvPr id="34" name="圆圈5"/>
            <p:cNvGrpSpPr>
              <a:grpSpLocks/>
            </p:cNvGrpSpPr>
            <p:nvPr/>
          </p:nvGrpSpPr>
          <p:grpSpPr bwMode="auto">
            <a:xfrm>
              <a:off x="4095571" y="4974870"/>
              <a:ext cx="374164" cy="389542"/>
              <a:chOff x="2928" y="2208"/>
              <a:chExt cx="243" cy="253"/>
            </a:xfrm>
            <a:solidFill>
              <a:srgbClr val="EB340D"/>
            </a:solidFill>
          </p:grpSpPr>
          <p:sp>
            <p:nvSpPr>
              <p:cNvPr id="35" name="Oval 37"/>
              <p:cNvSpPr>
                <a:spLocks noChangeArrowheads="1"/>
              </p:cNvSpPr>
              <p:nvPr/>
            </p:nvSpPr>
            <p:spPr bwMode="gray">
              <a:xfrm>
                <a:off x="2928" y="2208"/>
                <a:ext cx="243" cy="253"/>
              </a:xfrm>
              <a:prstGeom prst="ellipse">
                <a:avLst/>
              </a:prstGeom>
              <a:solidFill>
                <a:schemeClr val="bg2"/>
              </a:solidFill>
              <a:ln w="12700">
                <a:no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36" name="Oval 38"/>
              <p:cNvSpPr>
                <a:spLocks noChangeArrowheads="1"/>
              </p:cNvSpPr>
              <p:nvPr/>
            </p:nvSpPr>
            <p:spPr bwMode="gray">
              <a:xfrm>
                <a:off x="2949" y="2230"/>
                <a:ext cx="218" cy="218"/>
              </a:xfrm>
              <a:prstGeom prst="ellipse">
                <a:avLst/>
              </a:prstGeom>
              <a:solidFill>
                <a:schemeClr val="bg2"/>
              </a:solidFill>
              <a:ln>
                <a:noFill/>
              </a:ln>
              <a:effectLst/>
              <a:extLst>
                <a:ext uri="{91240B29-F687-4F45-9708-019B960494DF}">
                  <a14:hiddenLine xmlns:a14="http://schemas.microsoft.com/office/drawing/2010/main" xmlns="" w="12700">
                    <a:solidFill>
                      <a:srgbClr val="DDDDDD"/>
                    </a:solidFill>
                    <a:round/>
                    <a:headEnd/>
                    <a:tailE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grpSp>
        <p:grpSp>
          <p:nvGrpSpPr>
            <p:cNvPr id="40" name="圆圈1">
              <a:extLst>
                <a:ext uri="{FF2B5EF4-FFF2-40B4-BE49-F238E27FC236}">
                  <a16:creationId xmlns:a16="http://schemas.microsoft.com/office/drawing/2014/main" xmlns="" id="{9C38146D-5097-489E-AC32-D05B20ABBACD}"/>
                </a:ext>
              </a:extLst>
            </p:cNvPr>
            <p:cNvGrpSpPr>
              <a:grpSpLocks/>
            </p:cNvGrpSpPr>
            <p:nvPr/>
          </p:nvGrpSpPr>
          <p:grpSpPr bwMode="auto">
            <a:xfrm>
              <a:off x="2688586" y="1525418"/>
              <a:ext cx="403420" cy="403399"/>
              <a:chOff x="2928" y="2208"/>
              <a:chExt cx="262" cy="262"/>
            </a:xfrm>
            <a:solidFill>
              <a:srgbClr val="0070C0"/>
            </a:solidFill>
          </p:grpSpPr>
          <p:sp>
            <p:nvSpPr>
              <p:cNvPr id="41" name="Oval 19">
                <a:extLst>
                  <a:ext uri="{FF2B5EF4-FFF2-40B4-BE49-F238E27FC236}">
                    <a16:creationId xmlns:a16="http://schemas.microsoft.com/office/drawing/2014/main" xmlns="" id="{ECE5344A-FD73-4DD3-95D2-6EA8CAF1447F}"/>
                  </a:ext>
                </a:extLst>
              </p:cNvPr>
              <p:cNvSpPr>
                <a:spLocks noChangeArrowheads="1"/>
              </p:cNvSpPr>
              <p:nvPr/>
            </p:nvSpPr>
            <p:spPr bwMode="gray">
              <a:xfrm>
                <a:off x="2928" y="2208"/>
                <a:ext cx="262" cy="262"/>
              </a:xfrm>
              <a:prstGeom prst="ellipse">
                <a:avLst/>
              </a:prstGeom>
              <a:solidFill>
                <a:schemeClr val="bg2"/>
              </a:solidFill>
              <a:ln w="12700">
                <a:no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42" name="Oval 20">
                <a:extLst>
                  <a:ext uri="{FF2B5EF4-FFF2-40B4-BE49-F238E27FC236}">
                    <a16:creationId xmlns:a16="http://schemas.microsoft.com/office/drawing/2014/main" xmlns="" id="{5A8B0598-5255-4A4E-9D7E-47BDEAA991B6}"/>
                  </a:ext>
                </a:extLst>
              </p:cNvPr>
              <p:cNvSpPr>
                <a:spLocks noChangeArrowheads="1"/>
              </p:cNvSpPr>
              <p:nvPr/>
            </p:nvSpPr>
            <p:spPr bwMode="gray">
              <a:xfrm>
                <a:off x="2953" y="2230"/>
                <a:ext cx="218" cy="218"/>
              </a:xfrm>
              <a:prstGeom prst="ellipse">
                <a:avLst/>
              </a:prstGeom>
              <a:solidFill>
                <a:schemeClr val="bg2"/>
              </a:solidFill>
              <a:ln>
                <a:noFill/>
              </a:ln>
              <a:effectLst/>
              <a:extLst>
                <a:ext uri="{91240B29-F687-4F45-9708-019B960494DF}">
                  <a14:hiddenLine xmlns:a14="http://schemas.microsoft.com/office/drawing/2010/main" xmlns="" w="12700">
                    <a:solidFill>
                      <a:srgbClr val="DDDDDD"/>
                    </a:solidFill>
                    <a:round/>
                    <a:headEnd/>
                    <a:tailE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grpSp>
        <p:sp>
          <p:nvSpPr>
            <p:cNvPr id="44" name="Oval 19">
              <a:extLst>
                <a:ext uri="{FF2B5EF4-FFF2-40B4-BE49-F238E27FC236}">
                  <a16:creationId xmlns:a16="http://schemas.microsoft.com/office/drawing/2014/main" xmlns="" id="{F37C00BF-BDC5-4320-8280-5798288535C7}"/>
                </a:ext>
              </a:extLst>
            </p:cNvPr>
            <p:cNvSpPr>
              <a:spLocks noChangeArrowheads="1"/>
            </p:cNvSpPr>
            <p:nvPr/>
          </p:nvSpPr>
          <p:spPr bwMode="gray">
            <a:xfrm>
              <a:off x="3213677" y="5387737"/>
              <a:ext cx="403420" cy="403399"/>
            </a:xfrm>
            <a:prstGeom prst="ellipse">
              <a:avLst/>
            </a:prstGeom>
            <a:solidFill>
              <a:schemeClr val="bg2"/>
            </a:solidFill>
            <a:ln w="12700">
              <a:no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grpSp>
          <p:nvGrpSpPr>
            <p:cNvPr id="46" name="圆圈1">
              <a:extLst>
                <a:ext uri="{FF2B5EF4-FFF2-40B4-BE49-F238E27FC236}">
                  <a16:creationId xmlns:a16="http://schemas.microsoft.com/office/drawing/2014/main" xmlns="" id="{D5999869-AF96-46BA-A032-D865922B12E7}"/>
                </a:ext>
              </a:extLst>
            </p:cNvPr>
            <p:cNvGrpSpPr>
              <a:grpSpLocks/>
            </p:cNvGrpSpPr>
            <p:nvPr/>
          </p:nvGrpSpPr>
          <p:grpSpPr bwMode="auto">
            <a:xfrm>
              <a:off x="1695340" y="1818050"/>
              <a:ext cx="403420" cy="403399"/>
              <a:chOff x="2928" y="2208"/>
              <a:chExt cx="262" cy="262"/>
            </a:xfrm>
            <a:solidFill>
              <a:srgbClr val="0070C0"/>
            </a:solidFill>
          </p:grpSpPr>
          <p:sp>
            <p:nvSpPr>
              <p:cNvPr id="47" name="Oval 19">
                <a:extLst>
                  <a:ext uri="{FF2B5EF4-FFF2-40B4-BE49-F238E27FC236}">
                    <a16:creationId xmlns:a16="http://schemas.microsoft.com/office/drawing/2014/main" xmlns="" id="{25FCF61F-CDA1-46A6-8BC3-5D4F6E4BE974}"/>
                  </a:ext>
                </a:extLst>
              </p:cNvPr>
              <p:cNvSpPr>
                <a:spLocks noChangeArrowheads="1"/>
              </p:cNvSpPr>
              <p:nvPr/>
            </p:nvSpPr>
            <p:spPr bwMode="gray">
              <a:xfrm>
                <a:off x="2928" y="2208"/>
                <a:ext cx="262" cy="262"/>
              </a:xfrm>
              <a:prstGeom prst="ellipse">
                <a:avLst/>
              </a:prstGeom>
              <a:solidFill>
                <a:schemeClr val="bg2"/>
              </a:solidFill>
              <a:ln w="12700">
                <a:no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48" name="Oval 20">
                <a:extLst>
                  <a:ext uri="{FF2B5EF4-FFF2-40B4-BE49-F238E27FC236}">
                    <a16:creationId xmlns:a16="http://schemas.microsoft.com/office/drawing/2014/main" xmlns="" id="{5806317B-A2AD-4F1B-9A83-2B48795273BA}"/>
                  </a:ext>
                </a:extLst>
              </p:cNvPr>
              <p:cNvSpPr>
                <a:spLocks noChangeArrowheads="1"/>
              </p:cNvSpPr>
              <p:nvPr/>
            </p:nvSpPr>
            <p:spPr bwMode="gray">
              <a:xfrm>
                <a:off x="2953" y="2230"/>
                <a:ext cx="218" cy="218"/>
              </a:xfrm>
              <a:prstGeom prst="ellipse">
                <a:avLst/>
              </a:prstGeom>
              <a:solidFill>
                <a:schemeClr val="bg2"/>
              </a:solidFill>
              <a:ln>
                <a:noFill/>
              </a:ln>
              <a:effectLst/>
              <a:extLst>
                <a:ext uri="{91240B29-F687-4F45-9708-019B960494DF}">
                  <a14:hiddenLine xmlns:a14="http://schemas.microsoft.com/office/drawing/2010/main" xmlns="" w="12700">
                    <a:solidFill>
                      <a:srgbClr val="DDDDDD"/>
                    </a:solidFill>
                    <a:round/>
                    <a:headEnd/>
                    <a:tailE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grpSp>
        <p:sp>
          <p:nvSpPr>
            <p:cNvPr id="50" name="Oval 19">
              <a:extLst>
                <a:ext uri="{FF2B5EF4-FFF2-40B4-BE49-F238E27FC236}">
                  <a16:creationId xmlns:a16="http://schemas.microsoft.com/office/drawing/2014/main" xmlns="" id="{028A113D-16BD-4626-8B5C-2255798B6684}"/>
                </a:ext>
              </a:extLst>
            </p:cNvPr>
            <p:cNvSpPr>
              <a:spLocks noChangeArrowheads="1"/>
            </p:cNvSpPr>
            <p:nvPr/>
          </p:nvSpPr>
          <p:spPr bwMode="gray">
            <a:xfrm>
              <a:off x="1025185" y="2377348"/>
              <a:ext cx="403420" cy="403399"/>
            </a:xfrm>
            <a:prstGeom prst="ellipse">
              <a:avLst/>
            </a:prstGeom>
            <a:solidFill>
              <a:schemeClr val="bg2"/>
            </a:solidFill>
            <a:ln w="12700">
              <a:no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53" name="Oval 19">
              <a:extLst>
                <a:ext uri="{FF2B5EF4-FFF2-40B4-BE49-F238E27FC236}">
                  <a16:creationId xmlns:a16="http://schemas.microsoft.com/office/drawing/2014/main" xmlns="" id="{E91D765A-5041-434D-A777-3D161E0BF36B}"/>
                </a:ext>
              </a:extLst>
            </p:cNvPr>
            <p:cNvSpPr>
              <a:spLocks noChangeArrowheads="1"/>
            </p:cNvSpPr>
            <p:nvPr/>
          </p:nvSpPr>
          <p:spPr bwMode="gray">
            <a:xfrm>
              <a:off x="770750" y="3163387"/>
              <a:ext cx="403420" cy="403399"/>
            </a:xfrm>
            <a:prstGeom prst="ellipse">
              <a:avLst/>
            </a:prstGeom>
            <a:solidFill>
              <a:schemeClr val="bg2"/>
            </a:solidFill>
            <a:ln w="12700">
              <a:no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56" name="Oval 19">
              <a:extLst>
                <a:ext uri="{FF2B5EF4-FFF2-40B4-BE49-F238E27FC236}">
                  <a16:creationId xmlns:a16="http://schemas.microsoft.com/office/drawing/2014/main" xmlns="" id="{739BB64D-A219-4788-AB71-01175B97A9BA}"/>
                </a:ext>
              </a:extLst>
            </p:cNvPr>
            <p:cNvSpPr>
              <a:spLocks noChangeArrowheads="1"/>
            </p:cNvSpPr>
            <p:nvPr/>
          </p:nvSpPr>
          <p:spPr bwMode="gray">
            <a:xfrm>
              <a:off x="836803" y="4146340"/>
              <a:ext cx="403420" cy="403399"/>
            </a:xfrm>
            <a:prstGeom prst="ellipse">
              <a:avLst/>
            </a:prstGeom>
            <a:solidFill>
              <a:schemeClr val="bg2"/>
            </a:solidFill>
            <a:ln w="12700">
              <a:no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59" name="Oval 19">
              <a:extLst>
                <a:ext uri="{FF2B5EF4-FFF2-40B4-BE49-F238E27FC236}">
                  <a16:creationId xmlns:a16="http://schemas.microsoft.com/office/drawing/2014/main" xmlns="" id="{B516C315-CD23-4973-A534-84B39636DAB5}"/>
                </a:ext>
              </a:extLst>
            </p:cNvPr>
            <p:cNvSpPr>
              <a:spLocks noChangeArrowheads="1"/>
            </p:cNvSpPr>
            <p:nvPr/>
          </p:nvSpPr>
          <p:spPr bwMode="gray">
            <a:xfrm>
              <a:off x="1327017" y="4934180"/>
              <a:ext cx="403420" cy="403399"/>
            </a:xfrm>
            <a:prstGeom prst="ellipse">
              <a:avLst/>
            </a:prstGeom>
            <a:solidFill>
              <a:schemeClr val="bg2"/>
            </a:solidFill>
            <a:ln w="12700">
              <a:no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62" name="Oval 19">
              <a:extLst>
                <a:ext uri="{FF2B5EF4-FFF2-40B4-BE49-F238E27FC236}">
                  <a16:creationId xmlns:a16="http://schemas.microsoft.com/office/drawing/2014/main" xmlns="" id="{B00D4295-9F44-4278-B1D8-791B346EAAA9}"/>
                </a:ext>
              </a:extLst>
            </p:cNvPr>
            <p:cNvSpPr>
              <a:spLocks noChangeArrowheads="1"/>
            </p:cNvSpPr>
            <p:nvPr/>
          </p:nvSpPr>
          <p:spPr bwMode="gray">
            <a:xfrm>
              <a:off x="2143474" y="5366582"/>
              <a:ext cx="403420" cy="403399"/>
            </a:xfrm>
            <a:prstGeom prst="ellipse">
              <a:avLst/>
            </a:prstGeom>
            <a:solidFill>
              <a:schemeClr val="bg2"/>
            </a:solidFill>
            <a:ln w="12700">
              <a:noFill/>
              <a:round/>
              <a:headEnd/>
              <a:tailEnd/>
            </a:ln>
            <a:effectLst>
              <a:outerShdw dist="35921" dir="2700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cs typeface="+mn-cs"/>
              </a:endParaRPr>
            </a:p>
          </p:txBody>
        </p:sp>
        <p:sp>
          <p:nvSpPr>
            <p:cNvPr id="64" name="文本5">
              <a:extLst>
                <a:ext uri="{FF2B5EF4-FFF2-40B4-BE49-F238E27FC236}">
                  <a16:creationId xmlns:a16="http://schemas.microsoft.com/office/drawing/2014/main" xmlns="" id="{13497369-31AF-4C37-929C-9144870BCC50}"/>
                </a:ext>
              </a:extLst>
            </p:cNvPr>
            <p:cNvSpPr>
              <a:spLocks noChangeArrowheads="1"/>
            </p:cNvSpPr>
            <p:nvPr/>
          </p:nvSpPr>
          <p:spPr bwMode="black">
            <a:xfrm>
              <a:off x="3279206" y="5967423"/>
              <a:ext cx="83047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医学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65" name="文本5">
              <a:extLst>
                <a:ext uri="{FF2B5EF4-FFF2-40B4-BE49-F238E27FC236}">
                  <a16:creationId xmlns:a16="http://schemas.microsoft.com/office/drawing/2014/main" xmlns="" id="{5CFC0672-70A7-4776-85A2-70FB6B530C87}"/>
                </a:ext>
              </a:extLst>
            </p:cNvPr>
            <p:cNvSpPr>
              <a:spLocks noChangeArrowheads="1"/>
            </p:cNvSpPr>
            <p:nvPr/>
          </p:nvSpPr>
          <p:spPr bwMode="black">
            <a:xfrm>
              <a:off x="1935755" y="5959885"/>
              <a:ext cx="83047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法学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66" name="文本5">
              <a:extLst>
                <a:ext uri="{FF2B5EF4-FFF2-40B4-BE49-F238E27FC236}">
                  <a16:creationId xmlns:a16="http://schemas.microsoft.com/office/drawing/2014/main" xmlns="" id="{10E66CC8-8AFA-4425-8151-A42468711100}"/>
                </a:ext>
              </a:extLst>
            </p:cNvPr>
            <p:cNvSpPr>
              <a:spLocks noChangeArrowheads="1"/>
            </p:cNvSpPr>
            <p:nvPr/>
          </p:nvSpPr>
          <p:spPr bwMode="black">
            <a:xfrm>
              <a:off x="646814" y="4987993"/>
              <a:ext cx="83047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文学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67" name="文本4">
              <a:extLst>
                <a:ext uri="{FF2B5EF4-FFF2-40B4-BE49-F238E27FC236}">
                  <a16:creationId xmlns:a16="http://schemas.microsoft.com/office/drawing/2014/main" xmlns="" id="{A9B8866B-DD0E-4501-815A-F5BDF1ABCED8}"/>
                </a:ext>
              </a:extLst>
            </p:cNvPr>
            <p:cNvSpPr>
              <a:spLocks noChangeArrowheads="1"/>
            </p:cNvSpPr>
            <p:nvPr/>
          </p:nvSpPr>
          <p:spPr bwMode="black">
            <a:xfrm>
              <a:off x="-25340" y="4168754"/>
              <a:ext cx="113001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   农学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68" name="文本4">
              <a:extLst>
                <a:ext uri="{FF2B5EF4-FFF2-40B4-BE49-F238E27FC236}">
                  <a16:creationId xmlns:a16="http://schemas.microsoft.com/office/drawing/2014/main" xmlns="" id="{DAD1BE9C-2151-40C7-9F31-CFE0763795A3}"/>
                </a:ext>
              </a:extLst>
            </p:cNvPr>
            <p:cNvSpPr>
              <a:spLocks noChangeArrowheads="1"/>
            </p:cNvSpPr>
            <p:nvPr/>
          </p:nvSpPr>
          <p:spPr bwMode="black">
            <a:xfrm>
              <a:off x="-87517" y="3213315"/>
              <a:ext cx="113001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军事学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69" name="文本4">
              <a:extLst>
                <a:ext uri="{FF2B5EF4-FFF2-40B4-BE49-F238E27FC236}">
                  <a16:creationId xmlns:a16="http://schemas.microsoft.com/office/drawing/2014/main" xmlns="" id="{7DC4546B-B964-4ACE-8DA5-DF8F795698CB}"/>
                </a:ext>
              </a:extLst>
            </p:cNvPr>
            <p:cNvSpPr>
              <a:spLocks noChangeArrowheads="1"/>
            </p:cNvSpPr>
            <p:nvPr/>
          </p:nvSpPr>
          <p:spPr bwMode="black">
            <a:xfrm>
              <a:off x="85014" y="2363869"/>
              <a:ext cx="113001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艺术学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70" name="文本4">
              <a:extLst>
                <a:ext uri="{FF2B5EF4-FFF2-40B4-BE49-F238E27FC236}">
                  <a16:creationId xmlns:a16="http://schemas.microsoft.com/office/drawing/2014/main" xmlns="" id="{E824A01F-F961-43D1-88FC-D92341639278}"/>
                </a:ext>
              </a:extLst>
            </p:cNvPr>
            <p:cNvSpPr>
              <a:spLocks noChangeArrowheads="1"/>
            </p:cNvSpPr>
            <p:nvPr/>
          </p:nvSpPr>
          <p:spPr bwMode="black">
            <a:xfrm>
              <a:off x="856580" y="1792717"/>
              <a:ext cx="113001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  理学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
          <p:nvSpPr>
            <p:cNvPr id="71" name="文本4">
              <a:extLst>
                <a:ext uri="{FF2B5EF4-FFF2-40B4-BE49-F238E27FC236}">
                  <a16:creationId xmlns:a16="http://schemas.microsoft.com/office/drawing/2014/main" xmlns="" id="{668D7552-204B-4861-BFD4-083401CFC7E7}"/>
                </a:ext>
              </a:extLst>
            </p:cNvPr>
            <p:cNvSpPr>
              <a:spLocks noChangeArrowheads="1"/>
            </p:cNvSpPr>
            <p:nvPr/>
          </p:nvSpPr>
          <p:spPr bwMode="black">
            <a:xfrm>
              <a:off x="2457580" y="1153493"/>
              <a:ext cx="1130010" cy="39009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square" lIns="96766" tIns="48383" rIns="96766" bIns="48383"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管理学</a:t>
              </a:r>
              <a:endParaRPr kumimoji="0" lang="en-US" altLang="zh-CN" sz="1900" b="0"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grpSp>
    </p:spTree>
    <p:extLst>
      <p:ext uri="{BB962C8B-B14F-4D97-AF65-F5344CB8AC3E}">
        <p14:creationId xmlns:p14="http://schemas.microsoft.com/office/powerpoint/2010/main" xmlns="" val="20186426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D9CA784C-D08B-48C6-91F7-5A47341EE8AF}"/>
              </a:ext>
            </a:extLst>
          </p:cNvPr>
          <p:cNvGrpSpPr/>
          <p:nvPr/>
        </p:nvGrpSpPr>
        <p:grpSpPr>
          <a:xfrm>
            <a:off x="0" y="478978"/>
            <a:ext cx="5276850" cy="523220"/>
            <a:chOff x="0" y="478978"/>
            <a:chExt cx="5276850" cy="523220"/>
          </a:xfrm>
        </p:grpSpPr>
        <p:sp>
          <p:nvSpPr>
            <p:cNvPr id="33" name="矩形 32"/>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34" name="矩形 33"/>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35" name="矩形 34"/>
            <p:cNvSpPr/>
            <p:nvPr/>
          </p:nvSpPr>
          <p:spPr>
            <a:xfrm>
              <a:off x="1933757" y="478978"/>
              <a:ext cx="220124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、学科属性</a:t>
              </a:r>
            </a:p>
          </p:txBody>
        </p:sp>
        <p:cxnSp>
          <p:nvCxnSpPr>
            <p:cNvPr id="36" name="直接连接符 35"/>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xmlns="" id="{46796C11-BA36-4B89-8650-DBABAF77B9EB}"/>
              </a:ext>
            </a:extLst>
          </p:cNvPr>
          <p:cNvSpPr txBox="1"/>
          <p:nvPr/>
        </p:nvSpPr>
        <p:spPr>
          <a:xfrm>
            <a:off x="1131958" y="1525418"/>
            <a:ext cx="9292202" cy="2362442"/>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
                <a:srgbClr val="C00000"/>
              </a:buClr>
              <a:buSzTx/>
              <a:buFont typeface="Wingdings" panose="05000000000000000000" pitchFamily="2" charset="2"/>
              <a:buChar char="Ø"/>
              <a:tabLst/>
              <a:defRPr/>
            </a:pPr>
            <a:r>
              <a:rPr kumimoji="0" lang="zh-CN" altLang="en-US" sz="2000" b="0" i="0" u="none" strike="noStrike" kern="1200" cap="none" spc="0" normalizeH="0" baseline="0" noProof="0" dirty="0">
                <a:ln>
                  <a:noFill/>
                </a:ln>
                <a:solidFill>
                  <a:prstClr val="black"/>
                </a:solidFill>
                <a:effectLst/>
                <a:uLnTx/>
                <a:uFillTx/>
                <a:latin typeface="Calibri"/>
                <a:ea typeface="微软雅黑"/>
                <a:cs typeface="+mn-cs"/>
              </a:rPr>
              <a:t>综上，旅游管理作为</a:t>
            </a:r>
            <a:r>
              <a:rPr kumimoji="0" lang="zh-CN" altLang="en-US" sz="2000" b="1" i="0" u="none" strike="noStrike" kern="1200" cap="none" spc="0" normalizeH="0" baseline="0" noProof="0" dirty="0">
                <a:ln>
                  <a:noFill/>
                </a:ln>
                <a:solidFill>
                  <a:prstClr val="black"/>
                </a:solidFill>
                <a:effectLst/>
                <a:uLnTx/>
                <a:uFillTx/>
                <a:latin typeface="Calibri"/>
                <a:ea typeface="微软雅黑"/>
                <a:cs typeface="+mn-cs"/>
              </a:rPr>
              <a:t>一级学科</a:t>
            </a:r>
            <a:r>
              <a:rPr kumimoji="0" lang="zh-CN" altLang="en-US" sz="2000" b="0" i="0" u="none" strike="noStrike" kern="1200" cap="none" spc="0" normalizeH="0" baseline="0" noProof="0" dirty="0">
                <a:ln>
                  <a:noFill/>
                </a:ln>
                <a:solidFill>
                  <a:prstClr val="black"/>
                </a:solidFill>
                <a:effectLst/>
                <a:uLnTx/>
                <a:uFillTx/>
                <a:latin typeface="Calibri"/>
                <a:ea typeface="微软雅黑"/>
                <a:cs typeface="+mn-cs"/>
              </a:rPr>
              <a:t>建设理论上是成立的。但是，旅游管理能否成为一级学科</a:t>
            </a:r>
            <a:r>
              <a:rPr kumimoji="0" lang="zh-CN" altLang="en-US" sz="2000" b="1" i="0" u="none" strike="noStrike" kern="1200" cap="none" spc="0" normalizeH="0" baseline="0" noProof="0" dirty="0">
                <a:ln>
                  <a:noFill/>
                </a:ln>
                <a:solidFill>
                  <a:prstClr val="black"/>
                </a:solidFill>
                <a:effectLst/>
                <a:uLnTx/>
                <a:uFillTx/>
                <a:latin typeface="Calibri"/>
                <a:ea typeface="微软雅黑"/>
                <a:cs typeface="+mn-cs"/>
              </a:rPr>
              <a:t>主要</a:t>
            </a:r>
            <a:r>
              <a:rPr kumimoji="0" lang="zh-CN" altLang="en-US" sz="2000" b="0" i="0" u="none" strike="noStrike" kern="1200" cap="none" spc="0" normalizeH="0" baseline="0" noProof="0" dirty="0">
                <a:ln>
                  <a:noFill/>
                </a:ln>
                <a:solidFill>
                  <a:prstClr val="black"/>
                </a:solidFill>
                <a:effectLst/>
                <a:uLnTx/>
                <a:uFillTx/>
                <a:latin typeface="Calibri"/>
                <a:ea typeface="微软雅黑"/>
                <a:cs typeface="+mn-cs"/>
              </a:rPr>
              <a:t>在于旅游学科的</a:t>
            </a:r>
            <a:r>
              <a:rPr kumimoji="0" lang="zh-CN" altLang="en-US" sz="2000" b="1" i="0" u="none" strike="noStrike" kern="1200" cap="none" spc="0" normalizeH="0" baseline="0" noProof="0" dirty="0">
                <a:ln>
                  <a:noFill/>
                </a:ln>
                <a:solidFill>
                  <a:prstClr val="black"/>
                </a:solidFill>
                <a:effectLst/>
                <a:uLnTx/>
                <a:uFillTx/>
                <a:latin typeface="Calibri"/>
                <a:ea typeface="微软雅黑"/>
                <a:cs typeface="+mn-cs"/>
              </a:rPr>
              <a:t>知识贡献和知识创造</a:t>
            </a:r>
            <a:r>
              <a:rPr kumimoji="0" lang="zh-CN" altLang="en-US" sz="2000" b="0" i="0" u="none" strike="noStrike" kern="1200" cap="none" spc="0" normalizeH="0" baseline="0" noProof="0" dirty="0">
                <a:ln>
                  <a:noFill/>
                </a:ln>
                <a:solidFill>
                  <a:prstClr val="black"/>
                </a:solidFill>
                <a:effectLst/>
                <a:uLnTx/>
                <a:uFillTx/>
                <a:latin typeface="Calibri"/>
                <a:ea typeface="微软雅黑"/>
                <a:cs typeface="+mn-cs"/>
              </a:rPr>
              <a:t>。而旅游学科的知识贡献和知识创新</a:t>
            </a:r>
            <a:r>
              <a:rPr kumimoji="0" lang="zh-CN" altLang="en-US" sz="2000" b="1" i="0" u="none" strike="noStrike" kern="1200" cap="none" spc="0" normalizeH="0" baseline="0" noProof="0" dirty="0">
                <a:ln>
                  <a:noFill/>
                </a:ln>
                <a:solidFill>
                  <a:prstClr val="black"/>
                </a:solidFill>
                <a:effectLst/>
                <a:uLnTx/>
                <a:uFillTx/>
                <a:latin typeface="Calibri"/>
                <a:ea typeface="微软雅黑"/>
                <a:cs typeface="+mn-cs"/>
              </a:rPr>
              <a:t>关键</a:t>
            </a:r>
            <a:r>
              <a:rPr kumimoji="0" lang="zh-CN" altLang="en-US" sz="2000" b="0" i="0" u="none" strike="noStrike" kern="1200" cap="none" spc="0" normalizeH="0" baseline="0" noProof="0" dirty="0">
                <a:ln>
                  <a:noFill/>
                </a:ln>
                <a:solidFill>
                  <a:prstClr val="black"/>
                </a:solidFill>
                <a:effectLst/>
                <a:uLnTx/>
                <a:uFillTx/>
                <a:latin typeface="Calibri"/>
                <a:ea typeface="微软雅黑"/>
                <a:cs typeface="+mn-cs"/>
              </a:rPr>
              <a:t>在于</a:t>
            </a:r>
            <a:r>
              <a:rPr kumimoji="0" lang="zh-CN" altLang="en-US" sz="2000" b="1" i="0" u="none" strike="noStrike" kern="1200" cap="none" spc="0" normalizeH="0" baseline="0" noProof="0" dirty="0">
                <a:ln>
                  <a:noFill/>
                </a:ln>
                <a:solidFill>
                  <a:prstClr val="black"/>
                </a:solidFill>
                <a:effectLst/>
                <a:uLnTx/>
                <a:uFillTx/>
                <a:latin typeface="Calibri"/>
                <a:ea typeface="微软雅黑"/>
                <a:cs typeface="+mn-cs"/>
              </a:rPr>
              <a:t>科学研究</a:t>
            </a:r>
            <a:r>
              <a:rPr kumimoji="0" lang="zh-CN" altLang="en-US" sz="2000" b="0" i="0" u="none" strike="noStrike" kern="1200" cap="none" spc="0" normalizeH="0" baseline="0" noProof="0" dirty="0">
                <a:ln>
                  <a:noFill/>
                </a:ln>
                <a:solidFill>
                  <a:prstClr val="black"/>
                </a:solidFill>
                <a:effectLst/>
                <a:uLnTx/>
                <a:uFillTx/>
                <a:latin typeface="Calibri"/>
                <a:ea typeface="微软雅黑"/>
                <a:cs typeface="+mn-cs"/>
              </a:rPr>
              <a:t>。</a:t>
            </a:r>
            <a:endParaRPr kumimoji="0" lang="en-US" altLang="zh-CN" sz="2000" b="0" i="0" u="none" strike="noStrike" kern="1200" cap="none" spc="0" normalizeH="0" baseline="0" noProof="0" dirty="0">
              <a:ln>
                <a:noFill/>
              </a:ln>
              <a:solidFill>
                <a:prstClr val="black"/>
              </a:solidFill>
              <a:effectLst/>
              <a:uLnTx/>
              <a:uFillTx/>
              <a:latin typeface="Calibri"/>
              <a:ea typeface="微软雅黑"/>
              <a:cs typeface="+mn-cs"/>
            </a:endParaRPr>
          </a:p>
          <a:p>
            <a:pPr marL="285750" marR="0" lvl="0" indent="-285750" algn="l" defTabSz="914400" rtl="0" eaLnBrk="1" fontAlgn="auto" latinLnBrk="0" hangingPunct="1">
              <a:lnSpc>
                <a:spcPct val="200000"/>
              </a:lnSpc>
              <a:spcBef>
                <a:spcPts val="0"/>
              </a:spcBef>
              <a:spcAft>
                <a:spcPts val="0"/>
              </a:spcAft>
              <a:buClr>
                <a:srgbClr val="C00000"/>
              </a:buClr>
              <a:buSzTx/>
              <a:buFont typeface="Wingdings" panose="05000000000000000000" pitchFamily="2" charset="2"/>
              <a:buChar char="Ø"/>
              <a:tabLst/>
              <a:defRPr/>
            </a:pPr>
            <a:endParaRPr kumimoji="0" lang="en-US" altLang="zh-CN" sz="1600" b="0" i="0" u="none" strike="noStrike" kern="1200" cap="none" spc="0" normalizeH="0" baseline="0" noProof="0" dirty="0">
              <a:ln>
                <a:noFill/>
              </a:ln>
              <a:solidFill>
                <a:prstClr val="black"/>
              </a:solidFill>
              <a:effectLst/>
              <a:uLnTx/>
              <a:uFillTx/>
              <a:latin typeface="Calibri"/>
              <a:ea typeface="微软雅黑"/>
              <a:cs typeface="+mn-cs"/>
            </a:endParaRPr>
          </a:p>
        </p:txBody>
      </p:sp>
      <p:pic>
        <p:nvPicPr>
          <p:cNvPr id="9" name="图片 8">
            <a:extLst>
              <a:ext uri="{FF2B5EF4-FFF2-40B4-BE49-F238E27FC236}">
                <a16:creationId xmlns:a16="http://schemas.microsoft.com/office/drawing/2014/main" xmlns="" id="{588D6047-853B-490A-942C-E3EFAF441622}"/>
              </a:ext>
            </a:extLst>
          </p:cNvPr>
          <p:cNvPicPr>
            <a:picLocks noChangeAspect="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rcRect t="8459"/>
          <a:stretch/>
        </p:blipFill>
        <p:spPr>
          <a:xfrm>
            <a:off x="5647626" y="3049418"/>
            <a:ext cx="6188774" cy="3808582"/>
          </a:xfrm>
          <a:prstGeom prst="rect">
            <a:avLst/>
          </a:prstGeom>
        </p:spPr>
      </p:pic>
      <p:pic>
        <p:nvPicPr>
          <p:cNvPr id="3" name="图片 2">
            <a:extLst>
              <a:ext uri="{FF2B5EF4-FFF2-40B4-BE49-F238E27FC236}">
                <a16:creationId xmlns:a16="http://schemas.microsoft.com/office/drawing/2014/main" xmlns="" id="{1178A42E-4F2B-4F5E-9C5C-7405F4FB26EF}"/>
              </a:ext>
            </a:extLst>
          </p:cNvPr>
          <p:cNvPicPr>
            <a:picLocks noChangeAspect="1"/>
          </p:cNvPicPr>
          <p:nvPr/>
        </p:nvPicPr>
        <p:blipFill rotWithShape="1">
          <a:blip r:embed="rId4" cstate="print">
            <a:clrChange>
              <a:clrFrom>
                <a:srgbClr val="FFFFFF"/>
              </a:clrFrom>
              <a:clrTo>
                <a:srgbClr val="FFFFFF">
                  <a:alpha val="0"/>
                </a:srgbClr>
              </a:clrTo>
            </a:clrChange>
            <a:duotone>
              <a:schemeClr val="bg2">
                <a:shade val="45000"/>
                <a:satMod val="135000"/>
              </a:schemeClr>
              <a:prstClr val="white"/>
            </a:duotone>
          </a:blip>
          <a:srcRect l="24914" t="40521" r="40162" b="37246"/>
          <a:stretch/>
        </p:blipFill>
        <p:spPr>
          <a:xfrm>
            <a:off x="1405718" y="4756480"/>
            <a:ext cx="5787584" cy="1622542"/>
          </a:xfrm>
          <a:prstGeom prst="rect">
            <a:avLst/>
          </a:prstGeom>
        </p:spPr>
      </p:pic>
    </p:spTree>
    <p:extLst>
      <p:ext uri="{BB962C8B-B14F-4D97-AF65-F5344CB8AC3E}">
        <p14:creationId xmlns:p14="http://schemas.microsoft.com/office/powerpoint/2010/main" xmlns="" val="5577429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12693" y="1718952"/>
            <a:ext cx="7879307"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
          <p:cNvSpPr>
            <a:spLocks noChangeArrowheads="1"/>
          </p:cNvSpPr>
          <p:nvPr/>
        </p:nvSpPr>
        <p:spPr bwMode="auto">
          <a:xfrm>
            <a:off x="4939649" y="2354190"/>
            <a:ext cx="4339650" cy="84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defRPr/>
            </a:pPr>
            <a:r>
              <a:rPr kumimoji="1" lang="zh-CN" altLang="en-US" sz="5400" b="1" dirty="0">
                <a:solidFill>
                  <a:schemeClr val="bg1"/>
                </a:solidFill>
                <a:latin typeface="华康俪金黑W8(P)" panose="020B0800000000000000" pitchFamily="34" charset="-122"/>
                <a:ea typeface="华康俪金黑W8(P)" panose="020B0800000000000000" pitchFamily="34" charset="-122"/>
              </a:rPr>
              <a:t>一、</a:t>
            </a:r>
            <a:r>
              <a:rPr lang="zh-CN" altLang="en-US" sz="5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学科建设</a:t>
            </a:r>
            <a:endParaRPr lang="zh-CN" altLang="zh-CN" sz="5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26" name="Picture 2" descr="http://distribute.quanjing.com/pnsexp281461.jpg?seid=Cg5ZzxHWmJGXndyXFhbUCZaWmNWXmNX8FhX8mZaWFdiWmtqVms85ide5oJq0oJa2Fdb8607e8805574df83d84ecb22e2c90f92e"/>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4800" b="90000" l="9610" r="99481">
                        <a14:foregroundMark x1="21558" y1="77000" x2="21558" y2="77000"/>
                      </a14:backgroundRemoval>
                    </a14:imgEffect>
                  </a14:imgLayer>
                </a14:imgProps>
              </a:ext>
              <a:ext uri="{28A0092B-C50C-407E-A947-70E740481C1C}">
                <a14:useLocalDpi xmlns:a14="http://schemas.microsoft.com/office/drawing/2010/main" xmlns=""/>
              </a:ext>
            </a:extLst>
          </a:blip>
          <a:srcRect/>
          <a:stretch>
            <a:fillRect/>
          </a:stretch>
        </p:blipFill>
        <p:spPr bwMode="auto">
          <a:xfrm>
            <a:off x="1205941" y="559642"/>
            <a:ext cx="3333750" cy="43295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3777" y="1715407"/>
            <a:ext cx="1807561"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0063533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EAA3706-1D91-4386-B4D9-2DAE5045F9B2}"/>
              </a:ext>
            </a:extLst>
          </p:cNvPr>
          <p:cNvPicPr>
            <a:picLocks noChangeAspect="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b="20580"/>
          <a:stretch/>
        </p:blipFill>
        <p:spPr>
          <a:xfrm>
            <a:off x="7011077" y="1310601"/>
            <a:ext cx="4623075" cy="5180181"/>
          </a:xfrm>
          <a:prstGeom prst="rect">
            <a:avLst/>
          </a:prstGeom>
        </p:spPr>
      </p:pic>
      <p:grpSp>
        <p:nvGrpSpPr>
          <p:cNvPr id="2" name="组合 1">
            <a:extLst>
              <a:ext uri="{FF2B5EF4-FFF2-40B4-BE49-F238E27FC236}">
                <a16:creationId xmlns:a16="http://schemas.microsoft.com/office/drawing/2014/main" xmlns="" id="{C99BE4BB-9B6B-49CD-AFB1-74F904F30448}"/>
              </a:ext>
            </a:extLst>
          </p:cNvPr>
          <p:cNvGrpSpPr/>
          <p:nvPr/>
        </p:nvGrpSpPr>
        <p:grpSpPr>
          <a:xfrm>
            <a:off x="0" y="478978"/>
            <a:ext cx="5276850" cy="523220"/>
            <a:chOff x="0" y="478978"/>
            <a:chExt cx="5276850" cy="523220"/>
          </a:xfrm>
        </p:grpSpPr>
        <p:sp>
          <p:nvSpPr>
            <p:cNvPr id="3" name="矩形 2">
              <a:extLst>
                <a:ext uri="{FF2B5EF4-FFF2-40B4-BE49-F238E27FC236}">
                  <a16:creationId xmlns:a16="http://schemas.microsoft.com/office/drawing/2014/main" xmlns="" id="{175679F8-CEFE-42C3-B4F6-069A66169EF3}"/>
                </a:ext>
              </a:extLst>
            </p:cNvPr>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xmlns="" id="{9500BC61-A3BC-443C-99BF-252DD8E79B24}"/>
                </a:ext>
              </a:extLst>
            </p:cNvPr>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 name="矩形 4">
              <a:extLst>
                <a:ext uri="{FF2B5EF4-FFF2-40B4-BE49-F238E27FC236}">
                  <a16:creationId xmlns:a16="http://schemas.microsoft.com/office/drawing/2014/main" xmlns="" id="{253E4FC7-5FAE-48BA-AAEE-124F07CB405C}"/>
                </a:ext>
              </a:extLst>
            </p:cNvPr>
            <p:cNvSpPr/>
            <p:nvPr/>
          </p:nvSpPr>
          <p:spPr>
            <a:xfrm>
              <a:off x="1933757" y="478978"/>
              <a:ext cx="14830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、结语</a:t>
              </a:r>
            </a:p>
          </p:txBody>
        </p:sp>
        <p:cxnSp>
          <p:nvCxnSpPr>
            <p:cNvPr id="6" name="直接连接符 5">
              <a:extLst>
                <a:ext uri="{FF2B5EF4-FFF2-40B4-BE49-F238E27FC236}">
                  <a16:creationId xmlns:a16="http://schemas.microsoft.com/office/drawing/2014/main" xmlns="" id="{B68B5E5F-A10C-4A2C-9D53-50AF23571B7E}"/>
                </a:ext>
              </a:extLst>
            </p:cNvPr>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grpSp>
      <p:sp>
        <p:nvSpPr>
          <p:cNvPr id="7" name="矩形 6">
            <a:extLst>
              <a:ext uri="{FF2B5EF4-FFF2-40B4-BE49-F238E27FC236}">
                <a16:creationId xmlns:a16="http://schemas.microsoft.com/office/drawing/2014/main" xmlns="" id="{25642C47-D939-4A40-9B75-69608BAF91BC}"/>
              </a:ext>
            </a:extLst>
          </p:cNvPr>
          <p:cNvSpPr/>
          <p:nvPr/>
        </p:nvSpPr>
        <p:spPr>
          <a:xfrm>
            <a:off x="1054569" y="1525418"/>
            <a:ext cx="5826634" cy="2862322"/>
          </a:xfrm>
          <a:prstGeom prst="rect">
            <a:avLst/>
          </a:prstGeom>
        </p:spPr>
        <p:txBody>
          <a:bodyPr wrap="square">
            <a:spAutoFit/>
          </a:bodyPr>
          <a:lstStyle/>
          <a:p>
            <a:pPr marL="285750" marR="0" lvl="0" indent="-285750" algn="l" defTabSz="914400" rtl="0" eaLnBrk="1" fontAlgn="auto" latinLnBrk="0" hangingPunct="1">
              <a:lnSpc>
                <a:spcPct val="200000"/>
              </a:lnSpc>
              <a:spcBef>
                <a:spcPts val="0"/>
              </a:spcBef>
              <a:spcAft>
                <a:spcPts val="0"/>
              </a:spcAft>
              <a:buClr>
                <a:srgbClr val="C00000"/>
              </a:buClr>
              <a:buSzTx/>
              <a:buFont typeface="Wingdings" panose="05000000000000000000" pitchFamily="2" charset="2"/>
              <a:buChar char="Ø"/>
              <a:tabLst/>
              <a:defRPr/>
            </a:pPr>
            <a:r>
              <a:rPr kumimoji="0" lang="zh-CN" altLang="en-US" sz="1800" b="0" i="0" u="none" strike="noStrike" kern="1200" cap="none" spc="0" normalizeH="0" baseline="0" noProof="0" dirty="0">
                <a:ln>
                  <a:noFill/>
                </a:ln>
                <a:solidFill>
                  <a:prstClr val="black"/>
                </a:solidFill>
                <a:effectLst/>
                <a:uLnTx/>
                <a:uFillTx/>
                <a:latin typeface="Calibri"/>
                <a:ea typeface="微软雅黑"/>
                <a:cs typeface="+mn-cs"/>
              </a:rPr>
              <a:t>旅游管理学科建设工作对于推动旅游学发展具有十分重要的意义。</a:t>
            </a:r>
            <a:endParaRPr kumimoji="0" lang="en-US" altLang="zh-CN" sz="1800" b="0" i="0" u="none" strike="noStrike" kern="1200" cap="none" spc="0" normalizeH="0" baseline="0" noProof="0" dirty="0">
              <a:ln>
                <a:noFill/>
              </a:ln>
              <a:solidFill>
                <a:prstClr val="black"/>
              </a:solidFill>
              <a:effectLst/>
              <a:uLnTx/>
              <a:uFillTx/>
              <a:latin typeface="Calibri"/>
              <a:ea typeface="微软雅黑"/>
              <a:cs typeface="+mn-cs"/>
            </a:endParaRPr>
          </a:p>
          <a:p>
            <a:pPr marL="285750" marR="0" lvl="0" indent="-285750" algn="l" defTabSz="914400" rtl="0" eaLnBrk="1" fontAlgn="auto" latinLnBrk="0" hangingPunct="1">
              <a:lnSpc>
                <a:spcPct val="200000"/>
              </a:lnSpc>
              <a:spcBef>
                <a:spcPts val="0"/>
              </a:spcBef>
              <a:spcAft>
                <a:spcPts val="0"/>
              </a:spcAft>
              <a:buClr>
                <a:srgbClr val="C00000"/>
              </a:buClr>
              <a:buSzTx/>
              <a:buFont typeface="Wingdings" panose="05000000000000000000" pitchFamily="2" charset="2"/>
              <a:buChar char="Ø"/>
              <a:tabLst/>
              <a:defRPr/>
            </a:pPr>
            <a:r>
              <a:rPr kumimoji="0" lang="zh-CN" altLang="en-US" sz="1800" b="0" i="0" u="none" strike="noStrike" kern="1200" cap="none" spc="0" normalizeH="0" baseline="0" noProof="0" dirty="0">
                <a:ln>
                  <a:noFill/>
                </a:ln>
                <a:solidFill>
                  <a:prstClr val="black"/>
                </a:solidFill>
                <a:effectLst/>
                <a:uLnTx/>
                <a:uFillTx/>
                <a:latin typeface="Calibri"/>
                <a:ea typeface="微软雅黑"/>
                <a:cs typeface="+mn-cs"/>
              </a:rPr>
              <a:t>旅游管理一级学科的地位是靠所有旅游学人</a:t>
            </a:r>
            <a:r>
              <a:rPr kumimoji="0" lang="zh-CN" altLang="en-US" sz="1800" b="1" i="0" u="none" strike="noStrike" kern="1200" cap="none" spc="0" normalizeH="0" baseline="0" noProof="0" dirty="0">
                <a:ln>
                  <a:noFill/>
                </a:ln>
                <a:solidFill>
                  <a:prstClr val="black"/>
                </a:solidFill>
                <a:effectLst/>
                <a:uLnTx/>
                <a:uFillTx/>
                <a:latin typeface="Calibri"/>
                <a:ea typeface="微软雅黑"/>
                <a:cs typeface="+mn-cs"/>
              </a:rPr>
              <a:t>通力协作奋斗</a:t>
            </a:r>
            <a:r>
              <a:rPr kumimoji="0" lang="zh-CN" altLang="en-US" sz="1800" b="0" i="0" u="none" strike="noStrike" kern="1200" cap="none" spc="0" normalizeH="0" baseline="0" noProof="0" dirty="0">
                <a:ln>
                  <a:noFill/>
                </a:ln>
                <a:solidFill>
                  <a:prstClr val="black"/>
                </a:solidFill>
                <a:effectLst/>
                <a:uLnTx/>
                <a:uFillTx/>
                <a:latin typeface="Calibri"/>
                <a:ea typeface="微软雅黑"/>
                <a:cs typeface="+mn-cs"/>
              </a:rPr>
              <a:t>得来的。旅游学人在实践与奋斗体现旅游学的</a:t>
            </a:r>
            <a:r>
              <a:rPr kumimoji="0" lang="zh-CN" altLang="en-US" sz="1800" b="1" i="0" u="none" strike="noStrike" kern="1200" cap="none" spc="0" normalizeH="0" baseline="0" noProof="0" dirty="0">
                <a:ln>
                  <a:noFill/>
                </a:ln>
                <a:solidFill>
                  <a:prstClr val="black"/>
                </a:solidFill>
                <a:effectLst/>
                <a:uLnTx/>
                <a:uFillTx/>
                <a:latin typeface="Calibri"/>
                <a:ea typeface="微软雅黑"/>
                <a:cs typeface="+mn-cs"/>
              </a:rPr>
              <a:t>价值</a:t>
            </a:r>
            <a:r>
              <a:rPr kumimoji="0" lang="zh-CN" altLang="en-US" sz="1800" b="0" i="0" u="none" strike="noStrike" kern="1200" cap="none" spc="0" normalizeH="0" baseline="0" noProof="0" dirty="0">
                <a:ln>
                  <a:noFill/>
                </a:ln>
                <a:solidFill>
                  <a:prstClr val="black"/>
                </a:solidFill>
                <a:effectLst/>
                <a:uLnTx/>
                <a:uFillTx/>
                <a:latin typeface="Calibri"/>
                <a:ea typeface="微软雅黑"/>
                <a:cs typeface="+mn-cs"/>
              </a:rPr>
              <a:t>，分享它的快乐。</a:t>
            </a:r>
          </a:p>
        </p:txBody>
      </p:sp>
      <p:pic>
        <p:nvPicPr>
          <p:cNvPr id="9" name="图片 8">
            <a:extLst>
              <a:ext uri="{FF2B5EF4-FFF2-40B4-BE49-F238E27FC236}">
                <a16:creationId xmlns:a16="http://schemas.microsoft.com/office/drawing/2014/main" xmlns="" id="{3B7FCC8D-DFEC-43F2-934C-50A3817E86A2}"/>
              </a:ext>
            </a:extLst>
          </p:cNvPr>
          <p:cNvPicPr>
            <a:picLocks noChangeAspect="1"/>
          </p:cNvPicPr>
          <p:nvPr/>
        </p:nvPicPr>
        <p:blipFill rotWithShape="1">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rcRect l="5973" r="7703" b="8326"/>
          <a:stretch/>
        </p:blipFill>
        <p:spPr>
          <a:xfrm>
            <a:off x="9928955" y="1879598"/>
            <a:ext cx="1668621" cy="1417283"/>
          </a:xfrm>
          <a:prstGeom prst="rect">
            <a:avLst/>
          </a:prstGeom>
        </p:spPr>
      </p:pic>
      <p:pic>
        <p:nvPicPr>
          <p:cNvPr id="11" name="图片 10">
            <a:extLst>
              <a:ext uri="{FF2B5EF4-FFF2-40B4-BE49-F238E27FC236}">
                <a16:creationId xmlns:a16="http://schemas.microsoft.com/office/drawing/2014/main" xmlns="" id="{FA9170D9-799D-4333-AF3D-62F94333EFC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991104" y="3730310"/>
            <a:ext cx="3531616" cy="2648712"/>
          </a:xfrm>
          <a:prstGeom prst="rect">
            <a:avLst/>
          </a:prstGeom>
        </p:spPr>
      </p:pic>
    </p:spTree>
    <p:extLst>
      <p:ext uri="{BB962C8B-B14F-4D97-AF65-F5344CB8AC3E}">
        <p14:creationId xmlns:p14="http://schemas.microsoft.com/office/powerpoint/2010/main" xmlns="" val="23730934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97212"/>
            <a:ext cx="7283450"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6" name="矩形 1"/>
          <p:cNvSpPr>
            <a:spLocks noChangeArrowheads="1"/>
          </p:cNvSpPr>
          <p:nvPr/>
        </p:nvSpPr>
        <p:spPr bwMode="auto">
          <a:xfrm>
            <a:off x="844103" y="2735995"/>
            <a:ext cx="4339650" cy="84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5400" b="1" i="0" u="none" strike="noStrike" kern="1200" cap="none" spc="0" normalizeH="0" baseline="0" noProof="0" dirty="0">
                <a:ln>
                  <a:noFill/>
                </a:ln>
                <a:solidFill>
                  <a:prstClr val="white"/>
                </a:solidFill>
                <a:effectLst/>
                <a:uLnTx/>
                <a:uFillTx/>
                <a:latin typeface="华康俪金黑W8(P)" panose="020B0800000000000000" pitchFamily="34" charset="-122"/>
                <a:ea typeface="华康俪金黑W8(P)" panose="020B0800000000000000" pitchFamily="34" charset="-122"/>
                <a:cs typeface="+mn-cs"/>
              </a:rPr>
              <a:t>二、</a:t>
            </a:r>
            <a:r>
              <a:rPr kumimoji="0" lang="zh-CN" altLang="en-US" sz="5400"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专业建设</a:t>
            </a:r>
            <a:endParaRPr kumimoji="0" lang="zh-CN" altLang="zh-CN" sz="5400"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9875711" y="2097212"/>
            <a:ext cx="2316290" cy="220089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Picture 2"/>
          <p:cNvPicPr>
            <a:picLocks noChangeAspect="1" noChangeArrowheads="1"/>
          </p:cNvPicPr>
          <p:nvPr/>
        </p:nvPicPr>
        <p:blipFill>
          <a:blip r:embed="rId2" cstate="screen"/>
          <a:stretch>
            <a:fillRect/>
          </a:stretch>
        </p:blipFill>
        <p:spPr bwMode="auto">
          <a:xfrm>
            <a:off x="7424612" y="1804997"/>
            <a:ext cx="2451099" cy="2493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90379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162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专业内涵</a:t>
            </a: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296785" y="1247051"/>
            <a:ext cx="8978658" cy="1116781"/>
          </a:xfrm>
          <a:prstGeom prst="rect">
            <a:avLst/>
          </a:prstGeom>
        </p:spPr>
        <p:txBody>
          <a:bodyPr wrap="square">
            <a:spAutoFit/>
          </a:bodyPr>
          <a:lstStyle/>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专业</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是根据社会发展的分工需要而划分的学业门类，通过培养目标、课程及课程体系来具体反映。</a:t>
            </a:r>
            <a:endPar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710572" y="2919884"/>
            <a:ext cx="10081260" cy="1077218"/>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black"/>
              </a:solidFill>
              <a:effectLst/>
              <a:uLnTx/>
              <a:uFillTx/>
              <a:latin typeface="Calibri"/>
              <a:ea typeface="微软雅黑"/>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a:extLst>
              <a:ext uri="{FF2B5EF4-FFF2-40B4-BE49-F238E27FC236}">
                <a16:creationId xmlns:a16="http://schemas.microsoft.com/office/drawing/2014/main" xmlns="" id="{C8422FF0-C669-402E-A89A-A6B18FBFD98F}"/>
              </a:ext>
            </a:extLst>
          </p:cNvPr>
          <p:cNvGrpSpPr/>
          <p:nvPr/>
        </p:nvGrpSpPr>
        <p:grpSpPr>
          <a:xfrm>
            <a:off x="536598" y="2477339"/>
            <a:ext cx="6431708" cy="3396119"/>
            <a:chOff x="872291" y="1996350"/>
            <a:chExt cx="7111018" cy="3928929"/>
          </a:xfrm>
        </p:grpSpPr>
        <p:sp>
          <p:nvSpPr>
            <p:cNvPr id="9" name="Freeform 239">
              <a:extLst>
                <a:ext uri="{FF2B5EF4-FFF2-40B4-BE49-F238E27FC236}">
                  <a16:creationId xmlns:a16="http://schemas.microsoft.com/office/drawing/2014/main" xmlns="" id="{05142E15-534A-4E70-9D71-7DD412FFBBB6}"/>
                </a:ext>
              </a:extLst>
            </p:cNvPr>
            <p:cNvSpPr>
              <a:spLocks noEditPoints="1"/>
            </p:cNvSpPr>
            <p:nvPr/>
          </p:nvSpPr>
          <p:spPr bwMode="auto">
            <a:xfrm>
              <a:off x="4858707" y="1996350"/>
              <a:ext cx="2940181" cy="293863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bg2"/>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0" name="Freeform 240">
              <a:extLst>
                <a:ext uri="{FF2B5EF4-FFF2-40B4-BE49-F238E27FC236}">
                  <a16:creationId xmlns:a16="http://schemas.microsoft.com/office/drawing/2014/main" xmlns="" id="{FB728A87-10B7-426E-A50E-A7A4D7743CB1}"/>
                </a:ext>
              </a:extLst>
            </p:cNvPr>
            <p:cNvSpPr>
              <a:spLocks noEditPoints="1"/>
            </p:cNvSpPr>
            <p:nvPr/>
          </p:nvSpPr>
          <p:spPr bwMode="auto">
            <a:xfrm>
              <a:off x="2702574" y="3369712"/>
              <a:ext cx="2556909" cy="255556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11" name="Freeform 241">
              <a:extLst>
                <a:ext uri="{FF2B5EF4-FFF2-40B4-BE49-F238E27FC236}">
                  <a16:creationId xmlns:a16="http://schemas.microsoft.com/office/drawing/2014/main" xmlns="" id="{606C9776-438E-4CA1-B995-26165DC633AE}"/>
                </a:ext>
              </a:extLst>
            </p:cNvPr>
            <p:cNvSpPr>
              <a:spLocks noEditPoints="1"/>
            </p:cNvSpPr>
            <p:nvPr/>
          </p:nvSpPr>
          <p:spPr bwMode="auto">
            <a:xfrm>
              <a:off x="1087906" y="2829983"/>
              <a:ext cx="1855116" cy="1854142"/>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2" name="Freeform 247">
              <a:extLst>
                <a:ext uri="{FF2B5EF4-FFF2-40B4-BE49-F238E27FC236}">
                  <a16:creationId xmlns:a16="http://schemas.microsoft.com/office/drawing/2014/main" xmlns="" id="{5BDDD6B9-6113-4900-BFD6-EEC09C5238C8}"/>
                </a:ext>
              </a:extLst>
            </p:cNvPr>
            <p:cNvSpPr>
              <a:spLocks noEditPoints="1"/>
            </p:cNvSpPr>
            <p:nvPr/>
          </p:nvSpPr>
          <p:spPr bwMode="auto">
            <a:xfrm>
              <a:off x="3633634" y="4302027"/>
              <a:ext cx="694793" cy="69268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3" name="Freeform 248">
              <a:extLst>
                <a:ext uri="{FF2B5EF4-FFF2-40B4-BE49-F238E27FC236}">
                  <a16:creationId xmlns:a16="http://schemas.microsoft.com/office/drawing/2014/main" xmlns="" id="{B488E99B-FE02-4414-B1E2-4EF8CA0FA072}"/>
                </a:ext>
              </a:extLst>
            </p:cNvPr>
            <p:cNvSpPr>
              <a:spLocks noEditPoints="1"/>
            </p:cNvSpPr>
            <p:nvPr/>
          </p:nvSpPr>
          <p:spPr bwMode="auto">
            <a:xfrm>
              <a:off x="5945523" y="3066852"/>
              <a:ext cx="796300" cy="799379"/>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bg2"/>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4" name="Freeform 249">
              <a:extLst>
                <a:ext uri="{FF2B5EF4-FFF2-40B4-BE49-F238E27FC236}">
                  <a16:creationId xmlns:a16="http://schemas.microsoft.com/office/drawing/2014/main" xmlns="" id="{629FB0B5-6851-4A7D-8EA7-9760950A8434}"/>
                </a:ext>
              </a:extLst>
            </p:cNvPr>
            <p:cNvSpPr>
              <a:spLocks noEditPoints="1"/>
            </p:cNvSpPr>
            <p:nvPr/>
          </p:nvSpPr>
          <p:spPr bwMode="auto">
            <a:xfrm>
              <a:off x="1765197" y="3508669"/>
              <a:ext cx="504032" cy="503765"/>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grpSp>
          <p:nvGrpSpPr>
            <p:cNvPr id="15" name="Group 9">
              <a:extLst>
                <a:ext uri="{FF2B5EF4-FFF2-40B4-BE49-F238E27FC236}">
                  <a16:creationId xmlns:a16="http://schemas.microsoft.com/office/drawing/2014/main" xmlns="" id="{0F879FF9-CD53-4F74-A002-729A4246F9FF}"/>
                </a:ext>
              </a:extLst>
            </p:cNvPr>
            <p:cNvGrpSpPr/>
            <p:nvPr/>
          </p:nvGrpSpPr>
          <p:grpSpPr>
            <a:xfrm>
              <a:off x="872291" y="2565431"/>
              <a:ext cx="1517604" cy="2512284"/>
              <a:chOff x="1498443" y="3296141"/>
              <a:chExt cx="1376598" cy="2280056"/>
            </a:xfrm>
            <a:solidFill>
              <a:srgbClr val="EB340D"/>
            </a:solidFill>
          </p:grpSpPr>
          <p:grpSp>
            <p:nvGrpSpPr>
              <p:cNvPr id="18" name="Group 10">
                <a:extLst>
                  <a:ext uri="{FF2B5EF4-FFF2-40B4-BE49-F238E27FC236}">
                    <a16:creationId xmlns:a16="http://schemas.microsoft.com/office/drawing/2014/main" xmlns="" id="{AB0209C7-DEFE-4B7F-B336-6A4261BCC38C}"/>
                  </a:ext>
                </a:extLst>
              </p:cNvPr>
              <p:cNvGrpSpPr/>
              <p:nvPr/>
            </p:nvGrpSpPr>
            <p:grpSpPr>
              <a:xfrm rot="20700000">
                <a:off x="1498443" y="3464825"/>
                <a:ext cx="1055686" cy="2111372"/>
                <a:chOff x="1480457" y="3328209"/>
                <a:chExt cx="1055686" cy="2111372"/>
              </a:xfrm>
              <a:grpFill/>
            </p:grpSpPr>
            <p:sp>
              <p:nvSpPr>
                <p:cNvPr id="21" name="Freeform 5">
                  <a:extLst>
                    <a:ext uri="{FF2B5EF4-FFF2-40B4-BE49-F238E27FC236}">
                      <a16:creationId xmlns:a16="http://schemas.microsoft.com/office/drawing/2014/main" xmlns="" id="{27930C9F-85FD-4906-8FE4-493FAE2DAFA1}"/>
                    </a:ext>
                  </a:extLst>
                </p:cNvPr>
                <p:cNvSpPr>
                  <a:spLocks/>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rgbClr val="EB340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22" name="Freeform 6">
                  <a:extLst>
                    <a:ext uri="{FF2B5EF4-FFF2-40B4-BE49-F238E27FC236}">
                      <a16:creationId xmlns:a16="http://schemas.microsoft.com/office/drawing/2014/main" xmlns="" id="{B3740A4D-DD22-43EB-BA24-73A2C3D82B9A}"/>
                    </a:ext>
                  </a:extLst>
                </p:cNvPr>
                <p:cNvSpPr>
                  <a:spLocks/>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rgbClr val="EB340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19" name="Oval 11">
                <a:extLst>
                  <a:ext uri="{FF2B5EF4-FFF2-40B4-BE49-F238E27FC236}">
                    <a16:creationId xmlns:a16="http://schemas.microsoft.com/office/drawing/2014/main" xmlns="" id="{D62548C0-C57C-46DC-942D-56E1A4F543BD}"/>
                  </a:ext>
                </a:extLst>
              </p:cNvPr>
              <p:cNvSpPr/>
              <p:nvPr/>
            </p:nvSpPr>
            <p:spPr>
              <a:xfrm>
                <a:off x="2221301" y="3296141"/>
                <a:ext cx="174172" cy="174172"/>
              </a:xfrm>
              <a:prstGeom prst="ellipse">
                <a:avLst/>
              </a:prstGeom>
              <a:grpFill/>
              <a:ln>
                <a:solidFill>
                  <a:srgbClr val="EB3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20" name="Oval 12">
                <a:extLst>
                  <a:ext uri="{FF2B5EF4-FFF2-40B4-BE49-F238E27FC236}">
                    <a16:creationId xmlns:a16="http://schemas.microsoft.com/office/drawing/2014/main" xmlns="" id="{5DD77CE0-8846-4C42-B2FC-2360FFD30628}"/>
                  </a:ext>
                </a:extLst>
              </p:cNvPr>
              <p:cNvSpPr/>
              <p:nvPr/>
            </p:nvSpPr>
            <p:spPr>
              <a:xfrm>
                <a:off x="2700869" y="5282871"/>
                <a:ext cx="174172" cy="174172"/>
              </a:xfrm>
              <a:prstGeom prst="ellipse">
                <a:avLst/>
              </a:prstGeom>
              <a:grpFill/>
              <a:ln>
                <a:solidFill>
                  <a:srgbClr val="EB3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grpSp>
        <p:cxnSp>
          <p:nvCxnSpPr>
            <p:cNvPr id="16" name="Straight Connector 24">
              <a:extLst>
                <a:ext uri="{FF2B5EF4-FFF2-40B4-BE49-F238E27FC236}">
                  <a16:creationId xmlns:a16="http://schemas.microsoft.com/office/drawing/2014/main" xmlns="" id="{992C14B0-93DC-4F8E-9408-FD8CE29BC4D1}"/>
                </a:ext>
              </a:extLst>
            </p:cNvPr>
            <p:cNvCxnSpPr/>
            <p:nvPr/>
          </p:nvCxnSpPr>
          <p:spPr>
            <a:xfrm>
              <a:off x="5359641" y="5524304"/>
              <a:ext cx="2623668" cy="0"/>
            </a:xfrm>
            <a:prstGeom prst="line">
              <a:avLst/>
            </a:prstGeom>
            <a:ln w="28575">
              <a:solidFill>
                <a:srgbClr val="EB340D"/>
              </a:solidFill>
              <a:prstDash val="sysDash"/>
              <a:tailEnd type="oval"/>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xmlns="" id="{4B14D725-57C4-4681-A4AB-C5B40AB8879C}"/>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5359641" y="2502116"/>
              <a:ext cx="1938312" cy="1952777"/>
            </a:xfrm>
            <a:prstGeom prst="rect">
              <a:avLst/>
            </a:prstGeom>
          </p:spPr>
        </p:pic>
      </p:grpSp>
      <p:sp>
        <p:nvSpPr>
          <p:cNvPr id="3" name="矩形 2">
            <a:extLst>
              <a:ext uri="{FF2B5EF4-FFF2-40B4-BE49-F238E27FC236}">
                <a16:creationId xmlns:a16="http://schemas.microsoft.com/office/drawing/2014/main" xmlns="" id="{BEE51A72-157F-45B3-8FA1-264DBF417CFC}"/>
              </a:ext>
            </a:extLst>
          </p:cNvPr>
          <p:cNvSpPr/>
          <p:nvPr/>
        </p:nvSpPr>
        <p:spPr>
          <a:xfrm>
            <a:off x="7192768" y="2239154"/>
            <a:ext cx="4036381" cy="3961726"/>
          </a:xfrm>
          <a:prstGeom prst="rect">
            <a:avLst/>
          </a:prstGeom>
        </p:spPr>
        <p:txBody>
          <a:bodyPr wrap="square">
            <a:spAutoFit/>
          </a:bodyPr>
          <a:lstStyle/>
          <a:p>
            <a:pPr indent="457200" algn="just">
              <a:lnSpc>
                <a:spcPct val="200000"/>
              </a:lnSpc>
            </a:pPr>
            <a:r>
              <a:rPr lang="zh-CN" altLang="en-US" sz="1600" dirty="0"/>
              <a:t>旅游管理专业水平受课程和课程体系所决定，当培养目标确定后，课程及课程体系决定了人才培养质量的高低。当前的旅游管理专业招生来自于“文科” ，数学的学习没有得到应有的重视，而旅游管理的学习，数学相当重要，尤其是研究生阶段，因此不少学生在高等教育阶段的课程学习受到了限制。</a:t>
            </a:r>
          </a:p>
        </p:txBody>
      </p:sp>
    </p:spTree>
    <p:extLst>
      <p:ext uri="{BB962C8B-B14F-4D97-AF65-F5344CB8AC3E}">
        <p14:creationId xmlns:p14="http://schemas.microsoft.com/office/powerpoint/2010/main" xmlns="" val="20603675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1620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专业内涵</a:t>
            </a: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606671" y="1626640"/>
            <a:ext cx="8978658" cy="4524315"/>
          </a:xfrm>
          <a:prstGeom prst="rect">
            <a:avLst/>
          </a:prstGeom>
        </p:spPr>
        <p:txBody>
          <a:bodyPr wrap="square">
            <a:spAutoFit/>
          </a:bodyPr>
          <a:lstStyle/>
          <a:p>
            <a:pPr marL="0" marR="0" lvl="0" indent="457200" algn="l" defTabSz="914400" rtl="0" eaLnBrk="1" fontAlgn="auto" latinLnBrk="0" hangingPunct="1">
              <a:lnSpc>
                <a:spcPct val="2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课程的质量反映了教材的水平、教师的水平和学院教学管理的水平，我们渴望有高质量、高学术水平的教材。课程体系则反应教学管理和教师的水平。</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目前旅游管理专业教学水平或者说人才培养水平最大的</a:t>
            </a:r>
            <a:r>
              <a:rPr kumimoji="0" lang="zh-CN" altLang="en-US" sz="1600" b="0" i="0" u="none" strike="noStrike" kern="1200" cap="none" spc="0" normalizeH="0" baseline="0" noProof="0" dirty="0">
                <a:ln>
                  <a:noFill/>
                </a:ln>
                <a:effectLst/>
                <a:uLnTx/>
                <a:uFillTx/>
                <a:latin typeface="Calibri"/>
                <a:ea typeface="微软雅黑"/>
                <a:cs typeface="+mn-cs"/>
              </a:rPr>
              <a:t>瓶颈是</a:t>
            </a:r>
            <a:r>
              <a:rPr kumimoji="0" lang="zh-CN" altLang="en-US" sz="1600" b="0" i="0" u="none" strike="noStrike" kern="1200" cap="none" spc="0" normalizeH="0" baseline="0" noProof="0" dirty="0">
                <a:ln>
                  <a:noFill/>
                </a:ln>
                <a:solidFill>
                  <a:srgbClr val="FF0000"/>
                </a:solidFill>
                <a:effectLst/>
                <a:uLnTx/>
                <a:uFillTx/>
                <a:latin typeface="Calibri"/>
                <a:ea typeface="微软雅黑"/>
                <a:cs typeface="+mn-cs"/>
              </a:rPr>
              <a:t>教材的学术水平比较低和课程体系不完备，</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严重影响了人才培养的质量和专业的声誉。而教材水平不高的原因，主要是旅游管理的</a:t>
            </a:r>
            <a:r>
              <a:rPr kumimoji="0" lang="zh-CN" altLang="en-US" sz="1600" b="0" i="0" u="none" strike="noStrike" kern="1200" cap="none" spc="0" normalizeH="0" baseline="0" noProof="0" dirty="0">
                <a:ln>
                  <a:noFill/>
                </a:ln>
                <a:solidFill>
                  <a:srgbClr val="FF0000"/>
                </a:solidFill>
                <a:effectLst/>
                <a:uLnTx/>
                <a:uFillTx/>
                <a:latin typeface="Calibri"/>
                <a:ea typeface="微软雅黑"/>
                <a:cs typeface="+mn-cs"/>
              </a:rPr>
              <a:t>学科知识贡献、知识创造较少</a:t>
            </a: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，无法转换为具体的教学资源。究其根本是</a:t>
            </a:r>
            <a:r>
              <a:rPr kumimoji="0" lang="zh-CN" altLang="en-US" sz="1600" b="0" i="0" u="none" strike="noStrike" kern="1200" cap="none" spc="0" normalizeH="0" baseline="0" noProof="0" dirty="0">
                <a:ln>
                  <a:noFill/>
                </a:ln>
                <a:solidFill>
                  <a:srgbClr val="FF0000"/>
                </a:solidFill>
                <a:effectLst/>
                <a:uLnTx/>
                <a:uFillTx/>
                <a:latin typeface="Calibri"/>
                <a:ea typeface="微软雅黑"/>
                <a:cs typeface="+mn-cs"/>
              </a:rPr>
              <a:t>缺少高质量的科学研究成果。</a:t>
            </a:r>
            <a:endParaRPr kumimoji="0" lang="en-US" altLang="zh-CN" sz="1600" b="0" i="0" u="none" strike="noStrike" kern="1200" cap="none" spc="0" normalizeH="0" baseline="0" noProof="0" dirty="0">
              <a:ln>
                <a:noFill/>
              </a:ln>
              <a:solidFill>
                <a:srgbClr val="FF0000"/>
              </a:solidFill>
              <a:effectLst/>
              <a:uLnTx/>
              <a:uFillTx/>
              <a:latin typeface="Calibri"/>
              <a:ea typeface="微软雅黑"/>
              <a:cs typeface="+mn-cs"/>
            </a:endParaRPr>
          </a:p>
          <a:p>
            <a:pPr marL="0" marR="0" lvl="0" indent="457200" algn="l" defTabSz="914400" rtl="0" eaLnBrk="1" fontAlgn="auto" latinLnBrk="0" hangingPunct="1">
              <a:lnSpc>
                <a:spcPct val="2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Calibri"/>
                <a:ea typeface="微软雅黑"/>
                <a:cs typeface="+mn-cs"/>
              </a:rPr>
              <a:t>综上所述，学科发展水平制约了人才培养质量。反过来，低质量的人才培养方案导致了高水平的旅游后备人才稀少，同样影响了知识贡献和知识创造，相应的制约了高质量的科学研究成果，制约了整个学科的发展水平。</a:t>
            </a:r>
            <a:r>
              <a:rPr kumimoji="0" lang="zh-CN" altLang="en-US" sz="1600" i="0" u="none" strike="noStrike" kern="1200" cap="none" spc="0" normalizeH="0" baseline="0" noProof="0" dirty="0">
                <a:ln>
                  <a:noFill/>
                </a:ln>
                <a:solidFill>
                  <a:srgbClr val="FF0000"/>
                </a:solidFill>
                <a:effectLst/>
                <a:uLnTx/>
                <a:uFillTx/>
                <a:latin typeface="Calibri"/>
                <a:ea typeface="微软雅黑"/>
                <a:cs typeface="+mn-cs"/>
              </a:rPr>
              <a:t>因此，学科与专业应是相辅相成的。</a:t>
            </a:r>
          </a:p>
          <a:p>
            <a:pPr marL="0" marR="0" lvl="0" indent="457200" algn="l" defTabSz="914400" rtl="0" eaLnBrk="1" fontAlgn="auto" latinLnBrk="0" hangingPunct="1">
              <a:lnSpc>
                <a:spcPct val="2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black"/>
              </a:solidFill>
              <a:effectLst/>
              <a:uLnTx/>
              <a:uFillTx/>
              <a:latin typeface="Calibri"/>
              <a:ea typeface="微软雅黑"/>
              <a:cs typeface="+mn-cs"/>
            </a:endParaRPr>
          </a:p>
        </p:txBody>
      </p:sp>
    </p:spTree>
    <p:extLst>
      <p:ext uri="{BB962C8B-B14F-4D97-AF65-F5344CB8AC3E}">
        <p14:creationId xmlns:p14="http://schemas.microsoft.com/office/powerpoint/2010/main" xmlns="" val="36857500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769622" y="2708274"/>
            <a:ext cx="391583" cy="1441451"/>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solidFill>
                <a:srgbClr val="FFFFFF"/>
              </a:solidFill>
              <a:latin typeface="微软雅黑" panose="020B0503020204020204" pitchFamily="34" charset="-122"/>
            </a:endParaRPr>
          </a:p>
        </p:txBody>
      </p:sp>
      <p:sp>
        <p:nvSpPr>
          <p:cNvPr id="43" name="矩形 42"/>
          <p:cNvSpPr/>
          <p:nvPr/>
        </p:nvSpPr>
        <p:spPr>
          <a:xfrm>
            <a:off x="769622" y="1028734"/>
            <a:ext cx="10652755" cy="4800532"/>
          </a:xfrm>
          <a:prstGeom prst="rect">
            <a:avLst/>
          </a:prstGeom>
          <a:noFill/>
          <a:ln w="25400">
            <a:solidFill>
              <a:srgbClr val="EB34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solidFill>
                <a:srgbClr val="FFFFFF"/>
              </a:solidFill>
              <a:latin typeface="微软雅黑" panose="020B0503020204020204" pitchFamily="34" charset="-122"/>
            </a:endParaRPr>
          </a:p>
        </p:txBody>
      </p:sp>
      <p:sp>
        <p:nvSpPr>
          <p:cNvPr id="49" name="矩形 48"/>
          <p:cNvSpPr/>
          <p:nvPr/>
        </p:nvSpPr>
        <p:spPr bwMode="auto">
          <a:xfrm>
            <a:off x="769622" y="1038646"/>
            <a:ext cx="2208245" cy="729487"/>
          </a:xfrm>
          <a:prstGeom prst="rect">
            <a:avLst/>
          </a:prstGeom>
          <a:solidFill>
            <a:srgbClr val="EB340D"/>
          </a:solidFill>
          <a:ln w="9525" cap="flat" cmpd="sng" algn="ctr">
            <a:noFill/>
            <a:prstDash val="solid"/>
            <a:round/>
            <a:headEnd type="none" w="med" len="med"/>
            <a:tailEnd type="none" w="med" len="med"/>
          </a:ln>
          <a:effectLst/>
        </p:spPr>
        <p:txBody>
          <a:bodyPr vert="horz" wrap="square" lIns="117226" tIns="58613" rIns="117226" bIns="58613" numCol="1" rtlCol="0" anchor="t" anchorCtr="0" compatLnSpc="1">
            <a:prstTxWarp prst="textNoShape">
              <a:avLst/>
            </a:prstTxWarp>
          </a:bodyPr>
          <a:lstStyle/>
          <a:p>
            <a:pPr fontAlgn="base">
              <a:spcBef>
                <a:spcPct val="0"/>
              </a:spcBef>
              <a:spcAft>
                <a:spcPct val="0"/>
              </a:spcAft>
            </a:pPr>
            <a:endParaRPr lang="zh-CN" altLang="en-US">
              <a:solidFill>
                <a:prstClr val="black"/>
              </a:solidFill>
              <a:latin typeface="Arial" pitchFamily="34" charset="0"/>
            </a:endParaRPr>
          </a:p>
        </p:txBody>
      </p:sp>
      <p:sp>
        <p:nvSpPr>
          <p:cNvPr id="50" name="TextBox 49"/>
          <p:cNvSpPr txBox="1"/>
          <p:nvPr/>
        </p:nvSpPr>
        <p:spPr bwMode="auto">
          <a:xfrm>
            <a:off x="734422" y="1137218"/>
            <a:ext cx="2243445" cy="549258"/>
          </a:xfrm>
          <a:prstGeom prst="rect">
            <a:avLst/>
          </a:prstGeom>
          <a:noFill/>
        </p:spPr>
        <p:txBody>
          <a:bodyPr wrap="none" lIns="117226" tIns="58613" rIns="117226" bIns="58613">
            <a:spAutoFit/>
          </a:bodyPr>
          <a:lstStyle/>
          <a:p>
            <a:pPr algn="ctr">
              <a:defRPr/>
            </a:pPr>
            <a:r>
              <a:rPr lang="zh-CN" altLang="en-US" sz="2800" b="1" kern="0" spc="-192" dirty="0">
                <a:ln w="1905">
                  <a:noFill/>
                </a:ln>
                <a:solidFill>
                  <a:prstClr val="white"/>
                </a:solidFill>
                <a:latin typeface="微软雅黑" panose="020B0503020204020204" pitchFamily="34" charset="-122"/>
                <a:ea typeface="微软雅黑" panose="020B0503020204020204" pitchFamily="34" charset="-122"/>
              </a:rPr>
              <a:t>基本观点总结</a:t>
            </a:r>
          </a:p>
        </p:txBody>
      </p:sp>
      <p:pic>
        <p:nvPicPr>
          <p:cNvPr id="51" name="Picture 2"/>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714194" y="5207454"/>
            <a:ext cx="1974097" cy="11104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a:extLst/>
        </p:spPr>
      </p:pic>
      <p:pic>
        <p:nvPicPr>
          <p:cNvPr id="52" name="Picture 6"/>
          <p:cNvPicPr>
            <a:picLocks noChangeAspect="1" noChangeArrowheads="1"/>
          </p:cNvPicPr>
          <p:nvPr/>
        </p:nvPicPr>
        <p:blipFill>
          <a:blip r:embed="rId3" cstate="screen">
            <a:extLst>
              <a:ext uri="{28A0092B-C50C-407E-A947-70E740481C1C}">
                <a14:useLocalDpi xmlns:a14="http://schemas.microsoft.com/office/drawing/2010/main" xmlns=""/>
              </a:ext>
            </a:extLst>
          </a:blip>
          <a:stretch>
            <a:fillRect/>
          </a:stretch>
        </p:blipFill>
        <p:spPr bwMode="auto">
          <a:xfrm rot="854817">
            <a:off x="8872389" y="5345561"/>
            <a:ext cx="1887963" cy="12083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矩形 1">
            <a:extLst>
              <a:ext uri="{FF2B5EF4-FFF2-40B4-BE49-F238E27FC236}">
                <a16:creationId xmlns:a16="http://schemas.microsoft.com/office/drawing/2014/main" xmlns="" id="{E9B71324-76F5-4463-9600-85BEABE9BE8A}"/>
              </a:ext>
            </a:extLst>
          </p:cNvPr>
          <p:cNvSpPr/>
          <p:nvPr/>
        </p:nvSpPr>
        <p:spPr>
          <a:xfrm>
            <a:off x="1338620" y="1905505"/>
            <a:ext cx="9686780" cy="3046988"/>
          </a:xfrm>
          <a:prstGeom prst="rect">
            <a:avLst/>
          </a:prstGeom>
        </p:spPr>
        <p:txBody>
          <a:bodyPr wrap="square">
            <a:spAutoFit/>
          </a:bodyPr>
          <a:lstStyle/>
          <a:p>
            <a:pPr>
              <a:lnSpc>
                <a:spcPct val="200000"/>
              </a:lnSpc>
            </a:pPr>
            <a:r>
              <a:rPr lang="en-US" altLang="zh-CN" sz="1600" dirty="0">
                <a:solidFill>
                  <a:srgbClr val="FF0000"/>
                </a:solidFill>
              </a:rPr>
              <a:t>1</a:t>
            </a:r>
            <a:r>
              <a:rPr lang="zh-CN" altLang="en-US" sz="1600" dirty="0">
                <a:solidFill>
                  <a:srgbClr val="FF0000"/>
                </a:solidFill>
              </a:rPr>
              <a:t>、旅游管理是可以成为一级学科的，关键在于旅游学的知识贡献、知识创造，在于学科科学研究水平提高。</a:t>
            </a:r>
            <a:endParaRPr lang="en-US" altLang="zh-CN" sz="1600" dirty="0">
              <a:solidFill>
                <a:srgbClr val="FF0000"/>
              </a:solidFill>
            </a:endParaRPr>
          </a:p>
          <a:p>
            <a:pPr indent="457200">
              <a:lnSpc>
                <a:spcPct val="200000"/>
              </a:lnSpc>
            </a:pPr>
            <a:r>
              <a:rPr lang="zh-CN" altLang="en-US" sz="1600" dirty="0"/>
              <a:t>国家自然基金管理学部鼓励通过实验、观察、测量等手段获取“数据”，从而观察和发现新的管理现象的“实验研究”项目；鼓励通过建模、计算、归纳、演绎等手段来分析与解释管理现象，为管理问题的解决方案提供科学依据的“理论研究”项目。对于确实需要大量及长期的据采集处理和实地调查、具有高性能计算</a:t>
            </a:r>
            <a:r>
              <a:rPr lang="en-US" altLang="zh-CN" sz="1600" dirty="0"/>
              <a:t>/</a:t>
            </a:r>
            <a:r>
              <a:rPr lang="zh-CN" altLang="en-US" sz="1600" dirty="0"/>
              <a:t>实验等特点的“实验研究”项目，国家自然基金管理学部将给予高于平均资助强度的资金支持。</a:t>
            </a:r>
          </a:p>
          <a:p>
            <a:pPr>
              <a:lnSpc>
                <a:spcPct val="200000"/>
              </a:lnSpc>
            </a:pPr>
            <a:r>
              <a:rPr lang="en-US" altLang="zh-CN" sz="1600" dirty="0">
                <a:solidFill>
                  <a:srgbClr val="FF0000"/>
                </a:solidFill>
              </a:rPr>
              <a:t>2. </a:t>
            </a:r>
            <a:r>
              <a:rPr lang="zh-CN" altLang="en-US" sz="1600" dirty="0">
                <a:solidFill>
                  <a:srgbClr val="FF0000"/>
                </a:solidFill>
              </a:rPr>
              <a:t>学科建设与专业水平是相互促进、相处制约。</a:t>
            </a:r>
          </a:p>
        </p:txBody>
      </p:sp>
    </p:spTree>
    <p:extLst>
      <p:ext uri="{BB962C8B-B14F-4D97-AF65-F5344CB8AC3E}">
        <p14:creationId xmlns:p14="http://schemas.microsoft.com/office/powerpoint/2010/main" xmlns="" val="32713651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6338710" y="538132"/>
            <a:ext cx="1052969" cy="1052969"/>
          </a:xfrm>
          <a:prstGeom prst="rect">
            <a:avLst/>
          </a:prstGeom>
          <a:noFill/>
          <a:ln>
            <a:solidFill>
              <a:srgbClr val="EB340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943538" y="1086543"/>
            <a:ext cx="540060" cy="540060"/>
          </a:xfrm>
          <a:prstGeom prst="rect">
            <a:avLst/>
          </a:prstGeom>
          <a:noFill/>
          <a:ln>
            <a:solidFill>
              <a:srgbClr val="EB340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086" y="4134044"/>
            <a:ext cx="12238172" cy="2723956"/>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7914766" y="4582071"/>
            <a:ext cx="4300320" cy="2275929"/>
            <a:chOff x="5917425" y="3435846"/>
            <a:chExt cx="3226575" cy="1707654"/>
          </a:xfrm>
        </p:grpSpPr>
        <p:pic>
          <p:nvPicPr>
            <p:cNvPr id="48" name="Picture 2"/>
            <p:cNvPicPr>
              <a:picLocks noChangeAspect="1" noChangeArrowheads="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a:ext>
              </a:extLst>
            </a:blip>
            <a:src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 name="Picture 2"/>
            <p:cNvPicPr>
              <a:picLocks noChangeAspect="1" noChangeArrowheads="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a:ext>
              </a:extLst>
            </a:blip>
            <a:src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4" name="组合 43"/>
          <p:cNvGrpSpPr/>
          <p:nvPr/>
        </p:nvGrpSpPr>
        <p:grpSpPr>
          <a:xfrm flipH="1">
            <a:off x="-23086" y="4521903"/>
            <a:ext cx="4031398" cy="2197901"/>
            <a:chOff x="5917425" y="3435846"/>
            <a:chExt cx="3226575" cy="1707654"/>
          </a:xfrm>
        </p:grpSpPr>
        <p:pic>
          <p:nvPicPr>
            <p:cNvPr id="45" name="Picture 2"/>
            <p:cNvPicPr>
              <a:picLocks noChangeAspect="1" noChangeArrowheads="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a:ext>
              </a:extLst>
            </a:blip>
            <a:src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a:ext>
              </a:extLst>
            </a:blip>
            <a:src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2" name="TextBox 51"/>
          <p:cNvSpPr txBox="1"/>
          <p:nvPr/>
        </p:nvSpPr>
        <p:spPr>
          <a:xfrm>
            <a:off x="4455692" y="2454170"/>
            <a:ext cx="3280616" cy="830997"/>
          </a:xfrm>
          <a:prstGeom prst="rect">
            <a:avLst/>
          </a:prstGeom>
          <a:noFill/>
        </p:spPr>
        <p:txBody>
          <a:bodyPr wrap="square" rtlCol="0">
            <a:spAutoFit/>
          </a:bodyPr>
          <a:lstStyle/>
          <a:p>
            <a:pPr lvl="0"/>
            <a:r>
              <a:rPr lang="zh-CN" altLang="en-US" sz="4800" b="1" dirty="0">
                <a:solidFill>
                  <a:prstClr val="black"/>
                </a:solidFill>
                <a:latin typeface="微软雅黑" panose="020B0503020204020204" pitchFamily="34" charset="-122"/>
                <a:ea typeface="微软雅黑" panose="020B0503020204020204" pitchFamily="34" charset="-122"/>
              </a:rPr>
              <a:t>谢谢倾听！</a:t>
            </a:r>
          </a:p>
        </p:txBody>
      </p:sp>
      <p:grpSp>
        <p:nvGrpSpPr>
          <p:cNvPr id="53" name="组合 52"/>
          <p:cNvGrpSpPr/>
          <p:nvPr/>
        </p:nvGrpSpPr>
        <p:grpSpPr>
          <a:xfrm>
            <a:off x="-1287397" y="2202239"/>
            <a:ext cx="215969" cy="215969"/>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grpSp>
      <p:sp>
        <p:nvSpPr>
          <p:cNvPr id="60" name="TextBox 59"/>
          <p:cNvSpPr txBox="1"/>
          <p:nvPr/>
        </p:nvSpPr>
        <p:spPr>
          <a:xfrm>
            <a:off x="13510893" y="7029355"/>
            <a:ext cx="876935" cy="369236"/>
          </a:xfrm>
          <a:prstGeom prst="rect">
            <a:avLst/>
          </a:prstGeom>
          <a:noFill/>
        </p:spPr>
        <p:txBody>
          <a:bodyPr wrap="none" rtlCol="0">
            <a:spAutoFit/>
          </a:bodyPr>
          <a:lstStyle/>
          <a:p>
            <a:r>
              <a:rPr lang="zh-CN" altLang="en-US" sz="1799" dirty="0"/>
              <a:t>延时符</a:t>
            </a:r>
          </a:p>
        </p:txBody>
      </p:sp>
      <p:sp>
        <p:nvSpPr>
          <p:cNvPr id="24" name="矩形 23"/>
          <p:cNvSpPr/>
          <p:nvPr/>
        </p:nvSpPr>
        <p:spPr>
          <a:xfrm>
            <a:off x="5300070" y="794616"/>
            <a:ext cx="467670" cy="467670"/>
          </a:xfrm>
          <a:prstGeom prst="rect">
            <a:avLst/>
          </a:prstGeom>
          <a:solidFill>
            <a:srgbClr val="D7AD9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103254" y="234125"/>
            <a:ext cx="470911" cy="470911"/>
          </a:xfrm>
          <a:prstGeom prst="rect">
            <a:avLst/>
          </a:prstGeom>
          <a:solidFill>
            <a:srgbClr val="D7AD9D"/>
          </a:solidFill>
          <a:ln>
            <a:noFill/>
          </a:ln>
          <a:effectLst>
            <a:outerShdw blurRad="330200" dist="203200" dir="27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093209" y="1271126"/>
            <a:ext cx="450050" cy="450050"/>
          </a:xfrm>
          <a:prstGeom prst="rect">
            <a:avLst/>
          </a:prstGeom>
          <a:solidFill>
            <a:srgbClr val="D7AD9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4">
            <a:extLst>
              <a:ext uri="{FF2B5EF4-FFF2-40B4-BE49-F238E27FC236}">
                <a16:creationId xmlns:a16="http://schemas.microsoft.com/office/drawing/2014/main" xmlns="" id="{49BF7E2F-EF34-4916-95C3-2C80D9991A11}"/>
              </a:ext>
            </a:extLst>
          </p:cNvPr>
          <p:cNvSpPr txBox="1">
            <a:spLocks/>
          </p:cNvSpPr>
          <p:nvPr/>
        </p:nvSpPr>
        <p:spPr>
          <a:xfrm>
            <a:off x="4336902" y="5711803"/>
            <a:ext cx="2861676" cy="36869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chemeClr val="bg1"/>
                </a:solidFill>
                <a:latin typeface="微软雅黑" panose="020B0503020204020204" pitchFamily="34" charset="-122"/>
                <a:ea typeface="微软雅黑" panose="020B0503020204020204" pitchFamily="34" charset="-122"/>
              </a:rPr>
              <a:t>安徽师范大学</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陆林</a:t>
            </a:r>
          </a:p>
        </p:txBody>
      </p:sp>
    </p:spTree>
    <p:extLst>
      <p:ext uri="{BB962C8B-B14F-4D97-AF65-F5344CB8AC3E}">
        <p14:creationId xmlns:p14="http://schemas.microsoft.com/office/powerpoint/2010/main" xmlns="" val="21478517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1031D29E-89FA-495B-9692-1EF1134019C8}"/>
              </a:ext>
            </a:extLst>
          </p:cNvPr>
          <p:cNvGrpSpPr/>
          <p:nvPr/>
        </p:nvGrpSpPr>
        <p:grpSpPr>
          <a:xfrm>
            <a:off x="0" y="478978"/>
            <a:ext cx="5276850" cy="523220"/>
            <a:chOff x="0" y="478978"/>
            <a:chExt cx="5276850" cy="523220"/>
          </a:xfrm>
        </p:grpSpPr>
        <p:sp>
          <p:nvSpPr>
            <p:cNvPr id="4" name="矩形 3"/>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 name="矩形 4"/>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 name="矩形 5"/>
            <p:cNvSpPr/>
            <p:nvPr/>
          </p:nvSpPr>
          <p:spPr>
            <a:xfrm>
              <a:off x="1933757" y="478978"/>
              <a:ext cx="19447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学科内涵</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7" name="直接连接符 6"/>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a16="http://schemas.microsoft.com/office/drawing/2014/main" xmlns="" id="{31726EC6-81A8-463E-8064-0B2FBF14EFA7}"/>
              </a:ext>
            </a:extLst>
          </p:cNvPr>
          <p:cNvGrpSpPr/>
          <p:nvPr/>
        </p:nvGrpSpPr>
        <p:grpSpPr>
          <a:xfrm>
            <a:off x="549057" y="2101800"/>
            <a:ext cx="5299038" cy="2988002"/>
            <a:chOff x="872291" y="1996350"/>
            <a:chExt cx="6926597" cy="3928929"/>
          </a:xfrm>
        </p:grpSpPr>
        <p:sp>
          <p:nvSpPr>
            <p:cNvPr id="9" name="Freeform 239"/>
            <p:cNvSpPr>
              <a:spLocks noEditPoints="1"/>
            </p:cNvSpPr>
            <p:nvPr/>
          </p:nvSpPr>
          <p:spPr bwMode="auto">
            <a:xfrm>
              <a:off x="4858707" y="1996350"/>
              <a:ext cx="2940181" cy="293863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bg2"/>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0" name="Freeform 240"/>
            <p:cNvSpPr>
              <a:spLocks noEditPoints="1"/>
            </p:cNvSpPr>
            <p:nvPr/>
          </p:nvSpPr>
          <p:spPr bwMode="auto">
            <a:xfrm>
              <a:off x="2702574" y="3369712"/>
              <a:ext cx="2556909" cy="255556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1" name="Freeform 241"/>
            <p:cNvSpPr>
              <a:spLocks noEditPoints="1"/>
            </p:cNvSpPr>
            <p:nvPr/>
          </p:nvSpPr>
          <p:spPr bwMode="auto">
            <a:xfrm>
              <a:off x="1087906" y="2829983"/>
              <a:ext cx="1855116" cy="1854142"/>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2" name="Freeform 247"/>
            <p:cNvSpPr>
              <a:spLocks noEditPoints="1"/>
            </p:cNvSpPr>
            <p:nvPr/>
          </p:nvSpPr>
          <p:spPr bwMode="auto">
            <a:xfrm>
              <a:off x="3633634" y="4302027"/>
              <a:ext cx="694793" cy="69268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3" name="Freeform 248"/>
            <p:cNvSpPr>
              <a:spLocks noEditPoints="1"/>
            </p:cNvSpPr>
            <p:nvPr/>
          </p:nvSpPr>
          <p:spPr bwMode="auto">
            <a:xfrm>
              <a:off x="5945523" y="3066852"/>
              <a:ext cx="796300" cy="799379"/>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bg2"/>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4" name="Freeform 249"/>
            <p:cNvSpPr>
              <a:spLocks noEditPoints="1"/>
            </p:cNvSpPr>
            <p:nvPr/>
          </p:nvSpPr>
          <p:spPr bwMode="auto">
            <a:xfrm>
              <a:off x="1765197" y="3508669"/>
              <a:ext cx="504032" cy="503765"/>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EB340D"/>
            </a:solidFill>
            <a:ln>
              <a:noFill/>
            </a:ln>
          </p:spPr>
          <p:txBody>
            <a:bodyPr vert="horz" wrap="square" lIns="96876" tIns="48438" rIns="96876" bIns="4843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grpSp>
          <p:nvGrpSpPr>
            <p:cNvPr id="15" name="Group 9"/>
            <p:cNvGrpSpPr/>
            <p:nvPr/>
          </p:nvGrpSpPr>
          <p:grpSpPr>
            <a:xfrm>
              <a:off x="872291" y="2565431"/>
              <a:ext cx="1517604" cy="2512284"/>
              <a:chOff x="1498443" y="3296141"/>
              <a:chExt cx="1376598" cy="2280056"/>
            </a:xfrm>
            <a:solidFill>
              <a:srgbClr val="EB340D"/>
            </a:solidFill>
          </p:grpSpPr>
          <p:grpSp>
            <p:nvGrpSpPr>
              <p:cNvPr id="16" name="Group 10"/>
              <p:cNvGrpSpPr/>
              <p:nvPr/>
            </p:nvGrpSpPr>
            <p:grpSpPr>
              <a:xfrm rot="20700000">
                <a:off x="1498443" y="3464825"/>
                <a:ext cx="1055686" cy="2111372"/>
                <a:chOff x="1480457" y="3328209"/>
                <a:chExt cx="1055686" cy="2111372"/>
              </a:xfrm>
              <a:grpFill/>
            </p:grpSpPr>
            <p:sp>
              <p:nvSpPr>
                <p:cNvPr id="19" name="Freeform 5"/>
                <p:cNvSpPr>
                  <a:spLocks/>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rgbClr val="EB340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20" name="Freeform 6"/>
                <p:cNvSpPr>
                  <a:spLocks/>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rgbClr val="EB340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17" name="Oval 11"/>
              <p:cNvSpPr/>
              <p:nvPr/>
            </p:nvSpPr>
            <p:spPr>
              <a:xfrm>
                <a:off x="2221301" y="3296141"/>
                <a:ext cx="174172" cy="174172"/>
              </a:xfrm>
              <a:prstGeom prst="ellipse">
                <a:avLst/>
              </a:prstGeom>
              <a:grpFill/>
              <a:ln>
                <a:solidFill>
                  <a:srgbClr val="EB3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8" name="Oval 12"/>
              <p:cNvSpPr/>
              <p:nvPr/>
            </p:nvSpPr>
            <p:spPr>
              <a:xfrm>
                <a:off x="2700869" y="5282871"/>
                <a:ext cx="174172" cy="174172"/>
              </a:xfrm>
              <a:prstGeom prst="ellipse">
                <a:avLst/>
              </a:prstGeom>
              <a:grpFill/>
              <a:ln>
                <a:solidFill>
                  <a:srgbClr val="EB3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微软雅黑"/>
                  <a:cs typeface="+mn-cs"/>
                </a:endParaRPr>
              </a:p>
            </p:txBody>
          </p:sp>
        </p:grpSp>
        <p:cxnSp>
          <p:nvCxnSpPr>
            <p:cNvPr id="30" name="Straight Connector 24"/>
            <p:cNvCxnSpPr>
              <a:cxnSpLocks/>
            </p:cNvCxnSpPr>
            <p:nvPr/>
          </p:nvCxnSpPr>
          <p:spPr>
            <a:xfrm>
              <a:off x="5364257" y="5450500"/>
              <a:ext cx="2299185" cy="0"/>
            </a:xfrm>
            <a:prstGeom prst="line">
              <a:avLst/>
            </a:prstGeom>
            <a:ln w="28575">
              <a:solidFill>
                <a:srgbClr val="EB340D"/>
              </a:solidFill>
              <a:prstDash val="sysDash"/>
              <a:tailEnd type="ova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xmlns="" id="{EC6055BD-726D-410F-B86D-A78FB88B0DA1}"/>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359641" y="2502116"/>
              <a:ext cx="1938312" cy="1952777"/>
            </a:xfrm>
            <a:prstGeom prst="rect">
              <a:avLst/>
            </a:prstGeom>
          </p:spPr>
        </p:pic>
      </p:grpSp>
      <p:sp>
        <p:nvSpPr>
          <p:cNvPr id="25" name="TextBox 27">
            <a:extLst>
              <a:ext uri="{FF2B5EF4-FFF2-40B4-BE49-F238E27FC236}">
                <a16:creationId xmlns:a16="http://schemas.microsoft.com/office/drawing/2014/main" xmlns="" id="{67EB58FD-2573-4914-8B13-02BB297E7DD0}"/>
              </a:ext>
            </a:extLst>
          </p:cNvPr>
          <p:cNvSpPr txBox="1"/>
          <p:nvPr/>
        </p:nvSpPr>
        <p:spPr>
          <a:xfrm>
            <a:off x="6596218" y="2046326"/>
            <a:ext cx="5031557" cy="3170099"/>
          </a:xfrm>
          <a:prstGeom prst="rect">
            <a:avLst/>
          </a:prstGeom>
          <a:noFill/>
        </p:spPr>
        <p:txBody>
          <a:bodyPr wrap="square" rtlCol="0">
            <a:spAutoFit/>
          </a:bodyPr>
          <a:lstStyle/>
          <a:p>
            <a:pPr lvl="0" indent="457200" algn="just">
              <a:lnSpc>
                <a:spcPct val="200000"/>
              </a:lnSpc>
            </a:pPr>
            <a:r>
              <a:rPr kumimoji="0" lang="zh-CN" altLang="en-US" sz="2000" i="0" u="none" strike="noStrike" kern="1200" cap="none" spc="0" normalizeH="0" baseline="0" noProof="0" dirty="0">
                <a:ln>
                  <a:noFill/>
                </a:ln>
                <a:solidFill>
                  <a:prstClr val="black"/>
                </a:solidFill>
                <a:effectLst/>
                <a:uLnTx/>
                <a:uFillTx/>
                <a:latin typeface="微软雅黑"/>
                <a:ea typeface="微软雅黑"/>
                <a:cs typeface="+mn-cs"/>
              </a:rPr>
              <a:t>学科是学术知识体系的分类，学科的</a:t>
            </a:r>
            <a:r>
              <a:rPr lang="zh-CN" altLang="en-US" sz="2000" dirty="0">
                <a:solidFill>
                  <a:prstClr val="black"/>
                </a:solidFill>
                <a:latin typeface="微软雅黑"/>
              </a:rPr>
              <a:t>特色体现在知识的发现与创新中，体现在</a:t>
            </a:r>
            <a:r>
              <a:rPr lang="zh-CN" altLang="en-US" sz="2000" dirty="0">
                <a:solidFill>
                  <a:srgbClr val="FF0000"/>
                </a:solidFill>
                <a:latin typeface="微软雅黑"/>
              </a:rPr>
              <a:t>知识创造</a:t>
            </a:r>
            <a:r>
              <a:rPr lang="zh-CN" altLang="en-US" sz="2000" dirty="0">
                <a:solidFill>
                  <a:prstClr val="black"/>
                </a:solidFill>
                <a:latin typeface="微软雅黑"/>
              </a:rPr>
              <a:t>和</a:t>
            </a:r>
            <a:r>
              <a:rPr lang="zh-CN" altLang="en-US" sz="2000" dirty="0">
                <a:solidFill>
                  <a:srgbClr val="FF0000"/>
                </a:solidFill>
                <a:latin typeface="微软雅黑"/>
              </a:rPr>
              <a:t>知识贡献</a:t>
            </a:r>
            <a:r>
              <a:rPr lang="zh-CN" altLang="en-US" sz="2000" dirty="0">
                <a:solidFill>
                  <a:prstClr val="black"/>
                </a:solidFill>
                <a:latin typeface="微软雅黑"/>
              </a:rPr>
              <a:t>中</a:t>
            </a:r>
            <a:r>
              <a:rPr kumimoji="0" lang="zh-CN" altLang="en-US" sz="2000" i="0" u="none" strike="noStrike" kern="1200" cap="none" spc="0" normalizeH="0" baseline="0" noProof="0" dirty="0">
                <a:ln>
                  <a:noFill/>
                </a:ln>
                <a:solidFill>
                  <a:prstClr val="black"/>
                </a:solidFill>
                <a:effectLst/>
                <a:uLnTx/>
                <a:uFillTx/>
                <a:latin typeface="微软雅黑"/>
                <a:ea typeface="微软雅黑"/>
                <a:cs typeface="+mn-cs"/>
              </a:rPr>
              <a:t>，体现在科学研究学术成果上</a:t>
            </a:r>
            <a:r>
              <a:rPr lang="zh-CN" altLang="en-US" sz="2000" dirty="0">
                <a:solidFill>
                  <a:prstClr val="black"/>
                </a:solidFill>
                <a:latin typeface="微软雅黑"/>
              </a:rPr>
              <a:t>。大学是多个学科的聚集地，开展学科建设并形成特色无疑是重要的。</a:t>
            </a:r>
            <a:endParaRPr kumimoji="0" lang="en-US" altLang="zh-CN" sz="2000" i="0" u="none" strike="noStrike" kern="1200" cap="none" spc="0" normalizeH="0" baseline="0" noProof="0" dirty="0">
              <a:ln>
                <a:noFill/>
              </a:ln>
              <a:solidFill>
                <a:prstClr val="black"/>
              </a:solidFill>
              <a:effectLst/>
              <a:uLnTx/>
              <a:uFillTx/>
              <a:latin typeface="微软雅黑"/>
              <a:ea typeface="微软雅黑"/>
              <a:cs typeface="+mn-cs"/>
            </a:endParaRPr>
          </a:p>
        </p:txBody>
      </p:sp>
    </p:spTree>
    <p:extLst>
      <p:ext uri="{BB962C8B-B14F-4D97-AF65-F5344CB8AC3E}">
        <p14:creationId xmlns:p14="http://schemas.microsoft.com/office/powerpoint/2010/main" xmlns="" val="35105207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矩形 53"/>
          <p:cNvSpPr/>
          <p:nvPr/>
        </p:nvSpPr>
        <p:spPr>
          <a:xfrm>
            <a:off x="1933757" y="478978"/>
            <a:ext cx="3278462" cy="523220"/>
          </a:xfrm>
          <a:prstGeom prst="rect">
            <a:avLst/>
          </a:prstGeom>
        </p:spPr>
        <p:txBody>
          <a:bodyPr wrap="none">
            <a:spAutoFit/>
          </a:bodyPr>
          <a:lstStyle/>
          <a:p>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、学科分类与评价</a:t>
            </a:r>
            <a:endParaRPr lang="en-US" altLang="zh-CN" sz="2800" b="1" dirty="0">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eaLnBrk="1" hangingPunct="1">
              <a:buFont typeface="Arial" charset="0"/>
              <a:buNone/>
            </a:pPr>
            <a:r>
              <a:rPr lang="zh-CN" altLang="en-US" sz="2100" dirty="0">
                <a:latin typeface="微软雅黑" pitchFamily="34" charset="-122"/>
                <a:ea typeface="微软雅黑" pitchFamily="34" charset="-122"/>
              </a:rPr>
              <a:t>（</a:t>
            </a:r>
            <a:r>
              <a:rPr lang="en-US" altLang="zh-CN" sz="2100" dirty="0">
                <a:latin typeface="微软雅黑" pitchFamily="34" charset="-122"/>
                <a:ea typeface="微软雅黑" pitchFamily="34" charset="-122"/>
              </a:rPr>
              <a:t>1</a:t>
            </a:r>
            <a:r>
              <a:rPr lang="zh-CN" altLang="en-US" sz="2100" dirty="0">
                <a:latin typeface="微软雅黑" pitchFamily="34" charset="-122"/>
                <a:ea typeface="微软雅黑" pitchFamily="34" charset="-122"/>
              </a:rPr>
              <a:t>）</a:t>
            </a:r>
            <a:r>
              <a:rPr lang="en-US" altLang="zh-CN" sz="2100" dirty="0">
                <a:latin typeface="微软雅黑" pitchFamily="34" charset="-122"/>
                <a:ea typeface="微软雅黑" pitchFamily="34" charset="-122"/>
              </a:rPr>
              <a:t>ESI</a:t>
            </a:r>
            <a:r>
              <a:rPr lang="zh-CN" altLang="en-US" sz="2100" dirty="0">
                <a:latin typeface="微软雅黑" pitchFamily="34" charset="-122"/>
                <a:ea typeface="微软雅黑" pitchFamily="34" charset="-122"/>
              </a:rPr>
              <a:t>学科分类与评价</a:t>
            </a:r>
            <a:endParaRPr lang="en-US" altLang="zh-CN" sz="2100" dirty="0">
              <a:latin typeface="微软雅黑" pitchFamily="34" charset="-122"/>
              <a:ea typeface="微软雅黑" pitchFamily="34" charset="-122"/>
            </a:endParaRPr>
          </a:p>
        </p:txBody>
      </p:sp>
      <p:sp>
        <p:nvSpPr>
          <p:cNvPr id="7" name="文本框 75">
            <a:extLst>
              <a:ext uri="{FF2B5EF4-FFF2-40B4-BE49-F238E27FC236}">
                <a16:creationId xmlns:a16="http://schemas.microsoft.com/office/drawing/2014/main" xmlns="" id="{A9E79360-16F3-4540-8290-A8FCD62BE0AE}"/>
              </a:ext>
            </a:extLst>
          </p:cNvPr>
          <p:cNvSpPr txBox="1">
            <a:spLocks noChangeArrowheads="1"/>
          </p:cNvSpPr>
          <p:nvPr/>
        </p:nvSpPr>
        <p:spPr bwMode="auto">
          <a:xfrm>
            <a:off x="638033" y="1864980"/>
            <a:ext cx="7487415" cy="4529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indent="457200" algn="just">
              <a:lnSpc>
                <a:spcPct val="200000"/>
              </a:lnSpc>
            </a:pPr>
            <a:r>
              <a:rPr lang="en-US" altLang="zh-CN" sz="1600" dirty="0">
                <a:solidFill>
                  <a:sysClr val="windowText" lastClr="000000"/>
                </a:solidFill>
                <a:latin typeface="微软雅黑" pitchFamily="34" charset="-122"/>
                <a:ea typeface="微软雅黑" pitchFamily="34" charset="-122"/>
              </a:rPr>
              <a:t>ESI——</a:t>
            </a:r>
            <a:r>
              <a:rPr lang="zh-CN" altLang="en-US" sz="1600" dirty="0">
                <a:solidFill>
                  <a:sysClr val="windowText" lastClr="000000"/>
                </a:solidFill>
                <a:latin typeface="微软雅黑" pitchFamily="34" charset="-122"/>
                <a:ea typeface="微软雅黑" pitchFamily="34" charset="-122"/>
              </a:rPr>
              <a:t>基本科学指标数据库（</a:t>
            </a:r>
            <a:r>
              <a:rPr lang="en-US" altLang="zh-CN" sz="1600" dirty="0">
                <a:solidFill>
                  <a:sysClr val="windowText" lastClr="000000"/>
                </a:solidFill>
                <a:latin typeface="微软雅黑" pitchFamily="34" charset="-122"/>
                <a:ea typeface="微软雅黑" pitchFamily="34" charset="-122"/>
              </a:rPr>
              <a:t>Essential Science Indicators</a:t>
            </a:r>
            <a:r>
              <a:rPr lang="zh-CN" altLang="en-US" sz="1600" dirty="0">
                <a:solidFill>
                  <a:sysClr val="windowText" lastClr="000000"/>
                </a:solidFill>
                <a:latin typeface="微软雅黑" pitchFamily="34" charset="-122"/>
                <a:ea typeface="微软雅黑" pitchFamily="34" charset="-122"/>
              </a:rPr>
              <a:t>），是由世界著名的学术信息出版机构美国科技信息所（</a:t>
            </a:r>
            <a:r>
              <a:rPr lang="en-US" altLang="zh-CN" sz="1600" dirty="0">
                <a:solidFill>
                  <a:sysClr val="windowText" lastClr="000000"/>
                </a:solidFill>
                <a:latin typeface="微软雅黑" pitchFamily="34" charset="-122"/>
                <a:ea typeface="微软雅黑" pitchFamily="34" charset="-122"/>
              </a:rPr>
              <a:t>ISI</a:t>
            </a:r>
            <a:r>
              <a:rPr lang="zh-CN" altLang="en-US" sz="1600" dirty="0">
                <a:solidFill>
                  <a:sysClr val="windowText" lastClr="000000"/>
                </a:solidFill>
                <a:latin typeface="微软雅黑" pitchFamily="34" charset="-122"/>
                <a:ea typeface="微软雅黑" pitchFamily="34" charset="-122"/>
              </a:rPr>
              <a:t>）于</a:t>
            </a:r>
            <a:r>
              <a:rPr lang="en-US" altLang="zh-CN" sz="1600" dirty="0">
                <a:solidFill>
                  <a:sysClr val="windowText" lastClr="000000"/>
                </a:solidFill>
                <a:latin typeface="微软雅黑" pitchFamily="34" charset="-122"/>
                <a:ea typeface="微软雅黑" pitchFamily="34" charset="-122"/>
              </a:rPr>
              <a:t>2001</a:t>
            </a:r>
            <a:r>
              <a:rPr lang="zh-CN" altLang="en-US" sz="1600" dirty="0">
                <a:solidFill>
                  <a:sysClr val="windowText" lastClr="000000"/>
                </a:solidFill>
                <a:latin typeface="微软雅黑" pitchFamily="34" charset="-122"/>
                <a:ea typeface="微软雅黑" pitchFamily="34" charset="-122"/>
              </a:rPr>
              <a:t>年推出的衡量科学研究绩效、跟踪科学发展趋势的基本分析评价工具，它是基于科睿唯安公司（</a:t>
            </a:r>
            <a:r>
              <a:rPr lang="en-US" altLang="zh-CN" sz="1600" dirty="0">
                <a:solidFill>
                  <a:sysClr val="windowText" lastClr="000000"/>
                </a:solidFill>
                <a:latin typeface="微软雅黑" pitchFamily="34" charset="-122"/>
                <a:ea typeface="微软雅黑" pitchFamily="34" charset="-122"/>
              </a:rPr>
              <a:t>Clarivate Analytics</a:t>
            </a:r>
            <a:r>
              <a:rPr lang="zh-CN" altLang="en-US" sz="1600" dirty="0">
                <a:solidFill>
                  <a:sysClr val="windowText" lastClr="000000"/>
                </a:solidFill>
                <a:latin typeface="微软雅黑" pitchFamily="34" charset="-122"/>
                <a:ea typeface="微软雅黑" pitchFamily="34" charset="-122"/>
              </a:rPr>
              <a:t>，原汤森路透（</a:t>
            </a:r>
            <a:r>
              <a:rPr lang="en-US" altLang="zh-CN" sz="1600" dirty="0">
                <a:solidFill>
                  <a:sysClr val="windowText" lastClr="000000"/>
                </a:solidFill>
                <a:latin typeface="微软雅黑" pitchFamily="34" charset="-122"/>
                <a:ea typeface="微软雅黑" pitchFamily="34" charset="-122"/>
              </a:rPr>
              <a:t>Thomson</a:t>
            </a:r>
            <a:r>
              <a:rPr lang="zh-CN" altLang="en-US" sz="1600" dirty="0">
                <a:solidFill>
                  <a:sysClr val="windowText" lastClr="000000"/>
                </a:solidFill>
                <a:latin typeface="微软雅黑" pitchFamily="34" charset="-122"/>
                <a:ea typeface="微软雅黑" pitchFamily="34" charset="-122"/>
              </a:rPr>
              <a:t>）知识产权与科技事业部）</a:t>
            </a:r>
            <a:r>
              <a:rPr lang="en-US" altLang="zh-CN" sz="1600" dirty="0">
                <a:solidFill>
                  <a:sysClr val="windowText" lastClr="000000"/>
                </a:solidFill>
                <a:latin typeface="微软雅黑" pitchFamily="34" charset="-122"/>
                <a:ea typeface="微软雅黑" pitchFamily="34" charset="-122"/>
              </a:rPr>
              <a:t>Web of Science</a:t>
            </a:r>
            <a:r>
              <a:rPr lang="zh-CN" altLang="en-US" sz="1600" dirty="0">
                <a:solidFill>
                  <a:sysClr val="windowText" lastClr="000000"/>
                </a:solidFill>
                <a:latin typeface="微软雅黑" pitchFamily="34" charset="-122"/>
                <a:ea typeface="微软雅黑" pitchFamily="34" charset="-122"/>
              </a:rPr>
              <a:t>（</a:t>
            </a:r>
            <a:r>
              <a:rPr lang="en-US" altLang="zh-CN" sz="1600" dirty="0">
                <a:solidFill>
                  <a:sysClr val="windowText" lastClr="000000"/>
                </a:solidFill>
                <a:latin typeface="微软雅黑" pitchFamily="34" charset="-122"/>
                <a:ea typeface="微软雅黑" pitchFamily="34" charset="-122"/>
              </a:rPr>
              <a:t>SCIE/SSCI</a:t>
            </a:r>
            <a:r>
              <a:rPr lang="zh-CN" altLang="en-US" sz="1600" dirty="0">
                <a:solidFill>
                  <a:sysClr val="windowText" lastClr="000000"/>
                </a:solidFill>
                <a:latin typeface="微软雅黑" pitchFamily="34" charset="-122"/>
                <a:ea typeface="微软雅黑" pitchFamily="34" charset="-122"/>
              </a:rPr>
              <a:t>）所收录的全球</a:t>
            </a:r>
            <a:r>
              <a:rPr lang="en-US" altLang="zh-CN" sz="1600" dirty="0">
                <a:solidFill>
                  <a:sysClr val="windowText" lastClr="000000"/>
                </a:solidFill>
                <a:latin typeface="微软雅黑" pitchFamily="34" charset="-122"/>
                <a:ea typeface="微软雅黑" pitchFamily="34" charset="-122"/>
              </a:rPr>
              <a:t>12000</a:t>
            </a:r>
            <a:r>
              <a:rPr lang="zh-CN" altLang="en-US" sz="1600" dirty="0">
                <a:solidFill>
                  <a:sysClr val="windowText" lastClr="000000"/>
                </a:solidFill>
                <a:latin typeface="微软雅黑" pitchFamily="34" charset="-122"/>
                <a:ea typeface="微软雅黑" pitchFamily="34" charset="-122"/>
              </a:rPr>
              <a:t>多种学术期刊的</a:t>
            </a:r>
            <a:r>
              <a:rPr lang="en-US" altLang="zh-CN" sz="1600" dirty="0">
                <a:solidFill>
                  <a:sysClr val="windowText" lastClr="000000"/>
                </a:solidFill>
                <a:latin typeface="微软雅黑" pitchFamily="34" charset="-122"/>
                <a:ea typeface="微软雅黑" pitchFamily="34" charset="-122"/>
              </a:rPr>
              <a:t>1000</a:t>
            </a:r>
            <a:r>
              <a:rPr lang="zh-CN" altLang="en-US" sz="1600" dirty="0">
                <a:solidFill>
                  <a:sysClr val="windowText" lastClr="000000"/>
                </a:solidFill>
                <a:latin typeface="微软雅黑" pitchFamily="34" charset="-122"/>
                <a:ea typeface="微软雅黑" pitchFamily="34" charset="-122"/>
              </a:rPr>
              <a:t>多万条文献记录而建立的计量分析数据库。</a:t>
            </a:r>
          </a:p>
          <a:p>
            <a:pPr indent="457200" algn="just">
              <a:lnSpc>
                <a:spcPct val="200000"/>
              </a:lnSpc>
            </a:pPr>
            <a:r>
              <a:rPr lang="en-US" altLang="zh-CN" sz="1600" dirty="0">
                <a:solidFill>
                  <a:sysClr val="windowText" lastClr="000000"/>
                </a:solidFill>
                <a:latin typeface="微软雅黑" pitchFamily="34" charset="-122"/>
                <a:ea typeface="微软雅黑" pitchFamily="34" charset="-122"/>
              </a:rPr>
              <a:t>ESI</a:t>
            </a:r>
            <a:r>
              <a:rPr lang="zh-CN" altLang="en-US" sz="1600" dirty="0">
                <a:solidFill>
                  <a:sysClr val="windowText" lastClr="000000"/>
                </a:solidFill>
                <a:latin typeface="微软雅黑" pitchFamily="34" charset="-122"/>
                <a:ea typeface="微软雅黑" pitchFamily="34" charset="-122"/>
              </a:rPr>
              <a:t>以</a:t>
            </a:r>
            <a:r>
              <a:rPr lang="en-US" altLang="zh-CN" sz="1600" dirty="0">
                <a:solidFill>
                  <a:sysClr val="windowText" lastClr="000000"/>
                </a:solidFill>
                <a:latin typeface="微软雅黑" pitchFamily="34" charset="-122"/>
                <a:ea typeface="微软雅黑" pitchFamily="34" charset="-122"/>
              </a:rPr>
              <a:t>10</a:t>
            </a:r>
            <a:r>
              <a:rPr lang="zh-CN" altLang="en-US" sz="1600" dirty="0">
                <a:solidFill>
                  <a:sysClr val="windowText" lastClr="000000"/>
                </a:solidFill>
                <a:latin typeface="微软雅黑" pitchFamily="34" charset="-122"/>
                <a:ea typeface="微软雅黑" pitchFamily="34" charset="-122"/>
              </a:rPr>
              <a:t>年为时间单元</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每两月更新一次。分</a:t>
            </a:r>
            <a:r>
              <a:rPr lang="en-US" altLang="zh-CN" sz="1600" dirty="0">
                <a:solidFill>
                  <a:sysClr val="windowText" lastClr="000000"/>
                </a:solidFill>
                <a:latin typeface="微软雅黑" pitchFamily="34" charset="-122"/>
                <a:ea typeface="微软雅黑" pitchFamily="34" charset="-122"/>
              </a:rPr>
              <a:t>22</a:t>
            </a:r>
            <a:r>
              <a:rPr lang="zh-CN" altLang="en-US" sz="1600" dirty="0">
                <a:solidFill>
                  <a:sysClr val="windowText" lastClr="000000"/>
                </a:solidFill>
                <a:latin typeface="微软雅黑" pitchFamily="34" charset="-122"/>
                <a:ea typeface="微软雅黑" pitchFamily="34" charset="-122"/>
              </a:rPr>
              <a:t>个学科领域对国家、机构、期刊、科学家、论文进行文献统计分析和排序</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因其统计结果全面、更新速度快而被用来作为科学评价的标杆数据</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为进一步的评价工作提供依据。</a:t>
            </a:r>
            <a:endParaRPr lang="zh-CN" altLang="en-US" sz="1600" dirty="0">
              <a:solidFill>
                <a:schemeClr val="tx1">
                  <a:lumMod val="95000"/>
                  <a:lumOff val="5000"/>
                </a:schemeClr>
              </a:solidFill>
              <a:latin typeface="微软雅黑" pitchFamily="34" charset="-122"/>
              <a:ea typeface="微软雅黑" pitchFamily="34" charset="-122"/>
              <a:cs typeface="Arial" pitchFamily="34" charset="0"/>
            </a:endParaRPr>
          </a:p>
        </p:txBody>
      </p:sp>
      <p:pic>
        <p:nvPicPr>
          <p:cNvPr id="4" name="图片 3">
            <a:extLst>
              <a:ext uri="{FF2B5EF4-FFF2-40B4-BE49-F238E27FC236}">
                <a16:creationId xmlns:a16="http://schemas.microsoft.com/office/drawing/2014/main" xmlns="" id="{49F2E2A1-6090-4913-82A2-29C7AC1978CB}"/>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8487439" y="2108718"/>
            <a:ext cx="3181937" cy="1118253"/>
          </a:xfrm>
          <a:prstGeom prst="rect">
            <a:avLst/>
          </a:prstGeom>
        </p:spPr>
      </p:pic>
      <p:pic>
        <p:nvPicPr>
          <p:cNvPr id="8" name="图片 7">
            <a:extLst>
              <a:ext uri="{FF2B5EF4-FFF2-40B4-BE49-F238E27FC236}">
                <a16:creationId xmlns:a16="http://schemas.microsoft.com/office/drawing/2014/main" xmlns="" id="{03665974-AEF5-4FF5-9E0E-2F4532B4169A}"/>
              </a:ext>
            </a:extLst>
          </p:cNvPr>
          <p:cNvPicPr>
            <a:picLocks noChangeAspect="1"/>
          </p:cNvPicPr>
          <p:nvPr/>
        </p:nvPicPr>
        <p:blipFill>
          <a:blip r:embed="rId4" cstate="print">
            <a:clrChange>
              <a:clrFrom>
                <a:srgbClr val="FDFFFE"/>
              </a:clrFrom>
              <a:clrTo>
                <a:srgbClr val="FDFFFE">
                  <a:alpha val="0"/>
                </a:srgbClr>
              </a:clrTo>
            </a:clrChange>
            <a:extLst>
              <a:ext uri="{28A0092B-C50C-407E-A947-70E740481C1C}">
                <a14:useLocalDpi xmlns:a14="http://schemas.microsoft.com/office/drawing/2010/main" xmlns="" val="0"/>
              </a:ext>
            </a:extLst>
          </a:blip>
          <a:stretch>
            <a:fillRect/>
          </a:stretch>
        </p:blipFill>
        <p:spPr>
          <a:xfrm>
            <a:off x="8587374" y="4296855"/>
            <a:ext cx="2982068" cy="1263678"/>
          </a:xfrm>
          <a:prstGeom prst="rect">
            <a:avLst/>
          </a:prstGeom>
        </p:spPr>
      </p:pic>
    </p:spTree>
    <p:extLst>
      <p:ext uri="{BB962C8B-B14F-4D97-AF65-F5344CB8AC3E}">
        <p14:creationId xmlns:p14="http://schemas.microsoft.com/office/powerpoint/2010/main" xmlns="" val="27613730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1</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ESI</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学科分类与评价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文本框 75">
            <a:extLst>
              <a:ext uri="{FF2B5EF4-FFF2-40B4-BE49-F238E27FC236}">
                <a16:creationId xmlns:a16="http://schemas.microsoft.com/office/drawing/2014/main" xmlns="" id="{A9E79360-16F3-4540-8290-A8FCD62BE0AE}"/>
              </a:ext>
            </a:extLst>
          </p:cNvPr>
          <p:cNvSpPr txBox="1">
            <a:spLocks noChangeArrowheads="1"/>
          </p:cNvSpPr>
          <p:nvPr/>
        </p:nvSpPr>
        <p:spPr bwMode="auto">
          <a:xfrm>
            <a:off x="756897" y="1979305"/>
            <a:ext cx="5927988" cy="403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indent="457200" algn="just">
              <a:lnSpc>
                <a:spcPct val="200000"/>
              </a:lnSpc>
            </a:pPr>
            <a:r>
              <a:rPr lang="en-US" altLang="zh-CN" sz="1600" dirty="0">
                <a:solidFill>
                  <a:sysClr val="windowText" lastClr="000000"/>
                </a:solidFill>
                <a:latin typeface="微软雅黑" pitchFamily="34" charset="-122"/>
                <a:ea typeface="微软雅黑" pitchFamily="34" charset="-122"/>
              </a:rPr>
              <a:t>ESI</a:t>
            </a:r>
            <a:r>
              <a:rPr lang="zh-CN" altLang="en-US" sz="1600" dirty="0">
                <a:solidFill>
                  <a:sysClr val="windowText" lastClr="000000"/>
                </a:solidFill>
                <a:latin typeface="微软雅黑" pitchFamily="34" charset="-122"/>
                <a:ea typeface="微软雅黑" pitchFamily="34" charset="-122"/>
              </a:rPr>
              <a:t>已成为当今世界范围内普遍用以评价高校、学术机构、国家</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地区国际学术水平及影响力的</a:t>
            </a:r>
            <a:r>
              <a:rPr lang="zh-CN" altLang="en-US" sz="1600" dirty="0">
                <a:solidFill>
                  <a:srgbClr val="FF0000"/>
                </a:solidFill>
                <a:latin typeface="微软雅黑" pitchFamily="34" charset="-122"/>
                <a:ea typeface="微软雅黑" pitchFamily="34" charset="-122"/>
              </a:rPr>
              <a:t>重要评价指标工具之一。</a:t>
            </a:r>
          </a:p>
          <a:p>
            <a:pPr lvl="0" indent="457200" algn="just">
              <a:lnSpc>
                <a:spcPct val="200000"/>
              </a:lnSpc>
            </a:pPr>
            <a:r>
              <a:rPr lang="en-US" altLang="zh-CN" sz="1600" dirty="0">
                <a:solidFill>
                  <a:sysClr val="windowText" lastClr="000000"/>
                </a:solidFill>
                <a:latin typeface="微软雅黑" pitchFamily="34" charset="-122"/>
                <a:ea typeface="微软雅黑" pitchFamily="34" charset="-122"/>
              </a:rPr>
              <a:t>2012</a:t>
            </a:r>
            <a:r>
              <a:rPr lang="zh-CN" altLang="en-US" sz="1600" dirty="0">
                <a:solidFill>
                  <a:sysClr val="windowText" lastClr="000000"/>
                </a:solidFill>
                <a:latin typeface="微软雅黑" pitchFamily="34" charset="-122"/>
                <a:ea typeface="微软雅黑" pitchFamily="34" charset="-122"/>
              </a:rPr>
              <a:t>年开始，中国校友会网大学研究团队率先将我国大学进入世界</a:t>
            </a:r>
            <a:r>
              <a:rPr lang="en-US" altLang="zh-CN" sz="1600" dirty="0">
                <a:solidFill>
                  <a:sysClr val="windowText" lastClr="000000"/>
                </a:solidFill>
                <a:latin typeface="微软雅黑" pitchFamily="34" charset="-122"/>
                <a:ea typeface="微软雅黑" pitchFamily="34" charset="-122"/>
              </a:rPr>
              <a:t>1%</a:t>
            </a:r>
            <a:r>
              <a:rPr lang="zh-CN" altLang="en-US" sz="1600" dirty="0">
                <a:solidFill>
                  <a:sysClr val="windowText" lastClr="000000"/>
                </a:solidFill>
                <a:latin typeface="微软雅黑" pitchFamily="34" charset="-122"/>
                <a:ea typeface="微软雅黑" pitchFamily="34" charset="-122"/>
              </a:rPr>
              <a:t>的“</a:t>
            </a:r>
            <a:r>
              <a:rPr lang="en-US" altLang="zh-CN" sz="1600" dirty="0">
                <a:solidFill>
                  <a:sysClr val="windowText" lastClr="000000"/>
                </a:solidFill>
                <a:latin typeface="微软雅黑" pitchFamily="34" charset="-122"/>
                <a:ea typeface="微软雅黑" pitchFamily="34" charset="-122"/>
              </a:rPr>
              <a:t>ESI</a:t>
            </a:r>
            <a:r>
              <a:rPr lang="zh-CN" altLang="en-US" sz="1600" dirty="0">
                <a:solidFill>
                  <a:sysClr val="windowText" lastClr="000000"/>
                </a:solidFill>
                <a:latin typeface="微软雅黑" pitchFamily="34" charset="-122"/>
                <a:ea typeface="微软雅黑" pitchFamily="34" charset="-122"/>
              </a:rPr>
              <a:t>论文总被引频次”作为反映大学“学术声誉”指标纳入中国大学评价中，并根据</a:t>
            </a:r>
            <a:r>
              <a:rPr lang="en-US" altLang="zh-CN" sz="1600" dirty="0">
                <a:solidFill>
                  <a:sysClr val="windowText" lastClr="000000"/>
                </a:solidFill>
                <a:latin typeface="微软雅黑" pitchFamily="34" charset="-122"/>
                <a:ea typeface="微软雅黑" pitchFamily="34" charset="-122"/>
              </a:rPr>
              <a:t>2000</a:t>
            </a:r>
            <a:r>
              <a:rPr lang="zh-CN" altLang="en-US" sz="1600" dirty="0">
                <a:solidFill>
                  <a:sysClr val="windowText" lastClr="000000"/>
                </a:solidFill>
                <a:latin typeface="微软雅黑" pitchFamily="34" charset="-122"/>
                <a:ea typeface="微软雅黑" pitchFamily="34" charset="-122"/>
              </a:rPr>
              <a:t>年</a:t>
            </a:r>
            <a:r>
              <a:rPr lang="en-US" altLang="zh-CN" sz="1600" dirty="0">
                <a:solidFill>
                  <a:sysClr val="windowText" lastClr="000000"/>
                </a:solidFill>
                <a:latin typeface="微软雅黑" pitchFamily="34" charset="-122"/>
                <a:ea typeface="微软雅黑" pitchFamily="34" charset="-122"/>
              </a:rPr>
              <a:t>1</a:t>
            </a:r>
            <a:r>
              <a:rPr lang="zh-CN" altLang="en-US" sz="1600" dirty="0">
                <a:solidFill>
                  <a:sysClr val="windowText" lastClr="000000"/>
                </a:solidFill>
                <a:latin typeface="微软雅黑" pitchFamily="34" charset="-122"/>
                <a:ea typeface="微软雅黑" pitchFamily="34" charset="-122"/>
              </a:rPr>
              <a:t>月</a:t>
            </a:r>
            <a:r>
              <a:rPr lang="en-US" altLang="zh-CN" sz="1600" dirty="0">
                <a:solidFill>
                  <a:sysClr val="windowText" lastClr="000000"/>
                </a:solidFill>
                <a:latin typeface="微软雅黑" pitchFamily="34" charset="-122"/>
                <a:ea typeface="微软雅黑" pitchFamily="34" charset="-122"/>
              </a:rPr>
              <a:t>1</a:t>
            </a:r>
            <a:r>
              <a:rPr lang="zh-CN" altLang="en-US" sz="1600" dirty="0">
                <a:solidFill>
                  <a:sysClr val="windowText" lastClr="000000"/>
                </a:solidFill>
                <a:latin typeface="微软雅黑" pitchFamily="34" charset="-122"/>
                <a:ea typeface="微软雅黑" pitchFamily="34" charset="-122"/>
              </a:rPr>
              <a:t>日～</a:t>
            </a:r>
            <a:r>
              <a:rPr lang="en-US" altLang="zh-CN" sz="1600" dirty="0">
                <a:solidFill>
                  <a:sysClr val="windowText" lastClr="000000"/>
                </a:solidFill>
                <a:latin typeface="微软雅黑" pitchFamily="34" charset="-122"/>
                <a:ea typeface="微软雅黑" pitchFamily="34" charset="-122"/>
              </a:rPr>
              <a:t>2010</a:t>
            </a:r>
            <a:r>
              <a:rPr lang="zh-CN" altLang="en-US" sz="1600" dirty="0">
                <a:solidFill>
                  <a:sysClr val="windowText" lastClr="000000"/>
                </a:solidFill>
                <a:latin typeface="微软雅黑" pitchFamily="34" charset="-122"/>
                <a:ea typeface="微软雅黑" pitchFamily="34" charset="-122"/>
              </a:rPr>
              <a:t>年</a:t>
            </a:r>
            <a:r>
              <a:rPr lang="en-US" altLang="zh-CN" sz="1600" dirty="0">
                <a:solidFill>
                  <a:sysClr val="windowText" lastClr="000000"/>
                </a:solidFill>
                <a:latin typeface="微软雅黑" pitchFamily="34" charset="-122"/>
                <a:ea typeface="微软雅黑" pitchFamily="34" charset="-122"/>
              </a:rPr>
              <a:t>12</a:t>
            </a:r>
            <a:r>
              <a:rPr lang="zh-CN" altLang="en-US" sz="1600" dirty="0">
                <a:solidFill>
                  <a:sysClr val="windowText" lastClr="000000"/>
                </a:solidFill>
                <a:latin typeface="微软雅黑" pitchFamily="34" charset="-122"/>
                <a:ea typeface="微软雅黑" pitchFamily="34" charset="-122"/>
              </a:rPr>
              <a:t>月</a:t>
            </a:r>
            <a:r>
              <a:rPr lang="en-US" altLang="zh-CN" sz="1600" dirty="0">
                <a:solidFill>
                  <a:sysClr val="windowText" lastClr="000000"/>
                </a:solidFill>
                <a:latin typeface="微软雅黑" pitchFamily="34" charset="-122"/>
                <a:ea typeface="微软雅黑" pitchFamily="34" charset="-122"/>
              </a:rPr>
              <a:t>31</a:t>
            </a:r>
            <a:r>
              <a:rPr lang="zh-CN" altLang="en-US" sz="1600" dirty="0">
                <a:solidFill>
                  <a:sysClr val="windowText" lastClr="000000"/>
                </a:solidFill>
                <a:latin typeface="微软雅黑" pitchFamily="34" charset="-122"/>
                <a:ea typeface="微软雅黑" pitchFamily="34" charset="-122"/>
              </a:rPr>
              <a:t>日的</a:t>
            </a:r>
            <a:r>
              <a:rPr lang="en-US" altLang="zh-CN" sz="1600" dirty="0">
                <a:solidFill>
                  <a:sysClr val="windowText" lastClr="000000"/>
                </a:solidFill>
                <a:latin typeface="微软雅黑" pitchFamily="34" charset="-122"/>
                <a:ea typeface="微软雅黑" pitchFamily="34" charset="-122"/>
              </a:rPr>
              <a:t>ESI</a:t>
            </a:r>
            <a:r>
              <a:rPr lang="zh-CN" altLang="en-US" sz="1600" dirty="0">
                <a:solidFill>
                  <a:sysClr val="windowText" lastClr="000000"/>
                </a:solidFill>
                <a:latin typeface="微软雅黑" pitchFamily="34" charset="-122"/>
                <a:ea typeface="微软雅黑" pitchFamily="34" charset="-122"/>
              </a:rPr>
              <a:t>论文统计结果推出“</a:t>
            </a:r>
            <a:r>
              <a:rPr lang="en-US" altLang="zh-CN" sz="1600" dirty="0">
                <a:solidFill>
                  <a:sysClr val="windowText" lastClr="000000"/>
                </a:solidFill>
                <a:latin typeface="微软雅黑" pitchFamily="34" charset="-122"/>
                <a:ea typeface="微软雅黑" pitchFamily="34" charset="-122"/>
              </a:rPr>
              <a:t>2012</a:t>
            </a:r>
            <a:r>
              <a:rPr lang="zh-CN" altLang="en-US" sz="1600" dirty="0">
                <a:solidFill>
                  <a:sysClr val="windowText" lastClr="000000"/>
                </a:solidFill>
                <a:latin typeface="微软雅黑" pitchFamily="34" charset="-122"/>
                <a:ea typeface="微软雅黑" pitchFamily="34" charset="-122"/>
              </a:rPr>
              <a:t>中国大学</a:t>
            </a:r>
            <a:r>
              <a:rPr lang="en-US" altLang="zh-CN" sz="1600" dirty="0">
                <a:solidFill>
                  <a:sysClr val="windowText" lastClr="000000"/>
                </a:solidFill>
                <a:latin typeface="微软雅黑" pitchFamily="34" charset="-122"/>
                <a:ea typeface="微软雅黑" pitchFamily="34" charset="-122"/>
              </a:rPr>
              <a:t>ESI</a:t>
            </a:r>
            <a:r>
              <a:rPr lang="zh-CN" altLang="en-US" sz="1600" dirty="0">
                <a:solidFill>
                  <a:sysClr val="windowText" lastClr="000000"/>
                </a:solidFill>
                <a:latin typeface="微软雅黑" pitchFamily="34" charset="-122"/>
                <a:ea typeface="微软雅黑" pitchFamily="34" charset="-122"/>
              </a:rPr>
              <a:t>论文排行榜”，作为评价大学科学研究能力和学术声誉的重要标志。</a:t>
            </a:r>
          </a:p>
          <a:p>
            <a:pPr lvl="0" indent="457200" algn="just">
              <a:lnSpc>
                <a:spcPct val="200000"/>
              </a:lnSpc>
            </a:pPr>
            <a:r>
              <a:rPr lang="zh-CN" altLang="en-US" sz="1600" dirty="0">
                <a:solidFill>
                  <a:srgbClr val="EB340D"/>
                </a:solidFill>
                <a:latin typeface="微软雅黑" pitchFamily="34" charset="-122"/>
                <a:ea typeface="微软雅黑" pitchFamily="34" charset="-122"/>
              </a:rPr>
              <a:t>进入</a:t>
            </a:r>
            <a:r>
              <a:rPr lang="en-US" altLang="zh-CN" sz="1600" dirty="0">
                <a:solidFill>
                  <a:srgbClr val="EB340D"/>
                </a:solidFill>
                <a:latin typeface="微软雅黑" pitchFamily="34" charset="-122"/>
                <a:ea typeface="微软雅黑" pitchFamily="34" charset="-122"/>
              </a:rPr>
              <a:t>ESI</a:t>
            </a:r>
            <a:r>
              <a:rPr lang="zh-CN" altLang="en-US" sz="1600" dirty="0">
                <a:solidFill>
                  <a:srgbClr val="EB340D"/>
                </a:solidFill>
                <a:latin typeface="微软雅黑" pitchFamily="34" charset="-122"/>
                <a:ea typeface="微软雅黑" pitchFamily="34" charset="-122"/>
              </a:rPr>
              <a:t>全球前</a:t>
            </a:r>
            <a:r>
              <a:rPr lang="en-US" altLang="zh-CN" sz="1600" dirty="0">
                <a:solidFill>
                  <a:srgbClr val="EB340D"/>
                </a:solidFill>
                <a:latin typeface="微软雅黑" pitchFamily="34" charset="-122"/>
                <a:ea typeface="微软雅黑" pitchFamily="34" charset="-122"/>
              </a:rPr>
              <a:t>1‰</a:t>
            </a:r>
            <a:r>
              <a:rPr lang="zh-CN" altLang="en-US" sz="1600" dirty="0">
                <a:solidFill>
                  <a:srgbClr val="EB340D"/>
                </a:solidFill>
                <a:latin typeface="微软雅黑" pitchFamily="34" charset="-122"/>
                <a:ea typeface="微软雅黑" pitchFamily="34" charset="-122"/>
              </a:rPr>
              <a:t>的学科被认为是世界一流学科！</a:t>
            </a:r>
            <a:endParaRPr kumimoji="0" lang="zh-CN" altLang="en-US" sz="1600" b="0" i="0" u="none" strike="noStrike" kern="1200" cap="none" spc="0" normalizeH="0" baseline="0" noProof="0" dirty="0">
              <a:ln>
                <a:noFill/>
              </a:ln>
              <a:solidFill>
                <a:srgbClr val="EB340D"/>
              </a:solidFill>
              <a:effectLst/>
              <a:uLnTx/>
              <a:uFillTx/>
              <a:latin typeface="微软雅黑" pitchFamily="34" charset="-122"/>
              <a:ea typeface="微软雅黑" pitchFamily="34" charset="-122"/>
              <a:cs typeface="Arial" pitchFamily="34" charset="0"/>
            </a:endParaRPr>
          </a:p>
        </p:txBody>
      </p:sp>
      <p:pic>
        <p:nvPicPr>
          <p:cNvPr id="3" name="图片 2">
            <a:extLst>
              <a:ext uri="{FF2B5EF4-FFF2-40B4-BE49-F238E27FC236}">
                <a16:creationId xmlns:a16="http://schemas.microsoft.com/office/drawing/2014/main" xmlns="" id="{62806E0D-2C93-4CD0-8CA0-173BEB6880A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7663" y="1314980"/>
            <a:ext cx="4286419" cy="4416542"/>
          </a:xfrm>
          <a:prstGeom prst="rect">
            <a:avLst/>
          </a:prstGeom>
        </p:spPr>
      </p:pic>
      <p:sp>
        <p:nvSpPr>
          <p:cNvPr id="4" name="矩形 3">
            <a:extLst>
              <a:ext uri="{FF2B5EF4-FFF2-40B4-BE49-F238E27FC236}">
                <a16:creationId xmlns:a16="http://schemas.microsoft.com/office/drawing/2014/main" xmlns="" id="{08DB7574-EB52-4B5D-BB24-E656AE00F8D6}"/>
              </a:ext>
            </a:extLst>
          </p:cNvPr>
          <p:cNvSpPr/>
          <p:nvPr/>
        </p:nvSpPr>
        <p:spPr>
          <a:xfrm>
            <a:off x="8031347" y="5862667"/>
            <a:ext cx="2379049" cy="307777"/>
          </a:xfrm>
          <a:prstGeom prst="rect">
            <a:avLst/>
          </a:prstGeom>
        </p:spPr>
        <p:txBody>
          <a:bodyPr wrap="none">
            <a:spAutoFit/>
          </a:bodyPr>
          <a:lstStyle/>
          <a:p>
            <a:r>
              <a:rPr lang="en-US" altLang="zh-CN" sz="1400" dirty="0"/>
              <a:t>2012</a:t>
            </a:r>
            <a:r>
              <a:rPr lang="zh-CN" altLang="en-US" sz="1400" dirty="0"/>
              <a:t>中国大学</a:t>
            </a:r>
            <a:r>
              <a:rPr lang="en-US" altLang="zh-CN" sz="1400" dirty="0"/>
              <a:t>ESI</a:t>
            </a:r>
            <a:r>
              <a:rPr lang="zh-CN" altLang="en-US" sz="1400" dirty="0"/>
              <a:t>论文排行榜</a:t>
            </a:r>
          </a:p>
        </p:txBody>
      </p:sp>
    </p:spTree>
    <p:extLst>
      <p:ext uri="{BB962C8B-B14F-4D97-AF65-F5344CB8AC3E}">
        <p14:creationId xmlns:p14="http://schemas.microsoft.com/office/powerpoint/2010/main" xmlns="" val="32766998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1</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ESI</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学科分类与评价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文本框 75">
            <a:extLst>
              <a:ext uri="{FF2B5EF4-FFF2-40B4-BE49-F238E27FC236}">
                <a16:creationId xmlns:a16="http://schemas.microsoft.com/office/drawing/2014/main" xmlns="" id="{A9E79360-16F3-4540-8290-A8FCD62BE0AE}"/>
              </a:ext>
            </a:extLst>
          </p:cNvPr>
          <p:cNvSpPr txBox="1">
            <a:spLocks noChangeArrowheads="1"/>
          </p:cNvSpPr>
          <p:nvPr/>
        </p:nvSpPr>
        <p:spPr bwMode="auto">
          <a:xfrm>
            <a:off x="908149" y="1735856"/>
            <a:ext cx="10837340" cy="489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algn="just">
              <a:lnSpc>
                <a:spcPct val="200000"/>
              </a:lnSpc>
            </a:pPr>
            <a:r>
              <a:rPr lang="en-US" altLang="zh-CN" sz="1600" dirty="0">
                <a:solidFill>
                  <a:sysClr val="windowText" lastClr="000000"/>
                </a:solidFill>
                <a:latin typeface="微软雅黑" pitchFamily="34" charset="-122"/>
                <a:ea typeface="微软雅黑" pitchFamily="34" charset="-122"/>
              </a:rPr>
              <a:t>22</a:t>
            </a:r>
            <a:r>
              <a:rPr lang="zh-CN" altLang="en-US" sz="1600" dirty="0">
                <a:solidFill>
                  <a:sysClr val="windowText" lastClr="000000"/>
                </a:solidFill>
                <a:latin typeface="微软雅黑" pitchFamily="34" charset="-122"/>
                <a:ea typeface="微软雅黑" pitchFamily="34" charset="-122"/>
              </a:rPr>
              <a:t>个类别：</a:t>
            </a:r>
          </a:p>
          <a:p>
            <a:pPr lvl="0" algn="just">
              <a:lnSpc>
                <a:spcPct val="200000"/>
              </a:lnSpc>
            </a:pPr>
            <a:r>
              <a:rPr lang="zh-CN" altLang="en-US" sz="1600" b="1" dirty="0">
                <a:solidFill>
                  <a:sysClr val="windowText" lastClr="000000"/>
                </a:solidFill>
                <a:latin typeface="微软雅黑" pitchFamily="34" charset="-122"/>
                <a:ea typeface="微软雅黑" pitchFamily="34" charset="-122"/>
              </a:rPr>
              <a:t>工学（</a:t>
            </a:r>
            <a:r>
              <a:rPr lang="en-US" altLang="zh-CN" sz="1600" b="1" dirty="0">
                <a:solidFill>
                  <a:sysClr val="windowText" lastClr="000000"/>
                </a:solidFill>
                <a:latin typeface="微软雅黑" pitchFamily="34" charset="-122"/>
                <a:ea typeface="微软雅黑" pitchFamily="34" charset="-122"/>
              </a:rPr>
              <a:t>3</a:t>
            </a:r>
            <a:r>
              <a:rPr lang="zh-CN" altLang="en-US" sz="1600" b="1" dirty="0">
                <a:solidFill>
                  <a:sysClr val="windowText" lastClr="000000"/>
                </a:solidFill>
                <a:latin typeface="微软雅黑" pitchFamily="34" charset="-122"/>
                <a:ea typeface="微软雅黑" pitchFamily="34" charset="-122"/>
              </a:rPr>
              <a:t>）</a:t>
            </a:r>
            <a:endParaRPr lang="en-US" altLang="zh-CN" sz="1600" b="1" dirty="0">
              <a:solidFill>
                <a:sysClr val="windowText" lastClr="000000"/>
              </a:solidFill>
              <a:latin typeface="微软雅黑" pitchFamily="34" charset="-122"/>
              <a:ea typeface="微软雅黑" pitchFamily="34" charset="-122"/>
            </a:endParaRPr>
          </a:p>
          <a:p>
            <a:pPr lvl="0" algn="just">
              <a:lnSpc>
                <a:spcPct val="150000"/>
              </a:lnSpc>
            </a:pPr>
            <a:r>
              <a:rPr lang="zh-CN" altLang="en-US" sz="1600" dirty="0">
                <a:solidFill>
                  <a:sysClr val="windowText" lastClr="000000"/>
                </a:solidFill>
                <a:latin typeface="微软雅黑" pitchFamily="34" charset="-122"/>
                <a:ea typeface="微软雅黑" pitchFamily="34" charset="-122"/>
              </a:rPr>
              <a:t>计算机科学</a:t>
            </a:r>
            <a:r>
              <a:rPr lang="en-US" altLang="zh-CN" sz="1600" dirty="0">
                <a:solidFill>
                  <a:sysClr val="windowText" lastClr="000000"/>
                </a:solidFill>
                <a:latin typeface="微软雅黑" pitchFamily="34" charset="-122"/>
                <a:ea typeface="微软雅黑" pitchFamily="34" charset="-122"/>
              </a:rPr>
              <a:t>(Computer Science)</a:t>
            </a:r>
            <a:r>
              <a:rPr lang="zh-CN" altLang="en-US" sz="1600" dirty="0">
                <a:solidFill>
                  <a:sysClr val="windowText" lastClr="000000"/>
                </a:solidFill>
                <a:latin typeface="微软雅黑" pitchFamily="34" charset="-122"/>
                <a:ea typeface="微软雅黑" pitchFamily="34" charset="-122"/>
              </a:rPr>
              <a:t>、工程学</a:t>
            </a:r>
            <a:r>
              <a:rPr lang="en-US" altLang="zh-CN" sz="1600" dirty="0">
                <a:solidFill>
                  <a:sysClr val="windowText" lastClr="000000"/>
                </a:solidFill>
                <a:latin typeface="微软雅黑" pitchFamily="34" charset="-122"/>
                <a:ea typeface="微软雅黑" pitchFamily="34" charset="-122"/>
              </a:rPr>
              <a:t>(Engineering)</a:t>
            </a:r>
            <a:r>
              <a:rPr lang="zh-CN" altLang="en-US" sz="1600" dirty="0">
                <a:solidFill>
                  <a:sysClr val="windowText" lastClr="000000"/>
                </a:solidFill>
                <a:latin typeface="微软雅黑" pitchFamily="34" charset="-122"/>
                <a:ea typeface="微软雅黑" pitchFamily="34" charset="-122"/>
              </a:rPr>
              <a:t>、材料科学</a:t>
            </a:r>
            <a:r>
              <a:rPr lang="en-US" altLang="zh-CN" sz="1600" dirty="0">
                <a:solidFill>
                  <a:sysClr val="windowText" lastClr="000000"/>
                </a:solidFill>
                <a:latin typeface="微软雅黑" pitchFamily="34" charset="-122"/>
                <a:ea typeface="微软雅黑" pitchFamily="34" charset="-122"/>
              </a:rPr>
              <a:t>(Materials Sciences)</a:t>
            </a:r>
          </a:p>
          <a:p>
            <a:pPr lvl="0" algn="just">
              <a:lnSpc>
                <a:spcPct val="200000"/>
              </a:lnSpc>
            </a:pPr>
            <a:r>
              <a:rPr lang="zh-CN" altLang="en-US" sz="1600" b="1" dirty="0">
                <a:solidFill>
                  <a:sysClr val="windowText" lastClr="000000"/>
                </a:solidFill>
                <a:latin typeface="微软雅黑" pitchFamily="34" charset="-122"/>
                <a:ea typeface="微软雅黑" pitchFamily="34" charset="-122"/>
              </a:rPr>
              <a:t>生命科学（</a:t>
            </a:r>
            <a:r>
              <a:rPr lang="en-US" altLang="zh-CN" sz="1600" b="1" dirty="0">
                <a:solidFill>
                  <a:sysClr val="windowText" lastClr="000000"/>
                </a:solidFill>
                <a:latin typeface="微软雅黑" pitchFamily="34" charset="-122"/>
                <a:ea typeface="微软雅黑" pitchFamily="34" charset="-122"/>
              </a:rPr>
              <a:t>4</a:t>
            </a:r>
            <a:r>
              <a:rPr lang="zh-CN" altLang="en-US" sz="1600" b="1" dirty="0">
                <a:solidFill>
                  <a:sysClr val="windowText" lastClr="000000"/>
                </a:solidFill>
                <a:latin typeface="微软雅黑" pitchFamily="34" charset="-122"/>
                <a:ea typeface="微软雅黑" pitchFamily="34" charset="-122"/>
              </a:rPr>
              <a:t>）</a:t>
            </a:r>
            <a:endParaRPr lang="en-US" altLang="zh-CN" sz="1600" b="1" dirty="0">
              <a:solidFill>
                <a:sysClr val="windowText" lastClr="000000"/>
              </a:solidFill>
              <a:latin typeface="微软雅黑" pitchFamily="34" charset="-122"/>
              <a:ea typeface="微软雅黑" pitchFamily="34" charset="-122"/>
            </a:endParaRPr>
          </a:p>
          <a:p>
            <a:pPr lvl="0" algn="just">
              <a:lnSpc>
                <a:spcPct val="150000"/>
              </a:lnSpc>
            </a:pPr>
            <a:r>
              <a:rPr lang="zh-CN" altLang="en-US" sz="1600" dirty="0">
                <a:solidFill>
                  <a:sysClr val="windowText" lastClr="000000"/>
                </a:solidFill>
                <a:latin typeface="微软雅黑" pitchFamily="34" charset="-122"/>
                <a:ea typeface="微软雅黑" pitchFamily="34" charset="-122"/>
              </a:rPr>
              <a:t>生物学与生物化学</a:t>
            </a:r>
            <a:r>
              <a:rPr lang="en-US" altLang="zh-CN" sz="1600" dirty="0">
                <a:solidFill>
                  <a:sysClr val="windowText" lastClr="000000"/>
                </a:solidFill>
                <a:latin typeface="微软雅黑" pitchFamily="34" charset="-122"/>
                <a:ea typeface="微软雅黑" pitchFamily="34" charset="-122"/>
              </a:rPr>
              <a:t>(Biology &amp; Biochemistry)</a:t>
            </a:r>
            <a:r>
              <a:rPr lang="zh-CN" altLang="en-US" sz="1600" dirty="0">
                <a:solidFill>
                  <a:sysClr val="windowText" lastClr="000000"/>
                </a:solidFill>
                <a:latin typeface="微软雅黑" pitchFamily="34" charset="-122"/>
                <a:ea typeface="微软雅黑" pitchFamily="34" charset="-122"/>
              </a:rPr>
              <a:t>、环境科学与生态学</a:t>
            </a:r>
            <a:r>
              <a:rPr lang="en-US" altLang="zh-CN" sz="1600" dirty="0">
                <a:solidFill>
                  <a:sysClr val="windowText" lastClr="000000"/>
                </a:solidFill>
                <a:latin typeface="微软雅黑" pitchFamily="34" charset="-122"/>
                <a:ea typeface="微软雅黑" pitchFamily="34" charset="-122"/>
              </a:rPr>
              <a:t>(Environment/Ecology)</a:t>
            </a:r>
            <a:r>
              <a:rPr lang="zh-CN" altLang="en-US" sz="1600" dirty="0">
                <a:solidFill>
                  <a:sysClr val="windowText" lastClr="000000"/>
                </a:solidFill>
                <a:latin typeface="微软雅黑" pitchFamily="34" charset="-122"/>
                <a:ea typeface="微软雅黑" pitchFamily="34" charset="-122"/>
              </a:rPr>
              <a:t>、微生物学</a:t>
            </a:r>
            <a:r>
              <a:rPr lang="en-US" altLang="zh-CN" sz="1600" dirty="0">
                <a:solidFill>
                  <a:sysClr val="windowText" lastClr="000000"/>
                </a:solidFill>
                <a:latin typeface="微软雅黑" pitchFamily="34" charset="-122"/>
                <a:ea typeface="微软雅黑" pitchFamily="34" charset="-122"/>
              </a:rPr>
              <a:t>(Microbiology)</a:t>
            </a:r>
            <a:r>
              <a:rPr lang="zh-CN" altLang="en-US" sz="1600" dirty="0">
                <a:solidFill>
                  <a:sysClr val="windowText" lastClr="000000"/>
                </a:solidFill>
                <a:latin typeface="微软雅黑" pitchFamily="34" charset="-122"/>
                <a:ea typeface="微软雅黑" pitchFamily="34" charset="-122"/>
              </a:rPr>
              <a:t>、分子生物与遗传学</a:t>
            </a:r>
            <a:r>
              <a:rPr lang="en-US" altLang="zh-CN" sz="1600" dirty="0">
                <a:solidFill>
                  <a:sysClr val="windowText" lastClr="000000"/>
                </a:solidFill>
                <a:latin typeface="微软雅黑" pitchFamily="34" charset="-122"/>
                <a:ea typeface="微软雅黑" pitchFamily="34" charset="-122"/>
              </a:rPr>
              <a:t>(Molecular Biology &amp; Genetics)</a:t>
            </a:r>
          </a:p>
          <a:p>
            <a:pPr lvl="0" algn="just">
              <a:lnSpc>
                <a:spcPct val="200000"/>
              </a:lnSpc>
            </a:pPr>
            <a:r>
              <a:rPr lang="zh-CN" altLang="en-US" sz="1600" b="1" dirty="0">
                <a:solidFill>
                  <a:sysClr val="windowText" lastClr="000000"/>
                </a:solidFill>
                <a:latin typeface="微软雅黑" pitchFamily="34" charset="-122"/>
                <a:ea typeface="微软雅黑" pitchFamily="34" charset="-122"/>
              </a:rPr>
              <a:t>社会科学（</a:t>
            </a:r>
            <a:r>
              <a:rPr lang="en-US" altLang="zh-CN" sz="1600" b="1" dirty="0">
                <a:solidFill>
                  <a:sysClr val="windowText" lastClr="000000"/>
                </a:solidFill>
                <a:latin typeface="微软雅黑" pitchFamily="34" charset="-122"/>
                <a:ea typeface="微软雅黑" pitchFamily="34" charset="-122"/>
              </a:rPr>
              <a:t>2</a:t>
            </a:r>
            <a:r>
              <a:rPr lang="zh-CN" altLang="en-US" sz="1600" b="1" dirty="0">
                <a:solidFill>
                  <a:sysClr val="windowText" lastClr="000000"/>
                </a:solidFill>
                <a:latin typeface="微软雅黑" pitchFamily="34" charset="-122"/>
                <a:ea typeface="微软雅黑" pitchFamily="34" charset="-122"/>
              </a:rPr>
              <a:t>）</a:t>
            </a:r>
            <a:endParaRPr lang="en-US" altLang="zh-CN" sz="1600" b="1" dirty="0">
              <a:solidFill>
                <a:sysClr val="windowText" lastClr="000000"/>
              </a:solidFill>
              <a:latin typeface="微软雅黑" pitchFamily="34" charset="-122"/>
              <a:ea typeface="微软雅黑" pitchFamily="34" charset="-122"/>
            </a:endParaRPr>
          </a:p>
          <a:p>
            <a:pPr lvl="0" algn="just">
              <a:lnSpc>
                <a:spcPct val="150000"/>
              </a:lnSpc>
            </a:pPr>
            <a:r>
              <a:rPr lang="zh-CN" altLang="en-US" sz="1600" dirty="0">
                <a:solidFill>
                  <a:sysClr val="windowText" lastClr="000000"/>
                </a:solidFill>
                <a:latin typeface="微软雅黑" pitchFamily="34" charset="-122"/>
                <a:ea typeface="微软雅黑" pitchFamily="34" charset="-122"/>
              </a:rPr>
              <a:t>社会科学总论</a:t>
            </a:r>
            <a:r>
              <a:rPr lang="en-US" altLang="zh-CN" sz="1600" dirty="0">
                <a:solidFill>
                  <a:sysClr val="windowText" lastClr="000000"/>
                </a:solidFill>
                <a:latin typeface="微软雅黑" pitchFamily="34" charset="-122"/>
                <a:ea typeface="微软雅黑" pitchFamily="34" charset="-122"/>
              </a:rPr>
              <a:t>(Social Sciences, General)</a:t>
            </a:r>
            <a:r>
              <a:rPr lang="zh-CN" altLang="en-US" sz="1600" dirty="0">
                <a:solidFill>
                  <a:sysClr val="windowText" lastClr="000000"/>
                </a:solidFill>
                <a:latin typeface="微软雅黑" pitchFamily="34" charset="-122"/>
                <a:ea typeface="微软雅黑" pitchFamily="34" charset="-122"/>
              </a:rPr>
              <a:t>、经济与商学</a:t>
            </a:r>
            <a:r>
              <a:rPr lang="en-US" altLang="zh-CN" sz="1600" dirty="0">
                <a:solidFill>
                  <a:sysClr val="windowText" lastClr="000000"/>
                </a:solidFill>
                <a:latin typeface="微软雅黑" pitchFamily="34" charset="-122"/>
                <a:ea typeface="微软雅黑" pitchFamily="34" charset="-122"/>
              </a:rPr>
              <a:t>(Economics &amp; Business)</a:t>
            </a:r>
          </a:p>
          <a:p>
            <a:pPr lvl="0" algn="just">
              <a:lnSpc>
                <a:spcPct val="200000"/>
              </a:lnSpc>
            </a:pPr>
            <a:r>
              <a:rPr lang="zh-CN" altLang="en-US" sz="1600" b="1" dirty="0">
                <a:solidFill>
                  <a:sysClr val="windowText" lastClr="000000"/>
                </a:solidFill>
                <a:latin typeface="微软雅黑" pitchFamily="34" charset="-122"/>
                <a:ea typeface="微软雅黑" pitchFamily="34" charset="-122"/>
              </a:rPr>
              <a:t>理学（</a:t>
            </a:r>
            <a:r>
              <a:rPr lang="en-US" altLang="zh-CN" sz="1600" b="1" dirty="0">
                <a:solidFill>
                  <a:sysClr val="windowText" lastClr="000000"/>
                </a:solidFill>
                <a:latin typeface="微软雅黑" pitchFamily="34" charset="-122"/>
                <a:ea typeface="微软雅黑" pitchFamily="34" charset="-122"/>
              </a:rPr>
              <a:t>5</a:t>
            </a:r>
            <a:r>
              <a:rPr lang="zh-CN" altLang="en-US" sz="1600" b="1" dirty="0">
                <a:solidFill>
                  <a:sysClr val="windowText" lastClr="000000"/>
                </a:solidFill>
                <a:latin typeface="微软雅黑" pitchFamily="34" charset="-122"/>
                <a:ea typeface="微软雅黑" pitchFamily="34" charset="-122"/>
              </a:rPr>
              <a:t>）</a:t>
            </a:r>
            <a:endParaRPr lang="en-US" altLang="zh-CN" sz="1600" b="1" dirty="0">
              <a:solidFill>
                <a:sysClr val="windowText" lastClr="000000"/>
              </a:solidFill>
              <a:latin typeface="微软雅黑" pitchFamily="34" charset="-122"/>
              <a:ea typeface="微软雅黑" pitchFamily="34" charset="-122"/>
            </a:endParaRPr>
          </a:p>
          <a:p>
            <a:pPr lvl="0" algn="just">
              <a:lnSpc>
                <a:spcPct val="150000"/>
              </a:lnSpc>
            </a:pPr>
            <a:r>
              <a:rPr lang="zh-CN" altLang="en-US" sz="1600" dirty="0">
                <a:solidFill>
                  <a:sysClr val="windowText" lastClr="000000"/>
                </a:solidFill>
                <a:latin typeface="微软雅黑" pitchFamily="34" charset="-122"/>
                <a:ea typeface="微软雅黑" pitchFamily="34" charset="-122"/>
              </a:rPr>
              <a:t>化学</a:t>
            </a:r>
            <a:r>
              <a:rPr lang="en-US" altLang="zh-CN" sz="1600" dirty="0">
                <a:solidFill>
                  <a:sysClr val="windowText" lastClr="000000"/>
                </a:solidFill>
                <a:latin typeface="微软雅黑" pitchFamily="34" charset="-122"/>
                <a:ea typeface="微软雅黑" pitchFamily="34" charset="-122"/>
              </a:rPr>
              <a:t>(Chemistry)</a:t>
            </a:r>
            <a:r>
              <a:rPr lang="zh-CN" altLang="en-US" sz="1600" dirty="0">
                <a:solidFill>
                  <a:sysClr val="windowText" lastClr="000000"/>
                </a:solidFill>
                <a:latin typeface="微软雅黑" pitchFamily="34" charset="-122"/>
                <a:ea typeface="微软雅黑" pitchFamily="34" charset="-122"/>
              </a:rPr>
              <a:t>、地球科学</a:t>
            </a:r>
            <a:r>
              <a:rPr lang="en-US" altLang="zh-CN" sz="1600" dirty="0">
                <a:solidFill>
                  <a:sysClr val="windowText" lastClr="000000"/>
                </a:solidFill>
                <a:latin typeface="微软雅黑" pitchFamily="34" charset="-122"/>
                <a:ea typeface="微软雅黑" pitchFamily="34" charset="-122"/>
              </a:rPr>
              <a:t>(Geosciences)</a:t>
            </a:r>
            <a:r>
              <a:rPr lang="zh-CN" altLang="en-US" sz="1600" dirty="0">
                <a:solidFill>
                  <a:sysClr val="windowText" lastClr="000000"/>
                </a:solidFill>
                <a:latin typeface="微软雅黑" pitchFamily="34" charset="-122"/>
                <a:ea typeface="微软雅黑" pitchFamily="34" charset="-122"/>
              </a:rPr>
              <a:t>、数学</a:t>
            </a:r>
            <a:r>
              <a:rPr lang="en-US" altLang="zh-CN" sz="1600" dirty="0">
                <a:solidFill>
                  <a:sysClr val="windowText" lastClr="000000"/>
                </a:solidFill>
                <a:latin typeface="微软雅黑" pitchFamily="34" charset="-122"/>
                <a:ea typeface="微软雅黑" pitchFamily="34" charset="-122"/>
              </a:rPr>
              <a:t>(Mathematics)</a:t>
            </a:r>
            <a:r>
              <a:rPr lang="zh-CN" altLang="en-US" sz="1600" dirty="0">
                <a:solidFill>
                  <a:sysClr val="windowText" lastClr="000000"/>
                </a:solidFill>
                <a:latin typeface="微软雅黑" pitchFamily="34" charset="-122"/>
                <a:ea typeface="微软雅黑" pitchFamily="34" charset="-122"/>
              </a:rPr>
              <a:t>、物理学</a:t>
            </a:r>
            <a:r>
              <a:rPr lang="en-US" altLang="zh-CN" sz="1600" dirty="0">
                <a:solidFill>
                  <a:sysClr val="windowText" lastClr="000000"/>
                </a:solidFill>
                <a:latin typeface="微软雅黑" pitchFamily="34" charset="-122"/>
                <a:ea typeface="微软雅黑" pitchFamily="34" charset="-122"/>
              </a:rPr>
              <a:t>(Physics)</a:t>
            </a:r>
            <a:r>
              <a:rPr lang="zh-CN" altLang="en-US" sz="1600" dirty="0">
                <a:solidFill>
                  <a:sysClr val="windowText" lastClr="000000"/>
                </a:solidFill>
                <a:latin typeface="微软雅黑" pitchFamily="34" charset="-122"/>
                <a:ea typeface="微软雅黑" pitchFamily="34" charset="-122"/>
              </a:rPr>
              <a:t>、空间科学</a:t>
            </a:r>
            <a:r>
              <a:rPr lang="en-US" altLang="zh-CN" sz="1600" dirty="0">
                <a:solidFill>
                  <a:sysClr val="windowText" lastClr="000000"/>
                </a:solidFill>
                <a:latin typeface="微软雅黑" pitchFamily="34" charset="-122"/>
                <a:ea typeface="微软雅黑" pitchFamily="34" charset="-122"/>
              </a:rPr>
              <a:t>(Space Science)</a:t>
            </a:r>
          </a:p>
          <a:p>
            <a:pPr lvl="0" indent="457200" algn="just">
              <a:lnSpc>
                <a:spcPct val="200000"/>
              </a:lnSpc>
            </a:pPr>
            <a:endParaRPr kumimoji="0" lang="zh-CN" altLang="en-US" sz="1600" b="0" i="0" u="none" strike="noStrike" kern="1200" cap="none" spc="0" normalizeH="0" baseline="0" noProof="0" dirty="0">
              <a:ln>
                <a:noFill/>
              </a:ln>
              <a:solidFill>
                <a:srgbClr val="EB340D"/>
              </a:solidFill>
              <a:effectLst/>
              <a:uLnTx/>
              <a:uFillTx/>
              <a:latin typeface="微软雅黑" pitchFamily="34" charset="-122"/>
              <a:ea typeface="微软雅黑" pitchFamily="34" charset="-122"/>
              <a:cs typeface="Arial" pitchFamily="34" charset="0"/>
            </a:endParaRPr>
          </a:p>
        </p:txBody>
      </p:sp>
    </p:spTree>
    <p:extLst>
      <p:ext uri="{BB962C8B-B14F-4D97-AF65-F5344CB8AC3E}">
        <p14:creationId xmlns:p14="http://schemas.microsoft.com/office/powerpoint/2010/main" xmlns="" val="4160241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1</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ESI</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学科分类与评价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文本框 75">
            <a:extLst>
              <a:ext uri="{FF2B5EF4-FFF2-40B4-BE49-F238E27FC236}">
                <a16:creationId xmlns:a16="http://schemas.microsoft.com/office/drawing/2014/main" xmlns="" id="{A9E79360-16F3-4540-8290-A8FCD62BE0AE}"/>
              </a:ext>
            </a:extLst>
          </p:cNvPr>
          <p:cNvSpPr txBox="1">
            <a:spLocks noChangeArrowheads="1"/>
          </p:cNvSpPr>
          <p:nvPr/>
        </p:nvSpPr>
        <p:spPr bwMode="auto">
          <a:xfrm>
            <a:off x="872639" y="1902817"/>
            <a:ext cx="10251414" cy="3052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algn="just">
              <a:lnSpc>
                <a:spcPct val="200000"/>
              </a:lnSpc>
            </a:pPr>
            <a:r>
              <a:rPr lang="zh-CN" altLang="en-US" sz="1600" b="1" dirty="0">
                <a:solidFill>
                  <a:sysClr val="windowText" lastClr="000000"/>
                </a:solidFill>
                <a:latin typeface="微软雅黑" pitchFamily="34" charset="-122"/>
                <a:ea typeface="微软雅黑" pitchFamily="34" charset="-122"/>
              </a:rPr>
              <a:t>农学（</a:t>
            </a:r>
            <a:r>
              <a:rPr lang="en-US" altLang="zh-CN" sz="1600" b="1" dirty="0">
                <a:solidFill>
                  <a:sysClr val="windowText" lastClr="000000"/>
                </a:solidFill>
                <a:latin typeface="微软雅黑" pitchFamily="34" charset="-122"/>
                <a:ea typeface="微软雅黑" pitchFamily="34" charset="-122"/>
              </a:rPr>
              <a:t>2</a:t>
            </a:r>
            <a:r>
              <a:rPr lang="zh-CN" altLang="en-US" sz="1600" b="1" dirty="0">
                <a:solidFill>
                  <a:sysClr val="windowText" lastClr="000000"/>
                </a:solidFill>
                <a:latin typeface="微软雅黑" pitchFamily="34" charset="-122"/>
                <a:ea typeface="微软雅黑" pitchFamily="34" charset="-122"/>
              </a:rPr>
              <a:t>）</a:t>
            </a:r>
            <a:endParaRPr lang="en-US" altLang="zh-CN" sz="1600" dirty="0">
              <a:solidFill>
                <a:sysClr val="windowText" lastClr="000000"/>
              </a:solidFill>
              <a:latin typeface="微软雅黑" pitchFamily="34" charset="-122"/>
              <a:ea typeface="微软雅黑" pitchFamily="34" charset="-122"/>
            </a:endParaRPr>
          </a:p>
          <a:p>
            <a:pPr lvl="0" algn="just">
              <a:lnSpc>
                <a:spcPct val="200000"/>
              </a:lnSpc>
            </a:pPr>
            <a:r>
              <a:rPr lang="zh-CN" altLang="en-US" sz="1600" dirty="0">
                <a:solidFill>
                  <a:sysClr val="windowText" lastClr="000000"/>
                </a:solidFill>
                <a:latin typeface="微软雅黑" pitchFamily="34" charset="-122"/>
                <a:ea typeface="微软雅黑" pitchFamily="34" charset="-122"/>
              </a:rPr>
              <a:t>农业科学</a:t>
            </a:r>
            <a:r>
              <a:rPr lang="en-US" altLang="zh-CN" sz="1600" dirty="0">
                <a:solidFill>
                  <a:sysClr val="windowText" lastClr="000000"/>
                </a:solidFill>
                <a:latin typeface="微软雅黑" pitchFamily="34" charset="-122"/>
                <a:ea typeface="微软雅黑" pitchFamily="34" charset="-122"/>
              </a:rPr>
              <a:t>(Agricultural Sciences)</a:t>
            </a:r>
            <a:r>
              <a:rPr lang="zh-CN" altLang="en-US" sz="1600" dirty="0">
                <a:solidFill>
                  <a:sysClr val="windowText" lastClr="000000"/>
                </a:solidFill>
                <a:latin typeface="微软雅黑" pitchFamily="34" charset="-122"/>
                <a:ea typeface="微软雅黑" pitchFamily="34" charset="-122"/>
              </a:rPr>
              <a:t>、植物与动物科学</a:t>
            </a:r>
            <a:r>
              <a:rPr lang="en-US" altLang="zh-CN" sz="1600" dirty="0">
                <a:solidFill>
                  <a:sysClr val="windowText" lastClr="000000"/>
                </a:solidFill>
                <a:latin typeface="微软雅黑" pitchFamily="34" charset="-122"/>
                <a:ea typeface="微软雅黑" pitchFamily="34" charset="-122"/>
              </a:rPr>
              <a:t>(Plant &amp; Animal Science)</a:t>
            </a:r>
          </a:p>
          <a:p>
            <a:pPr lvl="0" algn="just">
              <a:lnSpc>
                <a:spcPct val="200000"/>
              </a:lnSpc>
            </a:pPr>
            <a:r>
              <a:rPr lang="zh-CN" altLang="en-US" sz="1600" b="1" dirty="0">
                <a:solidFill>
                  <a:sysClr val="windowText" lastClr="000000"/>
                </a:solidFill>
                <a:latin typeface="微软雅黑" pitchFamily="34" charset="-122"/>
                <a:ea typeface="微软雅黑" pitchFamily="34" charset="-122"/>
              </a:rPr>
              <a:t>医学（</a:t>
            </a:r>
            <a:r>
              <a:rPr lang="en-US" altLang="zh-CN" sz="1600" b="1" dirty="0">
                <a:solidFill>
                  <a:sysClr val="windowText" lastClr="000000"/>
                </a:solidFill>
                <a:latin typeface="微软雅黑" pitchFamily="34" charset="-122"/>
                <a:ea typeface="微软雅黑" pitchFamily="34" charset="-122"/>
              </a:rPr>
              <a:t>5</a:t>
            </a:r>
            <a:r>
              <a:rPr lang="zh-CN" altLang="en-US" sz="1600" b="1" dirty="0">
                <a:solidFill>
                  <a:sysClr val="windowText" lastClr="000000"/>
                </a:solidFill>
                <a:latin typeface="微软雅黑" pitchFamily="34" charset="-122"/>
                <a:ea typeface="微软雅黑" pitchFamily="34" charset="-122"/>
              </a:rPr>
              <a:t>）</a:t>
            </a:r>
            <a:endParaRPr lang="en-US" altLang="zh-CN" sz="1600" dirty="0">
              <a:solidFill>
                <a:sysClr val="windowText" lastClr="000000"/>
              </a:solidFill>
              <a:latin typeface="微软雅黑" pitchFamily="34" charset="-122"/>
              <a:ea typeface="微软雅黑" pitchFamily="34" charset="-122"/>
            </a:endParaRPr>
          </a:p>
          <a:p>
            <a:pPr lvl="0" algn="just">
              <a:lnSpc>
                <a:spcPct val="200000"/>
              </a:lnSpc>
            </a:pPr>
            <a:r>
              <a:rPr lang="zh-CN" altLang="en-US" sz="1600" dirty="0">
                <a:solidFill>
                  <a:sysClr val="windowText" lastClr="000000"/>
                </a:solidFill>
                <a:latin typeface="微软雅黑" pitchFamily="34" charset="-122"/>
                <a:ea typeface="微软雅黑" pitchFamily="34" charset="-122"/>
              </a:rPr>
              <a:t>临床医学</a:t>
            </a:r>
            <a:r>
              <a:rPr lang="en-US" altLang="zh-CN" sz="1600" dirty="0">
                <a:solidFill>
                  <a:sysClr val="windowText" lastClr="000000"/>
                </a:solidFill>
                <a:latin typeface="微软雅黑" pitchFamily="34" charset="-122"/>
                <a:ea typeface="微软雅黑" pitchFamily="34" charset="-122"/>
              </a:rPr>
              <a:t>(Clinical Medicine)</a:t>
            </a:r>
            <a:r>
              <a:rPr lang="zh-CN" altLang="en-US" sz="1600" dirty="0">
                <a:solidFill>
                  <a:sysClr val="windowText" lastClr="000000"/>
                </a:solidFill>
                <a:latin typeface="微软雅黑" pitchFamily="34" charset="-122"/>
                <a:ea typeface="微软雅黑" pitchFamily="34" charset="-122"/>
              </a:rPr>
              <a:t>、免疫学</a:t>
            </a:r>
            <a:r>
              <a:rPr lang="en-US" altLang="zh-CN" sz="1600" dirty="0">
                <a:solidFill>
                  <a:sysClr val="windowText" lastClr="000000"/>
                </a:solidFill>
                <a:latin typeface="微软雅黑" pitchFamily="34" charset="-122"/>
                <a:ea typeface="微软雅黑" pitchFamily="34" charset="-122"/>
              </a:rPr>
              <a:t>(Immunology)</a:t>
            </a:r>
            <a:r>
              <a:rPr lang="zh-CN" altLang="en-US" sz="1600" dirty="0">
                <a:solidFill>
                  <a:sysClr val="windowText" lastClr="000000"/>
                </a:solidFill>
                <a:latin typeface="微软雅黑" pitchFamily="34" charset="-122"/>
                <a:ea typeface="微软雅黑" pitchFamily="34" charset="-122"/>
              </a:rPr>
              <a:t>、神经科学与行为学</a:t>
            </a:r>
            <a:r>
              <a:rPr lang="en-US" altLang="zh-CN" sz="1600" dirty="0">
                <a:solidFill>
                  <a:sysClr val="windowText" lastClr="000000"/>
                </a:solidFill>
                <a:latin typeface="微软雅黑" pitchFamily="34" charset="-122"/>
                <a:ea typeface="微软雅黑" pitchFamily="34" charset="-122"/>
              </a:rPr>
              <a:t>(Neuroscience &amp; Behavior)</a:t>
            </a:r>
            <a:r>
              <a:rPr lang="zh-CN" altLang="en-US" sz="1600" dirty="0">
                <a:solidFill>
                  <a:sysClr val="windowText" lastClr="000000"/>
                </a:solidFill>
                <a:latin typeface="微软雅黑" pitchFamily="34" charset="-122"/>
                <a:ea typeface="微软雅黑" pitchFamily="34" charset="-122"/>
              </a:rPr>
              <a:t>、药理学与毒物学</a:t>
            </a:r>
            <a:r>
              <a:rPr lang="en-US" altLang="zh-CN" sz="1600" dirty="0">
                <a:solidFill>
                  <a:sysClr val="windowText" lastClr="000000"/>
                </a:solidFill>
                <a:latin typeface="微软雅黑" pitchFamily="34" charset="-122"/>
                <a:ea typeface="微软雅黑" pitchFamily="34" charset="-122"/>
              </a:rPr>
              <a:t>(Pharmacology &amp; Toxicology)</a:t>
            </a:r>
            <a:r>
              <a:rPr lang="zh-CN" altLang="en-US" sz="1600" dirty="0">
                <a:solidFill>
                  <a:sysClr val="windowText" lastClr="000000"/>
                </a:solidFill>
                <a:latin typeface="微软雅黑" pitchFamily="34" charset="-122"/>
                <a:ea typeface="微软雅黑" pitchFamily="34" charset="-122"/>
              </a:rPr>
              <a:t>、精神病学与心理学</a:t>
            </a:r>
            <a:r>
              <a:rPr lang="en-US" altLang="zh-CN" sz="1600" dirty="0">
                <a:solidFill>
                  <a:sysClr val="windowText" lastClr="000000"/>
                </a:solidFill>
                <a:latin typeface="微软雅黑" pitchFamily="34" charset="-122"/>
                <a:ea typeface="微软雅黑" pitchFamily="34" charset="-122"/>
              </a:rPr>
              <a:t>(Psychology/Psychiatry)</a:t>
            </a:r>
          </a:p>
          <a:p>
            <a:pPr lvl="0" algn="just">
              <a:lnSpc>
                <a:spcPct val="200000"/>
              </a:lnSpc>
            </a:pPr>
            <a:r>
              <a:rPr lang="zh-CN" altLang="en-US" sz="1600" b="1" dirty="0">
                <a:solidFill>
                  <a:sysClr val="windowText" lastClr="000000"/>
                </a:solidFill>
                <a:latin typeface="微软雅黑" pitchFamily="34" charset="-122"/>
                <a:ea typeface="微软雅黑" pitchFamily="34" charset="-122"/>
              </a:rPr>
              <a:t>其他（</a:t>
            </a:r>
            <a:r>
              <a:rPr lang="en-US" altLang="zh-CN" sz="1600" b="1" dirty="0">
                <a:solidFill>
                  <a:sysClr val="windowText" lastClr="000000"/>
                </a:solidFill>
                <a:latin typeface="微软雅黑" pitchFamily="34" charset="-122"/>
                <a:ea typeface="微软雅黑" pitchFamily="34" charset="-122"/>
              </a:rPr>
              <a:t>1</a:t>
            </a:r>
            <a:r>
              <a:rPr lang="zh-CN" altLang="en-US" sz="1600" b="1"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综合交叉学科</a:t>
            </a:r>
            <a:r>
              <a:rPr lang="en-US" altLang="zh-CN" sz="1600" dirty="0">
                <a:solidFill>
                  <a:sysClr val="windowText" lastClr="000000"/>
                </a:solidFill>
                <a:latin typeface="微软雅黑" pitchFamily="34" charset="-122"/>
                <a:ea typeface="微软雅黑" pitchFamily="34" charset="-122"/>
              </a:rPr>
              <a:t>(Multidisciplinary)</a:t>
            </a:r>
            <a:endParaRPr kumimoji="0" lang="zh-CN" altLang="en-US" sz="1600" b="0" i="0" u="none" strike="noStrike" kern="1200" cap="none" spc="0" normalizeH="0" baseline="0" noProof="0" dirty="0">
              <a:ln>
                <a:noFill/>
              </a:ln>
              <a:solidFill>
                <a:srgbClr val="EB340D"/>
              </a:solidFill>
              <a:effectLst/>
              <a:uLnTx/>
              <a:uFillTx/>
              <a:latin typeface="微软雅黑" pitchFamily="34" charset="-122"/>
              <a:ea typeface="微软雅黑" pitchFamily="34" charset="-122"/>
              <a:cs typeface="Arial" pitchFamily="34" charset="0"/>
            </a:endParaRPr>
          </a:p>
        </p:txBody>
      </p:sp>
      <p:sp>
        <p:nvSpPr>
          <p:cNvPr id="3" name="文本框 2">
            <a:extLst>
              <a:ext uri="{FF2B5EF4-FFF2-40B4-BE49-F238E27FC236}">
                <a16:creationId xmlns:a16="http://schemas.microsoft.com/office/drawing/2014/main" xmlns="" id="{B3A68EC1-8B0A-44DD-AF95-23CE30F0552B}"/>
              </a:ext>
            </a:extLst>
          </p:cNvPr>
          <p:cNvSpPr txBox="1"/>
          <p:nvPr/>
        </p:nvSpPr>
        <p:spPr>
          <a:xfrm>
            <a:off x="1833895" y="5312187"/>
            <a:ext cx="8524209" cy="461665"/>
          </a:xfrm>
          <a:prstGeom prst="rect">
            <a:avLst/>
          </a:prstGeom>
          <a:noFill/>
        </p:spPr>
        <p:txBody>
          <a:bodyPr wrap="square" rtlCol="0">
            <a:spAutoFit/>
          </a:bodyPr>
          <a:lstStyle/>
          <a:p>
            <a:pPr algn="ctr"/>
            <a:r>
              <a:rPr lang="en-US" altLang="zh-CN" sz="2400" dirty="0">
                <a:solidFill>
                  <a:srgbClr val="FF0000"/>
                </a:solidFill>
              </a:rPr>
              <a:t>ESI </a:t>
            </a:r>
            <a:r>
              <a:rPr lang="zh-CN" altLang="en-US" sz="2400" dirty="0">
                <a:solidFill>
                  <a:srgbClr val="FF0000"/>
                </a:solidFill>
              </a:rPr>
              <a:t>重点针对理工科评价，对文科评价并不有利。</a:t>
            </a:r>
          </a:p>
        </p:txBody>
      </p:sp>
    </p:spTree>
    <p:extLst>
      <p:ext uri="{BB962C8B-B14F-4D97-AF65-F5344CB8AC3E}">
        <p14:creationId xmlns:p14="http://schemas.microsoft.com/office/powerpoint/2010/main" xmlns="" val="5697507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）我国的分类与评价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文本框 75">
            <a:extLst>
              <a:ext uri="{FF2B5EF4-FFF2-40B4-BE49-F238E27FC236}">
                <a16:creationId xmlns:a16="http://schemas.microsoft.com/office/drawing/2014/main" xmlns="" id="{A9E79360-16F3-4540-8290-A8FCD62BE0AE}"/>
              </a:ext>
            </a:extLst>
          </p:cNvPr>
          <p:cNvSpPr txBox="1">
            <a:spLocks noChangeArrowheads="1"/>
          </p:cNvSpPr>
          <p:nvPr/>
        </p:nvSpPr>
        <p:spPr bwMode="auto">
          <a:xfrm>
            <a:off x="970293" y="1920573"/>
            <a:ext cx="10251414" cy="3544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indent="457200" algn="just">
              <a:lnSpc>
                <a:spcPct val="200000"/>
              </a:lnSpc>
            </a:pPr>
            <a:r>
              <a:rPr lang="en-US" altLang="zh-CN" sz="1600" b="1" dirty="0">
                <a:solidFill>
                  <a:sysClr val="windowText" lastClr="000000"/>
                </a:solidFill>
                <a:latin typeface="微软雅黑" pitchFamily="34" charset="-122"/>
                <a:ea typeface="微软雅黑" pitchFamily="34" charset="-122"/>
              </a:rPr>
              <a:t>A.</a:t>
            </a:r>
            <a:r>
              <a:rPr lang="zh-CN" altLang="en-US" sz="1600" b="1" dirty="0">
                <a:solidFill>
                  <a:sysClr val="windowText" lastClr="000000"/>
                </a:solidFill>
                <a:latin typeface="微软雅黑" pitchFamily="34" charset="-122"/>
                <a:ea typeface="微软雅黑" pitchFamily="34" charset="-122"/>
              </a:rPr>
              <a:t>国家社会科学基金</a:t>
            </a:r>
            <a:r>
              <a:rPr lang="zh-CN" altLang="en-US" sz="1600" dirty="0">
                <a:solidFill>
                  <a:sysClr val="windowText" lastClr="000000"/>
                </a:solidFill>
                <a:latin typeface="微软雅黑" pitchFamily="34" charset="-122"/>
                <a:ea typeface="微软雅黑" pitchFamily="34" charset="-122"/>
              </a:rPr>
              <a:t>设有马克思主义</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科学社会主义、党史</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党建、哲学、理论经济、应用经济、政治学、社会学、法学、国际问题研究、中国历史、世界历史、考古学、民族问题研究、宗教学、中国文学、外国文学、语言学、新闻学与传播学、图书馆</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情报与文献学、人口学、统计学、体育学、管理学等</a:t>
            </a:r>
            <a:r>
              <a:rPr lang="en-US" altLang="zh-CN" sz="1600" dirty="0">
                <a:solidFill>
                  <a:sysClr val="windowText" lastClr="000000"/>
                </a:solidFill>
                <a:latin typeface="微软雅黑" pitchFamily="34" charset="-122"/>
                <a:ea typeface="微软雅黑" pitchFamily="34" charset="-122"/>
              </a:rPr>
              <a:t>23</a:t>
            </a:r>
            <a:r>
              <a:rPr lang="zh-CN" altLang="en-US" sz="1600" dirty="0">
                <a:solidFill>
                  <a:sysClr val="windowText" lastClr="000000"/>
                </a:solidFill>
                <a:latin typeface="微软雅黑" pitchFamily="34" charset="-122"/>
                <a:ea typeface="微软雅黑" pitchFamily="34" charset="-122"/>
              </a:rPr>
              <a:t>个学科。</a:t>
            </a:r>
            <a:endParaRPr lang="en-US" altLang="zh-CN" sz="1600" dirty="0">
              <a:solidFill>
                <a:sysClr val="windowText" lastClr="000000"/>
              </a:solidFill>
              <a:latin typeface="微软雅黑" pitchFamily="34" charset="-122"/>
              <a:ea typeface="微软雅黑" pitchFamily="34" charset="-122"/>
            </a:endParaRPr>
          </a:p>
          <a:p>
            <a:pPr lvl="0" indent="457200" algn="just">
              <a:lnSpc>
                <a:spcPct val="200000"/>
              </a:lnSpc>
            </a:pPr>
            <a:r>
              <a:rPr lang="en-US" altLang="zh-CN" sz="1600" b="1" dirty="0">
                <a:solidFill>
                  <a:sysClr val="windowText" lastClr="000000"/>
                </a:solidFill>
                <a:latin typeface="微软雅黑" pitchFamily="34" charset="-122"/>
                <a:ea typeface="微软雅黑" pitchFamily="34" charset="-122"/>
              </a:rPr>
              <a:t>B.</a:t>
            </a:r>
            <a:r>
              <a:rPr lang="zh-CN" altLang="en-US" sz="1600" b="1" dirty="0">
                <a:solidFill>
                  <a:sysClr val="windowText" lastClr="000000"/>
                </a:solidFill>
                <a:latin typeface="微软雅黑" pitchFamily="34" charset="-122"/>
                <a:ea typeface="微软雅黑" pitchFamily="34" charset="-122"/>
              </a:rPr>
              <a:t>国家自然科学基金</a:t>
            </a:r>
            <a:r>
              <a:rPr lang="zh-CN" altLang="en-US" sz="1600" dirty="0">
                <a:solidFill>
                  <a:sysClr val="windowText" lastClr="000000"/>
                </a:solidFill>
                <a:latin typeface="微软雅黑" pitchFamily="34" charset="-122"/>
                <a:ea typeface="微软雅黑" pitchFamily="34" charset="-122"/>
              </a:rPr>
              <a:t>分为数理科学部、化学科学部、生命科学部、地球科学部、工程与材料科学部、信息科学部、管理科学部、医学科学部等八个部门。 其中管理科学部主要资助人类社会组织管理及经济活动客观规律相关方面的研究，其研究成果可为人类高效率地使用有限资源提供理论及方法支撑。管理科学部下设</a:t>
            </a:r>
            <a:r>
              <a:rPr lang="en-US" altLang="zh-CN" sz="1600" dirty="0">
                <a:solidFill>
                  <a:sysClr val="windowText" lastClr="000000"/>
                </a:solidFill>
                <a:latin typeface="微软雅黑" pitchFamily="34" charset="-122"/>
                <a:ea typeface="微软雅黑" pitchFamily="34" charset="-122"/>
              </a:rPr>
              <a:t>3</a:t>
            </a:r>
            <a:r>
              <a:rPr lang="zh-CN" altLang="en-US" sz="1600" dirty="0">
                <a:solidFill>
                  <a:sysClr val="windowText" lastClr="000000"/>
                </a:solidFill>
                <a:latin typeface="微软雅黑" pitchFamily="34" charset="-122"/>
                <a:ea typeface="微软雅黑" pitchFamily="34" charset="-122"/>
              </a:rPr>
              <a:t>个科学处，分别受理与评审管理科学与工程、工商管理、经济科学和宏观管理与政策</a:t>
            </a:r>
            <a:r>
              <a:rPr lang="en-US" altLang="zh-CN" sz="1600" dirty="0">
                <a:solidFill>
                  <a:sysClr val="windowText" lastClr="000000"/>
                </a:solidFill>
                <a:latin typeface="微软雅黑" pitchFamily="34" charset="-122"/>
                <a:ea typeface="微软雅黑" pitchFamily="34" charset="-122"/>
              </a:rPr>
              <a:t>4</a:t>
            </a:r>
            <a:r>
              <a:rPr lang="zh-CN" altLang="en-US" sz="1600" dirty="0">
                <a:solidFill>
                  <a:sysClr val="windowText" lastClr="000000"/>
                </a:solidFill>
                <a:latin typeface="微软雅黑" pitchFamily="34" charset="-122"/>
                <a:ea typeface="微软雅黑" pitchFamily="34" charset="-122"/>
              </a:rPr>
              <a:t>个学科的项目申请。</a:t>
            </a:r>
            <a:endParaRPr kumimoji="0" lang="en-US" altLang="zh-CN" sz="160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xmlns="" val="38475009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05718" y="590464"/>
            <a:ext cx="68239"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3" name="矩形 52"/>
          <p:cNvSpPr/>
          <p:nvPr/>
        </p:nvSpPr>
        <p:spPr>
          <a:xfrm>
            <a:off x="0" y="590464"/>
            <a:ext cx="1276066" cy="411734"/>
          </a:xfrm>
          <a:prstGeom prst="rect">
            <a:avLst/>
          </a:prstGeom>
          <a:solidFill>
            <a:srgbClr val="EB3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54" name="矩形 53"/>
          <p:cNvSpPr/>
          <p:nvPr/>
        </p:nvSpPr>
        <p:spPr>
          <a:xfrm>
            <a:off x="1933757" y="478978"/>
            <a:ext cx="3278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、学科分类与评价</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55" name="直接连接符 54"/>
          <p:cNvCxnSpPr/>
          <p:nvPr/>
        </p:nvCxnSpPr>
        <p:spPr>
          <a:xfrm>
            <a:off x="1647913" y="1002198"/>
            <a:ext cx="3628937" cy="0"/>
          </a:xfrm>
          <a:prstGeom prst="line">
            <a:avLst/>
          </a:prstGeom>
          <a:ln>
            <a:solidFill>
              <a:srgbClr val="EB340D"/>
            </a:solidFill>
          </a:ln>
        </p:spPr>
        <p:style>
          <a:lnRef idx="1">
            <a:schemeClr val="accent1"/>
          </a:lnRef>
          <a:fillRef idx="0">
            <a:schemeClr val="accent1"/>
          </a:fillRef>
          <a:effectRef idx="0">
            <a:schemeClr val="accent1"/>
          </a:effectRef>
          <a:fontRef idx="minor">
            <a:schemeClr val="tx1"/>
          </a:fontRef>
        </p:style>
      </p:cxnSp>
      <p:sp>
        <p:nvSpPr>
          <p:cNvPr id="6" name="矩形 1">
            <a:extLst>
              <a:ext uri="{FF2B5EF4-FFF2-40B4-BE49-F238E27FC236}">
                <a16:creationId xmlns:a16="http://schemas.microsoft.com/office/drawing/2014/main" xmlns="" id="{A10A3E88-C2AA-4F32-BCB9-86A1860CD374}"/>
              </a:ext>
            </a:extLst>
          </p:cNvPr>
          <p:cNvSpPr>
            <a:spLocks noChangeArrowheads="1"/>
          </p:cNvSpPr>
          <p:nvPr/>
        </p:nvSpPr>
        <p:spPr bwMode="auto">
          <a:xfrm>
            <a:off x="184685" y="1314980"/>
            <a:ext cx="3388303" cy="4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2</a:t>
            </a:r>
            <a:r>
              <a:rPr kumimoji="0" lang="zh-CN" altLang="en-US"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）我国的分类与评价</a:t>
            </a:r>
            <a:endParaRPr kumimoji="0" lang="en-US" altLang="zh-CN" sz="21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文本框 75">
            <a:extLst>
              <a:ext uri="{FF2B5EF4-FFF2-40B4-BE49-F238E27FC236}">
                <a16:creationId xmlns:a16="http://schemas.microsoft.com/office/drawing/2014/main" xmlns="" id="{A9E79360-16F3-4540-8290-A8FCD62BE0AE}"/>
              </a:ext>
            </a:extLst>
          </p:cNvPr>
          <p:cNvSpPr txBox="1">
            <a:spLocks noChangeArrowheads="1"/>
          </p:cNvSpPr>
          <p:nvPr/>
        </p:nvSpPr>
        <p:spPr bwMode="auto">
          <a:xfrm>
            <a:off x="970293" y="1956084"/>
            <a:ext cx="10251414" cy="403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indent="457200" algn="just">
              <a:lnSpc>
                <a:spcPct val="200000"/>
              </a:lnSpc>
            </a:pPr>
            <a:r>
              <a:rPr lang="zh-CN" altLang="en-US" sz="1600" dirty="0">
                <a:latin typeface="微软雅黑" pitchFamily="34" charset="-122"/>
                <a:ea typeface="微软雅黑" pitchFamily="34" charset="-122"/>
              </a:rPr>
              <a:t>管理科学一处</a:t>
            </a:r>
            <a:r>
              <a:rPr lang="zh-CN" altLang="en-US" sz="1600" dirty="0">
                <a:solidFill>
                  <a:sysClr val="windowText" lastClr="000000"/>
                </a:solidFill>
                <a:latin typeface="微软雅黑" pitchFamily="34" charset="-122"/>
                <a:ea typeface="微软雅黑" pitchFamily="34" charset="-122"/>
              </a:rPr>
              <a:t>：管理科学与工程学科主要资助管理科学的理论、方法与技术的基础研究，资助领域主要包括管理理论与研究方法论、运筹与管理、决策理论与方法、博弈理论与方法、评价理论与方法、预测理论与方法、管理统计理论与方法、管理心理与行为、管理系统工程、工业工程与管理、物流与供应链理论、服务科学与工程、系统可靠性与管理、信息系统与管理、知识管理、风险管理、金融工程、工程管理与交通运输管理等分支学科。</a:t>
            </a:r>
            <a:endParaRPr lang="en-US" altLang="zh-CN" sz="1600" dirty="0">
              <a:solidFill>
                <a:sysClr val="windowText" lastClr="000000"/>
              </a:solidFill>
              <a:latin typeface="微软雅黑" pitchFamily="34" charset="-122"/>
              <a:ea typeface="微软雅黑" pitchFamily="34" charset="-122"/>
            </a:endParaRPr>
          </a:p>
          <a:p>
            <a:pPr lvl="0" indent="457200" algn="just">
              <a:lnSpc>
                <a:spcPct val="200000"/>
              </a:lnSpc>
            </a:pPr>
            <a:r>
              <a:rPr lang="zh-CN" altLang="en-US" sz="1600" dirty="0">
                <a:latin typeface="微软雅黑" pitchFamily="34" charset="-122"/>
                <a:ea typeface="微软雅黑" pitchFamily="34" charset="-122"/>
              </a:rPr>
              <a:t>管理科学二处</a:t>
            </a:r>
            <a:r>
              <a:rPr lang="zh-CN" altLang="en-US" sz="1600" dirty="0">
                <a:solidFill>
                  <a:sysClr val="windowText" lastClr="000000"/>
                </a:solidFill>
                <a:latin typeface="微软雅黑" pitchFamily="34" charset="-122"/>
                <a:ea typeface="微软雅黑" pitchFamily="34" charset="-122"/>
              </a:rPr>
              <a:t>：工商管理学科主要资助以微观组织（包括各行业、各类企事业单位）为研究对象的管理理论和管理新技术与新方法的基础研究和应用基础研究。资助领域包括战略管理、组织理论与组织行为、企业技术管理与创新管理、人力资源管理、财务管理、会计与审计、市场营销、生产与质量管理、企业信息管理、电子商务、运营管理、项目管理、创业管理、国际商务与跨文化管理等</a:t>
            </a:r>
            <a:r>
              <a:rPr lang="en-US" altLang="zh-CN" sz="1600" dirty="0">
                <a:solidFill>
                  <a:sysClr val="windowText" lastClr="000000"/>
                </a:solidFill>
                <a:latin typeface="微软雅黑" pitchFamily="34" charset="-122"/>
                <a:ea typeface="微软雅黑" pitchFamily="34" charset="-122"/>
              </a:rPr>
              <a:t>14</a:t>
            </a:r>
            <a:r>
              <a:rPr lang="zh-CN" altLang="en-US" sz="1600" dirty="0">
                <a:solidFill>
                  <a:sysClr val="windowText" lastClr="000000"/>
                </a:solidFill>
                <a:latin typeface="微软雅黑" pitchFamily="34" charset="-122"/>
                <a:ea typeface="微软雅黑" pitchFamily="34" charset="-122"/>
              </a:rPr>
              <a:t>个分支学科。</a:t>
            </a:r>
          </a:p>
        </p:txBody>
      </p:sp>
    </p:spTree>
    <p:extLst>
      <p:ext uri="{BB962C8B-B14F-4D97-AF65-F5344CB8AC3E}">
        <p14:creationId xmlns:p14="http://schemas.microsoft.com/office/powerpoint/2010/main" xmlns="" val="30278748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heme/theme1.xml><?xml version="1.0" encoding="utf-8"?>
<a:theme xmlns:a="http://schemas.openxmlformats.org/drawingml/2006/main" name="第一PPT，www.1ppt.com">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340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Template>
  <TotalTime>1632</TotalTime>
  <Words>2669</Words>
  <Application>Microsoft Office PowerPoint</Application>
  <PresentationFormat>自定义</PresentationFormat>
  <Paragraphs>139</Paragraphs>
  <Slides>25</Slides>
  <Notes>17</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工作总结计划</dc:title>
  <dc:creator>user</dc:creator>
  <cp:keywords>user</cp:keywords>
  <cp:lastModifiedBy>谭书龙</cp:lastModifiedBy>
  <cp:revision>125</cp:revision>
  <dcterms:created xsi:type="dcterms:W3CDTF">2014-01-10T10:22:08Z</dcterms:created>
  <dcterms:modified xsi:type="dcterms:W3CDTF">2018-03-13T02:36:27Z</dcterms:modified>
</cp:coreProperties>
</file>