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341" r:id="rId3"/>
    <p:sldId id="331" r:id="rId4"/>
    <p:sldId id="328" r:id="rId5"/>
    <p:sldId id="332" r:id="rId6"/>
    <p:sldId id="327" r:id="rId7"/>
    <p:sldId id="303" r:id="rId8"/>
    <p:sldId id="257" r:id="rId9"/>
    <p:sldId id="258" r:id="rId10"/>
    <p:sldId id="260" r:id="rId11"/>
    <p:sldId id="334" r:id="rId12"/>
    <p:sldId id="342" r:id="rId13"/>
    <p:sldId id="299" r:id="rId14"/>
    <p:sldId id="262" r:id="rId15"/>
    <p:sldId id="324" r:id="rId16"/>
    <p:sldId id="335" r:id="rId17"/>
    <p:sldId id="336" r:id="rId18"/>
    <p:sldId id="347" r:id="rId19"/>
    <p:sldId id="346" r:id="rId20"/>
    <p:sldId id="305" r:id="rId21"/>
    <p:sldId id="306" r:id="rId22"/>
    <p:sldId id="307" r:id="rId23"/>
    <p:sldId id="308" r:id="rId24"/>
    <p:sldId id="309" r:id="rId25"/>
    <p:sldId id="311" r:id="rId26"/>
    <p:sldId id="349" r:id="rId27"/>
    <p:sldId id="350" r:id="rId28"/>
    <p:sldId id="312" r:id="rId29"/>
    <p:sldId id="323" r:id="rId30"/>
    <p:sldId id="338" r:id="rId31"/>
    <p:sldId id="340" r:id="rId32"/>
    <p:sldId id="300" r:id="rId33"/>
    <p:sldId id="313" r:id="rId34"/>
    <p:sldId id="263" r:id="rId35"/>
    <p:sldId id="264" r:id="rId36"/>
    <p:sldId id="317" r:id="rId37"/>
    <p:sldId id="316" r:id="rId38"/>
    <p:sldId id="315" r:id="rId39"/>
    <p:sldId id="319" r:id="rId40"/>
    <p:sldId id="320" r:id="rId41"/>
    <p:sldId id="345" r:id="rId42"/>
    <p:sldId id="343" r:id="rId43"/>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649" autoAdjust="0"/>
    <p:restoredTop sz="95455" autoAdjust="0"/>
  </p:normalViewPr>
  <p:slideViewPr>
    <p:cSldViewPr>
      <p:cViewPr varScale="1">
        <p:scale>
          <a:sx n="108" d="100"/>
          <a:sy n="108" d="100"/>
        </p:scale>
        <p:origin x="-1044"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E18C56F8-1ADA-4C57-8B65-E8F68E1BBEC8}" type="datetimeFigureOut">
              <a:rPr lang="zh-CN" altLang="en-US" smtClean="0"/>
              <a:pPr/>
              <a:t>2019/5/23</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B22A2A0C-20BE-49F1-A832-E955498EE767}" type="slidenum">
              <a:rPr lang="zh-CN" altLang="en-US" smtClean="0"/>
              <a:pPr/>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E18C56F8-1ADA-4C57-8B65-E8F68E1BBEC8}" type="datetimeFigureOut">
              <a:rPr lang="zh-CN" altLang="en-US" smtClean="0"/>
              <a:pPr/>
              <a:t>2019/5/23</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B22A2A0C-20BE-49F1-A832-E955498EE767}" type="slidenum">
              <a:rPr lang="zh-CN" altLang="en-US" smtClean="0"/>
              <a:pPr/>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E18C56F8-1ADA-4C57-8B65-E8F68E1BBEC8}" type="datetimeFigureOut">
              <a:rPr lang="zh-CN" altLang="en-US" smtClean="0"/>
              <a:pPr/>
              <a:t>2019/5/23</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B22A2A0C-20BE-49F1-A832-E955498EE767}" type="slidenum">
              <a:rPr lang="zh-CN" altLang="en-US" smtClean="0"/>
              <a:pPr/>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E18C56F8-1ADA-4C57-8B65-E8F68E1BBEC8}" type="datetimeFigureOut">
              <a:rPr lang="zh-CN" altLang="en-US" smtClean="0"/>
              <a:pPr/>
              <a:t>2019/5/23</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B22A2A0C-20BE-49F1-A832-E955498EE767}" type="slidenum">
              <a:rPr lang="zh-CN" altLang="en-US" smtClean="0"/>
              <a:pPr/>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fld id="{E18C56F8-1ADA-4C57-8B65-E8F68E1BBEC8}" type="datetimeFigureOut">
              <a:rPr lang="zh-CN" altLang="en-US" smtClean="0"/>
              <a:pPr/>
              <a:t>2019/5/23</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B22A2A0C-20BE-49F1-A832-E955498EE767}" type="slidenum">
              <a:rPr lang="zh-CN" altLang="en-US" smtClean="0"/>
              <a:pPr/>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E18C56F8-1ADA-4C57-8B65-E8F68E1BBEC8}" type="datetimeFigureOut">
              <a:rPr lang="zh-CN" altLang="en-US" smtClean="0"/>
              <a:pPr/>
              <a:t>2019/5/23</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B22A2A0C-20BE-49F1-A832-E955498EE767}" type="slidenum">
              <a:rPr lang="zh-CN" altLang="en-US" smtClean="0"/>
              <a:pPr/>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E18C56F8-1ADA-4C57-8B65-E8F68E1BBEC8}" type="datetimeFigureOut">
              <a:rPr lang="zh-CN" altLang="en-US" smtClean="0"/>
              <a:pPr/>
              <a:t>2019/5/23</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B22A2A0C-20BE-49F1-A832-E955498EE767}" type="slidenum">
              <a:rPr lang="zh-CN" altLang="en-US" smtClean="0"/>
              <a:pPr/>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E18C56F8-1ADA-4C57-8B65-E8F68E1BBEC8}" type="datetimeFigureOut">
              <a:rPr lang="zh-CN" altLang="en-US" smtClean="0"/>
              <a:pPr/>
              <a:t>2019/5/23</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B22A2A0C-20BE-49F1-A832-E955498EE767}" type="slidenum">
              <a:rPr lang="zh-CN" altLang="en-US" smtClean="0"/>
              <a:pPr/>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E18C56F8-1ADA-4C57-8B65-E8F68E1BBEC8}" type="datetimeFigureOut">
              <a:rPr lang="zh-CN" altLang="en-US" smtClean="0"/>
              <a:pPr/>
              <a:t>2019/5/23</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B22A2A0C-20BE-49F1-A832-E955498EE767}" type="slidenum">
              <a:rPr lang="zh-CN" altLang="en-US" smtClean="0"/>
              <a:pPr/>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E18C56F8-1ADA-4C57-8B65-E8F68E1BBEC8}" type="datetimeFigureOut">
              <a:rPr lang="zh-CN" altLang="en-US" smtClean="0"/>
              <a:pPr/>
              <a:t>2019/5/23</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B22A2A0C-20BE-49F1-A832-E955498EE767}" type="slidenum">
              <a:rPr lang="zh-CN" altLang="en-US" smtClean="0"/>
              <a:pPr/>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E18C56F8-1ADA-4C57-8B65-E8F68E1BBEC8}" type="datetimeFigureOut">
              <a:rPr lang="zh-CN" altLang="en-US" smtClean="0"/>
              <a:pPr/>
              <a:t>2019/5/23</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B22A2A0C-20BE-49F1-A832-E955498EE767}" type="slidenum">
              <a:rPr lang="zh-CN" altLang="en-US" smtClean="0"/>
              <a:pPr/>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18C56F8-1ADA-4C57-8B65-E8F68E1BBEC8}" type="datetimeFigureOut">
              <a:rPr lang="zh-CN" altLang="en-US" smtClean="0"/>
              <a:pPr/>
              <a:t>2019/5/23</a:t>
            </a:fld>
            <a:endParaRPr lang="zh-CN" altLang="en-US"/>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22A2A0C-20BE-49F1-A832-E955498EE767}"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3" Type="http://schemas.openxmlformats.org/officeDocument/2006/relationships/slide" Target="slide35.xml"/><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3" Type="http://schemas.openxmlformats.org/officeDocument/2006/relationships/slide" Target="slide36.xml"/><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3" Type="http://schemas.openxmlformats.org/officeDocument/2006/relationships/slide" Target="slide33.xml"/><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srcRect/>
          <a:stretch>
            <a:fillRect/>
          </a:stretch>
        </p:blipFill>
        <p:spPr bwMode="auto">
          <a:xfrm>
            <a:off x="323528" y="188640"/>
            <a:ext cx="864096" cy="963799"/>
          </a:xfrm>
          <a:prstGeom prst="rect">
            <a:avLst/>
          </a:prstGeom>
          <a:noFill/>
          <a:ln w="9525">
            <a:noFill/>
            <a:miter lim="800000"/>
            <a:headEnd/>
            <a:tailEnd/>
          </a:ln>
        </p:spPr>
      </p:pic>
      <p:cxnSp>
        <p:nvCxnSpPr>
          <p:cNvPr id="6" name="直接连接符 5"/>
          <p:cNvCxnSpPr/>
          <p:nvPr/>
        </p:nvCxnSpPr>
        <p:spPr>
          <a:xfrm>
            <a:off x="0" y="1124744"/>
            <a:ext cx="91440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8" name="矩形 7"/>
          <p:cNvSpPr/>
          <p:nvPr/>
        </p:nvSpPr>
        <p:spPr>
          <a:xfrm>
            <a:off x="0" y="1268760"/>
            <a:ext cx="9144000" cy="72008"/>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标题 1"/>
          <p:cNvSpPr txBox="1">
            <a:spLocks noChangeArrowheads="1"/>
          </p:cNvSpPr>
          <p:nvPr/>
        </p:nvSpPr>
        <p:spPr>
          <a:xfrm>
            <a:off x="323528" y="1844824"/>
            <a:ext cx="8676456" cy="1054100"/>
          </a:xfrm>
          <a:prstGeom prst="rect">
            <a:avLst/>
          </a:prstGeom>
        </p:spPr>
        <p:txBody>
          <a:bodyPr vert="horz" lIns="91440" tIns="45720" rIns="91440" bIns="45720" rtlCol="0" anchor="ctr">
            <a:noAutofit/>
          </a:bodyPr>
          <a:lstStyle/>
          <a:p>
            <a:pPr marL="0" marR="0" lvl="0" indent="0" algn="ctr" defTabSz="914400" rtl="0" eaLnBrk="1" fontAlgn="auto" latinLnBrk="0" hangingPunct="1">
              <a:lnSpc>
                <a:spcPts val="7700"/>
              </a:lnSpc>
              <a:spcBef>
                <a:spcPct val="0"/>
              </a:spcBef>
              <a:spcAft>
                <a:spcPts val="0"/>
              </a:spcAft>
              <a:buClrTx/>
              <a:buSzTx/>
              <a:buFontTx/>
              <a:buNone/>
              <a:tabLst/>
              <a:defRPr/>
            </a:pPr>
            <a:r>
              <a:rPr kumimoji="0" lang="en-US" altLang="zh-CN" sz="4400" b="1" i="0" u="none" kern="1200" cap="none" spc="-300" normalizeH="0" baseline="0" noProof="0" dirty="0" smtClean="0">
                <a:ln>
                  <a:noFill/>
                </a:ln>
                <a:solidFill>
                  <a:srgbClr val="C00000"/>
                </a:solidFill>
                <a:uLnTx/>
                <a:uFillTx/>
                <a:latin typeface="楷体_GB2312" pitchFamily="49" charset="-122"/>
                <a:ea typeface="楷体_GB2312" pitchFamily="49" charset="-122"/>
                <a:cs typeface="+mj-cs"/>
              </a:rPr>
              <a:t>《</a:t>
            </a:r>
            <a:r>
              <a:rPr kumimoji="0" lang="zh-CN" altLang="en-US" sz="4400" b="1" i="0" u="none" kern="1200" cap="none" spc="-300" normalizeH="0" baseline="0" noProof="0" dirty="0" smtClean="0">
                <a:ln>
                  <a:noFill/>
                </a:ln>
                <a:solidFill>
                  <a:srgbClr val="C00000"/>
                </a:solidFill>
                <a:uLnTx/>
                <a:uFillTx/>
                <a:latin typeface="楷体_GB2312" pitchFamily="49" charset="-122"/>
                <a:ea typeface="楷体_GB2312" pitchFamily="49" charset="-122"/>
                <a:cs typeface="+mj-cs"/>
              </a:rPr>
              <a:t>中国共产党支部工作条例（试行）</a:t>
            </a:r>
            <a:r>
              <a:rPr kumimoji="0" lang="en-US" altLang="zh-CN" sz="4400" b="1" i="0" u="none" kern="1200" cap="none" spc="-300" normalizeH="0" baseline="0" noProof="0" dirty="0" smtClean="0">
                <a:ln>
                  <a:noFill/>
                </a:ln>
                <a:solidFill>
                  <a:srgbClr val="C00000"/>
                </a:solidFill>
                <a:uLnTx/>
                <a:uFillTx/>
                <a:latin typeface="楷体_GB2312" pitchFamily="49" charset="-122"/>
                <a:ea typeface="楷体_GB2312" pitchFamily="49" charset="-122"/>
                <a:cs typeface="+mj-cs"/>
              </a:rPr>
              <a:t>》</a:t>
            </a:r>
            <a:r>
              <a:rPr kumimoji="0" lang="zh-CN" altLang="en-US" sz="4400" b="1" i="0" u="none" kern="1200" cap="none" spc="-300" normalizeH="0" baseline="0" noProof="0" dirty="0" smtClean="0">
                <a:ln>
                  <a:noFill/>
                </a:ln>
                <a:solidFill>
                  <a:srgbClr val="C00000"/>
                </a:solidFill>
                <a:uLnTx/>
                <a:uFillTx/>
                <a:latin typeface="楷体_GB2312" pitchFamily="49" charset="-122"/>
                <a:ea typeface="楷体_GB2312" pitchFamily="49" charset="-122"/>
                <a:cs typeface="+mj-cs"/>
              </a:rPr>
              <a:t>学习解读</a:t>
            </a:r>
          </a:p>
        </p:txBody>
      </p:sp>
      <p:pic>
        <p:nvPicPr>
          <p:cNvPr id="9" name="Picture 2"/>
          <p:cNvPicPr>
            <a:picLocks noChangeAspect="1" noChangeArrowheads="1"/>
          </p:cNvPicPr>
          <p:nvPr/>
        </p:nvPicPr>
        <p:blipFill>
          <a:blip r:embed="rId3" cstate="print"/>
          <a:srcRect/>
          <a:stretch>
            <a:fillRect/>
          </a:stretch>
        </p:blipFill>
        <p:spPr bwMode="auto">
          <a:xfrm rot="21065891">
            <a:off x="801519" y="2962823"/>
            <a:ext cx="2166833" cy="3034753"/>
          </a:xfrm>
          <a:prstGeom prst="rect">
            <a:avLst/>
          </a:prstGeom>
          <a:noFill/>
          <a:ln w="9525">
            <a:noFill/>
            <a:miter lim="800000"/>
            <a:headEnd/>
            <a:tailEnd/>
          </a:ln>
        </p:spPr>
      </p:pic>
      <p:sp>
        <p:nvSpPr>
          <p:cNvPr id="10" name="标题 1"/>
          <p:cNvSpPr txBox="1">
            <a:spLocks noChangeArrowheads="1"/>
          </p:cNvSpPr>
          <p:nvPr/>
        </p:nvSpPr>
        <p:spPr>
          <a:xfrm>
            <a:off x="2771800" y="4365104"/>
            <a:ext cx="4358630" cy="864096"/>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zh-CN" altLang="en-US" sz="3200" b="1" spc="-300" noProof="0" dirty="0" smtClean="0">
                <a:solidFill>
                  <a:srgbClr val="C00000"/>
                </a:solidFill>
                <a:latin typeface="楷体_GB2312" pitchFamily="49" charset="-122"/>
                <a:ea typeface="楷体_GB2312" pitchFamily="49" charset="-122"/>
                <a:cs typeface="+mj-cs"/>
              </a:rPr>
              <a:t>主讲人   张继红</a:t>
            </a:r>
            <a:endParaRPr kumimoji="0" lang="zh-CN" altLang="en-US" sz="3200" b="1" i="0" u="none" kern="1200" cap="none" spc="-300" normalizeH="0" baseline="0" noProof="0" dirty="0" smtClean="0">
              <a:ln>
                <a:noFill/>
              </a:ln>
              <a:solidFill>
                <a:srgbClr val="C00000"/>
              </a:solidFill>
              <a:uLnTx/>
              <a:uFillTx/>
              <a:latin typeface="楷体_GB2312" pitchFamily="49" charset="-122"/>
              <a:ea typeface="楷体_GB2312" pitchFamily="49" charset="-122"/>
              <a:cs typeface="+mj-cs"/>
            </a:endParaRPr>
          </a:p>
        </p:txBody>
      </p:sp>
      <p:sp>
        <p:nvSpPr>
          <p:cNvPr id="11" name="标题 1"/>
          <p:cNvSpPr txBox="1">
            <a:spLocks noChangeArrowheads="1"/>
          </p:cNvSpPr>
          <p:nvPr/>
        </p:nvSpPr>
        <p:spPr>
          <a:xfrm>
            <a:off x="2339752" y="5157192"/>
            <a:ext cx="5400600" cy="864096"/>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altLang="zh-CN" sz="2800" b="1" spc="-300" noProof="0" dirty="0" smtClean="0">
                <a:solidFill>
                  <a:srgbClr val="C00000"/>
                </a:solidFill>
                <a:latin typeface="楷体_GB2312" pitchFamily="49" charset="-122"/>
                <a:ea typeface="楷体_GB2312" pitchFamily="49" charset="-122"/>
                <a:cs typeface="+mj-cs"/>
              </a:rPr>
              <a:t>2019</a:t>
            </a:r>
            <a:r>
              <a:rPr lang="zh-CN" altLang="en-US" sz="2800" b="1" spc="-300" noProof="0" dirty="0" smtClean="0">
                <a:solidFill>
                  <a:srgbClr val="C00000"/>
                </a:solidFill>
                <a:latin typeface="楷体_GB2312" pitchFamily="49" charset="-122"/>
                <a:ea typeface="楷体_GB2312" pitchFamily="49" charset="-122"/>
                <a:cs typeface="+mj-cs"/>
              </a:rPr>
              <a:t>年</a:t>
            </a:r>
            <a:r>
              <a:rPr lang="en-US" altLang="zh-CN" sz="2800" b="1" spc="-300" noProof="0" dirty="0" smtClean="0">
                <a:solidFill>
                  <a:srgbClr val="C00000"/>
                </a:solidFill>
                <a:latin typeface="楷体_GB2312" pitchFamily="49" charset="-122"/>
                <a:ea typeface="楷体_GB2312" pitchFamily="49" charset="-122"/>
                <a:cs typeface="+mj-cs"/>
              </a:rPr>
              <a:t>5</a:t>
            </a:r>
            <a:r>
              <a:rPr lang="zh-CN" altLang="en-US" sz="2800" b="1" spc="-300" noProof="0" dirty="0" smtClean="0">
                <a:solidFill>
                  <a:srgbClr val="C00000"/>
                </a:solidFill>
                <a:latin typeface="楷体_GB2312" pitchFamily="49" charset="-122"/>
                <a:ea typeface="楷体_GB2312" pitchFamily="49" charset="-122"/>
                <a:cs typeface="+mj-cs"/>
              </a:rPr>
              <a:t>月</a:t>
            </a:r>
            <a:r>
              <a:rPr lang="en-US" altLang="zh-CN" sz="2800" b="1" spc="-300" noProof="0" dirty="0" smtClean="0">
                <a:solidFill>
                  <a:srgbClr val="C00000"/>
                </a:solidFill>
                <a:latin typeface="楷体_GB2312" pitchFamily="49" charset="-122"/>
                <a:ea typeface="楷体_GB2312" pitchFamily="49" charset="-122"/>
                <a:cs typeface="+mj-cs"/>
              </a:rPr>
              <a:t>23</a:t>
            </a:r>
            <a:r>
              <a:rPr lang="zh-CN" altLang="en-US" sz="2800" b="1" spc="-300" noProof="0" dirty="0" smtClean="0">
                <a:solidFill>
                  <a:srgbClr val="C00000"/>
                </a:solidFill>
                <a:latin typeface="楷体_GB2312" pitchFamily="49" charset="-122"/>
                <a:ea typeface="楷体_GB2312" pitchFamily="49" charset="-122"/>
                <a:cs typeface="+mj-cs"/>
              </a:rPr>
              <a:t>日</a:t>
            </a:r>
            <a:endParaRPr kumimoji="0" lang="zh-CN" altLang="en-US" sz="2800" b="1" i="0" u="none" kern="1200" cap="none" spc="-300" normalizeH="0" baseline="0" noProof="0" dirty="0" smtClean="0">
              <a:ln>
                <a:noFill/>
              </a:ln>
              <a:solidFill>
                <a:srgbClr val="C00000"/>
              </a:solidFill>
              <a:uLnTx/>
              <a:uFillTx/>
              <a:latin typeface="楷体_GB2312" pitchFamily="49" charset="-122"/>
              <a:ea typeface="楷体_GB2312" pitchFamily="49" charset="-122"/>
              <a:cs typeface="+mj-cs"/>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a:xfrm>
            <a:off x="395536" y="2276872"/>
            <a:ext cx="4464496" cy="4093428"/>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a:lnSpc>
                <a:spcPts val="2600"/>
              </a:lnSpc>
            </a:pPr>
            <a:r>
              <a:rPr lang="zh-CN" altLang="zh-CN" b="1" dirty="0" smtClean="0">
                <a:solidFill>
                  <a:srgbClr val="FF0000"/>
                </a:solidFill>
                <a:latin typeface="楷体_GB2312" pitchFamily="49" charset="-122"/>
                <a:ea typeface="楷体_GB2312" pitchFamily="49" charset="-122"/>
              </a:rPr>
              <a:t>第一板块</a:t>
            </a:r>
            <a:r>
              <a:rPr lang="en-US" altLang="zh-CN" b="1" dirty="0" smtClean="0">
                <a:solidFill>
                  <a:srgbClr val="FF0000"/>
                </a:solidFill>
                <a:latin typeface="楷体_GB2312" pitchFamily="49" charset="-122"/>
                <a:ea typeface="楷体_GB2312" pitchFamily="49" charset="-122"/>
              </a:rPr>
              <a:t>——</a:t>
            </a:r>
            <a:r>
              <a:rPr lang="zh-CN" altLang="en-US" b="1" dirty="0" smtClean="0">
                <a:latin typeface="楷体_GB2312" pitchFamily="49" charset="-122"/>
                <a:ea typeface="楷体_GB2312" pitchFamily="49" charset="-122"/>
              </a:rPr>
              <a:t>第一章总则，共三条内容。它阐明了《条例》制定的“目标和依据”，规定了党支部的性质和地位，明确了党支部工作必须遵循的五项原则。</a:t>
            </a:r>
          </a:p>
          <a:p>
            <a:pPr>
              <a:lnSpc>
                <a:spcPts val="2600"/>
              </a:lnSpc>
            </a:pPr>
            <a:r>
              <a:rPr lang="zh-CN" altLang="zh-CN" b="1" dirty="0" smtClean="0">
                <a:solidFill>
                  <a:srgbClr val="FF0000"/>
                </a:solidFill>
                <a:latin typeface="楷体_GB2312" pitchFamily="49" charset="-122"/>
                <a:ea typeface="楷体_GB2312" pitchFamily="49" charset="-122"/>
              </a:rPr>
              <a:t>第二板块</a:t>
            </a:r>
            <a:r>
              <a:rPr lang="en-US" altLang="zh-CN" b="1" dirty="0" smtClean="0">
                <a:solidFill>
                  <a:srgbClr val="FF0000"/>
                </a:solidFill>
                <a:latin typeface="楷体_GB2312" pitchFamily="49" charset="-122"/>
                <a:ea typeface="楷体_GB2312" pitchFamily="49" charset="-122"/>
              </a:rPr>
              <a:t>——</a:t>
            </a:r>
            <a:r>
              <a:rPr lang="zh-CN" altLang="en-US" b="1" dirty="0" smtClean="0">
                <a:latin typeface="楷体_GB2312" pitchFamily="49" charset="-122"/>
                <a:ea typeface="楷体_GB2312" pitchFamily="49" charset="-122"/>
              </a:rPr>
              <a:t>从第二章到第七章，相当于《条例》的分则，共六章三十条内容，分别规定了党支部的组织设置、基本任务、工作机制、组织生活、党支部委员会建设、领导和保障等六大方面。</a:t>
            </a:r>
          </a:p>
          <a:p>
            <a:pPr>
              <a:lnSpc>
                <a:spcPts val="2600"/>
              </a:lnSpc>
            </a:pPr>
            <a:r>
              <a:rPr lang="zh-CN" altLang="zh-CN" b="1" dirty="0" smtClean="0">
                <a:solidFill>
                  <a:srgbClr val="FF0000"/>
                </a:solidFill>
                <a:latin typeface="楷体_GB2312" pitchFamily="49" charset="-122"/>
                <a:ea typeface="楷体_GB2312" pitchFamily="49" charset="-122"/>
              </a:rPr>
              <a:t>第三板块</a:t>
            </a:r>
            <a:r>
              <a:rPr lang="en-US" altLang="zh-CN" b="1" dirty="0" smtClean="0">
                <a:solidFill>
                  <a:srgbClr val="FF0000"/>
                </a:solidFill>
                <a:latin typeface="楷体_GB2312" pitchFamily="49" charset="-122"/>
                <a:ea typeface="楷体_GB2312" pitchFamily="49" charset="-122"/>
              </a:rPr>
              <a:t>——</a:t>
            </a:r>
            <a:r>
              <a:rPr lang="zh-CN" altLang="en-US" b="1" dirty="0" smtClean="0">
                <a:latin typeface="楷体_GB2312" pitchFamily="49" charset="-122"/>
                <a:ea typeface="楷体_GB2312" pitchFamily="49" charset="-122"/>
              </a:rPr>
              <a:t>即第八章附则，共四条内容，主要包括实施日期、有关问题的解释权等规定</a:t>
            </a:r>
            <a:r>
              <a:rPr lang="zh-CN" altLang="en-US" sz="2000" b="1" dirty="0" smtClean="0">
                <a:latin typeface="楷体_GB2312" pitchFamily="49" charset="-122"/>
                <a:ea typeface="楷体_GB2312" pitchFamily="49" charset="-122"/>
              </a:rPr>
              <a:t>。       </a:t>
            </a:r>
            <a:endParaRPr lang="zh-CN" altLang="en-US" sz="1600" b="1" dirty="0">
              <a:solidFill>
                <a:srgbClr val="0000FF"/>
              </a:solidFill>
              <a:latin typeface="楷体_GB2312" pitchFamily="49" charset="-122"/>
              <a:ea typeface="楷体_GB2312" pitchFamily="49" charset="-122"/>
            </a:endParaRPr>
          </a:p>
        </p:txBody>
      </p:sp>
      <p:sp>
        <p:nvSpPr>
          <p:cNvPr id="7" name="标题 1"/>
          <p:cNvSpPr txBox="1">
            <a:spLocks noChangeArrowheads="1"/>
          </p:cNvSpPr>
          <p:nvPr/>
        </p:nvSpPr>
        <p:spPr>
          <a:xfrm>
            <a:off x="539552" y="1268760"/>
            <a:ext cx="5976664" cy="1054100"/>
          </a:xfrm>
          <a:prstGeom prst="rect">
            <a:avLst/>
          </a:prstGeom>
        </p:spPr>
        <p:txBody>
          <a:bodyPr vert="horz" lIns="91440" tIns="45720" rIns="91440" bIns="45720" rtlCol="0" anchor="ctr">
            <a:normAutofit/>
          </a:bodyPr>
          <a:lstStyle/>
          <a:p>
            <a:pPr marL="0" marR="0" lvl="0" indent="0" defTabSz="914400" rtl="0" eaLnBrk="1" fontAlgn="auto" latinLnBrk="0" hangingPunct="1">
              <a:lnSpc>
                <a:spcPct val="100000"/>
              </a:lnSpc>
              <a:spcBef>
                <a:spcPct val="0"/>
              </a:spcBef>
              <a:spcAft>
                <a:spcPts val="0"/>
              </a:spcAft>
              <a:buClrTx/>
              <a:buSzTx/>
              <a:buFontTx/>
              <a:buNone/>
              <a:tabLst/>
              <a:defRPr/>
            </a:pPr>
            <a:r>
              <a:rPr kumimoji="0" lang="zh-CN" altLang="en-US" sz="2800" b="1" i="0" u="none" kern="1200" cap="none" spc="-300" normalizeH="0" baseline="0" noProof="0" dirty="0" smtClean="0">
                <a:ln>
                  <a:noFill/>
                </a:ln>
                <a:uLnTx/>
                <a:uFillTx/>
                <a:latin typeface="楷体_GB2312" pitchFamily="49" charset="-122"/>
                <a:ea typeface="楷体_GB2312" pitchFamily="49" charset="-122"/>
                <a:cs typeface="+mj-cs"/>
              </a:rPr>
              <a:t>一、</a:t>
            </a:r>
            <a:r>
              <a:rPr kumimoji="0" lang="en-US" altLang="zh-CN" sz="2800" b="1" i="0" u="none" kern="1200" cap="none" spc="-300" normalizeH="0" baseline="0" noProof="0" dirty="0" smtClean="0">
                <a:ln>
                  <a:noFill/>
                </a:ln>
                <a:uLnTx/>
                <a:uFillTx/>
                <a:latin typeface="楷体_GB2312" pitchFamily="49" charset="-122"/>
                <a:ea typeface="楷体_GB2312" pitchFamily="49" charset="-122"/>
                <a:cs typeface="+mj-cs"/>
              </a:rPr>
              <a:t>《</a:t>
            </a:r>
            <a:r>
              <a:rPr kumimoji="0" lang="zh-CN" altLang="en-US" sz="2800" b="1" i="0" u="none" kern="1200" cap="none" spc="-300" normalizeH="0" baseline="0" noProof="0" dirty="0" smtClean="0">
                <a:ln>
                  <a:noFill/>
                </a:ln>
                <a:uLnTx/>
                <a:uFillTx/>
                <a:latin typeface="楷体_GB2312" pitchFamily="49" charset="-122"/>
                <a:ea typeface="楷体_GB2312" pitchFamily="49" charset="-122"/>
                <a:cs typeface="+mj-cs"/>
              </a:rPr>
              <a:t>条例</a:t>
            </a:r>
            <a:r>
              <a:rPr kumimoji="0" lang="en-US" altLang="zh-CN" sz="2800" b="1" i="0" u="none" kern="1200" cap="none" spc="-300" normalizeH="0" baseline="0" noProof="0" dirty="0" smtClean="0">
                <a:ln>
                  <a:noFill/>
                </a:ln>
                <a:uLnTx/>
                <a:uFillTx/>
                <a:latin typeface="楷体_GB2312" pitchFamily="49" charset="-122"/>
                <a:ea typeface="楷体_GB2312" pitchFamily="49" charset="-122"/>
                <a:cs typeface="+mj-cs"/>
              </a:rPr>
              <a:t>》</a:t>
            </a:r>
            <a:r>
              <a:rPr kumimoji="0" lang="zh-CN" altLang="en-US" sz="2800" b="1" i="0" u="none" kern="1200" cap="none" spc="-300" normalizeH="0" baseline="0" noProof="0" dirty="0" smtClean="0">
                <a:ln>
                  <a:noFill/>
                </a:ln>
                <a:uLnTx/>
                <a:uFillTx/>
                <a:latin typeface="楷体_GB2312" pitchFamily="49" charset="-122"/>
                <a:ea typeface="楷体_GB2312" pitchFamily="49" charset="-122"/>
                <a:cs typeface="+mj-cs"/>
              </a:rPr>
              <a:t>主要内容</a:t>
            </a:r>
          </a:p>
        </p:txBody>
      </p:sp>
      <p:sp>
        <p:nvSpPr>
          <p:cNvPr id="9" name="矩形 8"/>
          <p:cNvSpPr/>
          <p:nvPr/>
        </p:nvSpPr>
        <p:spPr>
          <a:xfrm>
            <a:off x="4355976" y="1556792"/>
            <a:ext cx="3709670" cy="461665"/>
          </a:xfrm>
          <a:prstGeom prst="rect">
            <a:avLst/>
          </a:prstGeom>
        </p:spPr>
        <p:txBody>
          <a:bodyPr wrap="none">
            <a:spAutoFit/>
          </a:bodyPr>
          <a:lstStyle/>
          <a:p>
            <a:r>
              <a:rPr lang="zh-CN" altLang="en-US" sz="2400" b="1" spc="600" dirty="0" smtClean="0">
                <a:solidFill>
                  <a:srgbClr val="FF0000"/>
                </a:solidFill>
                <a:latin typeface="方正楷体_GBK" pitchFamily="65" charset="-122"/>
                <a:ea typeface="方正楷体_GBK" pitchFamily="65" charset="-122"/>
              </a:rPr>
              <a:t>共</a:t>
            </a:r>
            <a:r>
              <a:rPr lang="en-US" altLang="zh-CN" sz="2400" b="1" spc="600" dirty="0" smtClean="0">
                <a:solidFill>
                  <a:srgbClr val="FF0000"/>
                </a:solidFill>
                <a:latin typeface="方正楷体_GBK" pitchFamily="65" charset="-122"/>
                <a:ea typeface="方正楷体_GBK" pitchFamily="65" charset="-122"/>
              </a:rPr>
              <a:t>8</a:t>
            </a:r>
            <a:r>
              <a:rPr lang="zh-CN" altLang="en-US" sz="2400" b="1" spc="600" dirty="0" smtClean="0">
                <a:solidFill>
                  <a:srgbClr val="FF0000"/>
                </a:solidFill>
                <a:latin typeface="方正楷体_GBK" pitchFamily="65" charset="-122"/>
                <a:ea typeface="方正楷体_GBK" pitchFamily="65" charset="-122"/>
              </a:rPr>
              <a:t>章</a:t>
            </a:r>
            <a:r>
              <a:rPr lang="en-US" altLang="zh-CN" sz="2400" b="1" spc="600" dirty="0" smtClean="0">
                <a:solidFill>
                  <a:srgbClr val="FF0000"/>
                </a:solidFill>
                <a:latin typeface="方正楷体_GBK" pitchFamily="65" charset="-122"/>
                <a:ea typeface="方正楷体_GBK" pitchFamily="65" charset="-122"/>
              </a:rPr>
              <a:t>37</a:t>
            </a:r>
            <a:r>
              <a:rPr lang="zh-CN" altLang="en-US" sz="2400" b="1" spc="600" dirty="0" smtClean="0">
                <a:solidFill>
                  <a:srgbClr val="FF0000"/>
                </a:solidFill>
                <a:latin typeface="方正楷体_GBK" pitchFamily="65" charset="-122"/>
                <a:ea typeface="方正楷体_GBK" pitchFamily="65" charset="-122"/>
              </a:rPr>
              <a:t>条</a:t>
            </a:r>
            <a:r>
              <a:rPr lang="en-US" altLang="zh-CN" sz="2400" b="1" spc="600" dirty="0" smtClean="0">
                <a:solidFill>
                  <a:srgbClr val="FF0000"/>
                </a:solidFill>
                <a:latin typeface="方正楷体_GBK" pitchFamily="65" charset="-122"/>
                <a:ea typeface="方正楷体_GBK" pitchFamily="65" charset="-122"/>
              </a:rPr>
              <a:t>7300多</a:t>
            </a:r>
            <a:r>
              <a:rPr lang="zh-CN" altLang="en-US" sz="2400" b="1" spc="600" dirty="0" smtClean="0">
                <a:solidFill>
                  <a:srgbClr val="FF0000"/>
                </a:solidFill>
                <a:latin typeface="方正楷体_GBK" pitchFamily="65" charset="-122"/>
                <a:ea typeface="方正楷体_GBK" pitchFamily="65" charset="-122"/>
              </a:rPr>
              <a:t>字</a:t>
            </a:r>
            <a:endParaRPr lang="zh-CN" altLang="en-US" sz="2400" b="1" spc="600" dirty="0">
              <a:solidFill>
                <a:srgbClr val="FF0000"/>
              </a:solidFill>
              <a:latin typeface="方正楷体_GBK" pitchFamily="65" charset="-122"/>
              <a:ea typeface="方正楷体_GBK" pitchFamily="65" charset="-122"/>
            </a:endParaRPr>
          </a:p>
        </p:txBody>
      </p:sp>
      <p:sp>
        <p:nvSpPr>
          <p:cNvPr id="11" name="矩形 10"/>
          <p:cNvSpPr/>
          <p:nvPr/>
        </p:nvSpPr>
        <p:spPr>
          <a:xfrm>
            <a:off x="4932040" y="3016066"/>
            <a:ext cx="3960440" cy="371705"/>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a:lnSpc>
                <a:spcPts val="2500"/>
              </a:lnSpc>
            </a:pPr>
            <a:r>
              <a:rPr lang="zh-CN" altLang="en-US" b="1" dirty="0" smtClean="0">
                <a:solidFill>
                  <a:schemeClr val="tx1"/>
                </a:solidFill>
                <a:latin typeface="楷体_GB2312" pitchFamily="49" charset="-122"/>
                <a:ea typeface="楷体_GB2312" pitchFamily="49" charset="-122"/>
              </a:rPr>
              <a:t>确立了党支部的基础地位    第一章</a:t>
            </a:r>
            <a:endParaRPr lang="zh-CN" altLang="en-US" dirty="0">
              <a:solidFill>
                <a:schemeClr val="tx1"/>
              </a:solidFill>
              <a:latin typeface="楷体_GB2312" pitchFamily="49" charset="-122"/>
              <a:ea typeface="楷体_GB2312" pitchFamily="49" charset="-122"/>
            </a:endParaRPr>
          </a:p>
        </p:txBody>
      </p:sp>
      <p:sp>
        <p:nvSpPr>
          <p:cNvPr id="12" name="矩形 11"/>
          <p:cNvSpPr/>
          <p:nvPr/>
        </p:nvSpPr>
        <p:spPr>
          <a:xfrm>
            <a:off x="4932040" y="3789040"/>
            <a:ext cx="3960440" cy="412934"/>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a:lnSpc>
                <a:spcPts val="2500"/>
              </a:lnSpc>
            </a:pPr>
            <a:r>
              <a:rPr lang="zh-CN" altLang="en-US" b="1" dirty="0" smtClean="0">
                <a:solidFill>
                  <a:schemeClr val="tx1"/>
                </a:solidFill>
                <a:latin typeface="楷体_GB2312" pitchFamily="49" charset="-122"/>
                <a:ea typeface="楷体_GB2312" pitchFamily="49" charset="-122"/>
              </a:rPr>
              <a:t>规范了党支部的设置        第二章 </a:t>
            </a:r>
            <a:endParaRPr lang="zh-CN" altLang="en-US" dirty="0">
              <a:solidFill>
                <a:schemeClr val="tx1"/>
              </a:solidFill>
              <a:latin typeface="楷体_GB2312" pitchFamily="49" charset="-122"/>
              <a:ea typeface="楷体_GB2312" pitchFamily="49" charset="-122"/>
            </a:endParaRPr>
          </a:p>
        </p:txBody>
      </p:sp>
      <p:sp>
        <p:nvSpPr>
          <p:cNvPr id="13" name="矩形 12"/>
          <p:cNvSpPr/>
          <p:nvPr/>
        </p:nvSpPr>
        <p:spPr>
          <a:xfrm>
            <a:off x="4932040" y="4221088"/>
            <a:ext cx="3960440" cy="412934"/>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a:lnSpc>
                <a:spcPts val="2500"/>
              </a:lnSpc>
            </a:pPr>
            <a:r>
              <a:rPr lang="zh-CN" altLang="en-US" b="1" dirty="0" smtClean="0">
                <a:solidFill>
                  <a:schemeClr val="tx1"/>
                </a:solidFill>
                <a:latin typeface="楷体_GB2312" pitchFamily="49" charset="-122"/>
                <a:ea typeface="楷体_GB2312" pitchFamily="49" charset="-122"/>
              </a:rPr>
              <a:t>提出了党支部的任务        第三章</a:t>
            </a:r>
            <a:endParaRPr lang="zh-CN" altLang="en-US" dirty="0">
              <a:solidFill>
                <a:schemeClr val="tx1"/>
              </a:solidFill>
              <a:latin typeface="楷体_GB2312" pitchFamily="49" charset="-122"/>
              <a:ea typeface="楷体_GB2312" pitchFamily="49" charset="-122"/>
            </a:endParaRPr>
          </a:p>
        </p:txBody>
      </p:sp>
      <p:sp>
        <p:nvSpPr>
          <p:cNvPr id="14" name="矩形 13"/>
          <p:cNvSpPr/>
          <p:nvPr/>
        </p:nvSpPr>
        <p:spPr>
          <a:xfrm>
            <a:off x="4932040" y="4653136"/>
            <a:ext cx="3960440" cy="412934"/>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a:lnSpc>
                <a:spcPts val="2500"/>
              </a:lnSpc>
            </a:pPr>
            <a:r>
              <a:rPr lang="zh-CN" altLang="en-US" b="1" dirty="0" smtClean="0">
                <a:solidFill>
                  <a:schemeClr val="tx1"/>
                </a:solidFill>
                <a:latin typeface="楷体_GB2312" pitchFamily="49" charset="-122"/>
                <a:ea typeface="楷体_GB2312" pitchFamily="49" charset="-122"/>
              </a:rPr>
              <a:t>完善了党支部的工作机制    第四章</a:t>
            </a:r>
            <a:endParaRPr lang="zh-CN" altLang="en-US" dirty="0">
              <a:solidFill>
                <a:schemeClr val="tx1"/>
              </a:solidFill>
              <a:latin typeface="楷体_GB2312" pitchFamily="49" charset="-122"/>
              <a:ea typeface="楷体_GB2312" pitchFamily="49" charset="-122"/>
            </a:endParaRPr>
          </a:p>
        </p:txBody>
      </p:sp>
      <p:sp>
        <p:nvSpPr>
          <p:cNvPr id="15" name="矩形 14"/>
          <p:cNvSpPr/>
          <p:nvPr/>
        </p:nvSpPr>
        <p:spPr>
          <a:xfrm>
            <a:off x="4932040" y="5085184"/>
            <a:ext cx="3960440" cy="412934"/>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a:lnSpc>
                <a:spcPts val="2500"/>
              </a:lnSpc>
            </a:pPr>
            <a:r>
              <a:rPr lang="zh-CN" altLang="en-US" b="1" dirty="0" smtClean="0">
                <a:solidFill>
                  <a:schemeClr val="tx1"/>
                </a:solidFill>
                <a:latin typeface="楷体_GB2312" pitchFamily="49" charset="-122"/>
                <a:ea typeface="楷体_GB2312" pitchFamily="49" charset="-122"/>
              </a:rPr>
              <a:t>规范了党支部组织生活      第五章</a:t>
            </a:r>
            <a:endParaRPr lang="zh-CN" altLang="en-US" dirty="0">
              <a:solidFill>
                <a:schemeClr val="tx1"/>
              </a:solidFill>
              <a:latin typeface="楷体_GB2312" pitchFamily="49" charset="-122"/>
              <a:ea typeface="楷体_GB2312" pitchFamily="49" charset="-122"/>
            </a:endParaRPr>
          </a:p>
        </p:txBody>
      </p:sp>
      <p:sp>
        <p:nvSpPr>
          <p:cNvPr id="16" name="矩形 15"/>
          <p:cNvSpPr/>
          <p:nvPr/>
        </p:nvSpPr>
        <p:spPr>
          <a:xfrm>
            <a:off x="4932040" y="5949280"/>
            <a:ext cx="3960439" cy="412934"/>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a:lnSpc>
                <a:spcPts val="2500"/>
              </a:lnSpc>
            </a:pPr>
            <a:r>
              <a:rPr lang="zh-CN" altLang="en-US" b="1" dirty="0" smtClean="0">
                <a:solidFill>
                  <a:schemeClr val="tx1"/>
                </a:solidFill>
                <a:latin typeface="楷体_GB2312" pitchFamily="49" charset="-122"/>
                <a:ea typeface="楷体_GB2312" pitchFamily="49" charset="-122"/>
              </a:rPr>
              <a:t>压实了领导指导责任        第七章  </a:t>
            </a:r>
            <a:endParaRPr lang="zh-CN" altLang="en-US" dirty="0">
              <a:solidFill>
                <a:schemeClr val="tx1"/>
              </a:solidFill>
              <a:latin typeface="楷体_GB2312" pitchFamily="49" charset="-122"/>
              <a:ea typeface="楷体_GB2312" pitchFamily="49" charset="-122"/>
            </a:endParaRPr>
          </a:p>
        </p:txBody>
      </p:sp>
      <p:sp>
        <p:nvSpPr>
          <p:cNvPr id="17" name="矩形 16"/>
          <p:cNvSpPr/>
          <p:nvPr/>
        </p:nvSpPr>
        <p:spPr>
          <a:xfrm>
            <a:off x="4932040" y="2584018"/>
            <a:ext cx="3995936" cy="412934"/>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a:lnSpc>
                <a:spcPts val="2500"/>
              </a:lnSpc>
            </a:pPr>
            <a:r>
              <a:rPr lang="zh-CN" altLang="en-US" b="1" dirty="0" smtClean="0">
                <a:solidFill>
                  <a:schemeClr val="tx1"/>
                </a:solidFill>
                <a:latin typeface="楷体_GB2312" pitchFamily="49" charset="-122"/>
                <a:ea typeface="楷体_GB2312" pitchFamily="49" charset="-122"/>
              </a:rPr>
              <a:t>规定了党支部工作遵循的原则 第一章 </a:t>
            </a:r>
            <a:endParaRPr lang="zh-CN" altLang="en-US" dirty="0">
              <a:solidFill>
                <a:schemeClr val="tx1"/>
              </a:solidFill>
              <a:latin typeface="楷体_GB2312" pitchFamily="49" charset="-122"/>
              <a:ea typeface="楷体_GB2312" pitchFamily="49" charset="-122"/>
            </a:endParaRPr>
          </a:p>
        </p:txBody>
      </p:sp>
      <p:sp>
        <p:nvSpPr>
          <p:cNvPr id="18" name="矩形 17"/>
          <p:cNvSpPr/>
          <p:nvPr/>
        </p:nvSpPr>
        <p:spPr>
          <a:xfrm>
            <a:off x="4932040" y="5517232"/>
            <a:ext cx="3960440" cy="412934"/>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a:lnSpc>
                <a:spcPts val="2500"/>
              </a:lnSpc>
            </a:pPr>
            <a:r>
              <a:rPr lang="zh-CN" altLang="en-US" b="1" dirty="0" smtClean="0">
                <a:solidFill>
                  <a:schemeClr val="tx1"/>
                </a:solidFill>
                <a:latin typeface="楷体_GB2312" pitchFamily="49" charset="-122"/>
                <a:ea typeface="楷体_GB2312" pitchFamily="49" charset="-122"/>
              </a:rPr>
              <a:t>提出党支部委员会建设要求  第六章</a:t>
            </a:r>
            <a:endParaRPr lang="zh-CN" altLang="en-US" dirty="0">
              <a:solidFill>
                <a:schemeClr val="tx1"/>
              </a:solidFill>
              <a:latin typeface="楷体_GB2312" pitchFamily="49" charset="-122"/>
              <a:ea typeface="楷体_GB2312" pitchFamily="49" charset="-122"/>
            </a:endParaRPr>
          </a:p>
        </p:txBody>
      </p:sp>
      <p:pic>
        <p:nvPicPr>
          <p:cNvPr id="19" name="Picture 2"/>
          <p:cNvPicPr>
            <a:picLocks noChangeAspect="1" noChangeArrowheads="1"/>
          </p:cNvPicPr>
          <p:nvPr/>
        </p:nvPicPr>
        <p:blipFill>
          <a:blip r:embed="rId2" cstate="print"/>
          <a:srcRect/>
          <a:stretch>
            <a:fillRect/>
          </a:stretch>
        </p:blipFill>
        <p:spPr bwMode="auto">
          <a:xfrm>
            <a:off x="107504" y="88937"/>
            <a:ext cx="864096" cy="963799"/>
          </a:xfrm>
          <a:prstGeom prst="rect">
            <a:avLst/>
          </a:prstGeom>
          <a:noFill/>
          <a:ln w="9525">
            <a:noFill/>
            <a:miter lim="800000"/>
            <a:headEnd/>
            <a:tailEnd/>
          </a:ln>
        </p:spPr>
      </p:pic>
      <p:cxnSp>
        <p:nvCxnSpPr>
          <p:cNvPr id="20" name="直接连接符 19"/>
          <p:cNvCxnSpPr/>
          <p:nvPr/>
        </p:nvCxnSpPr>
        <p:spPr>
          <a:xfrm>
            <a:off x="0" y="1124744"/>
            <a:ext cx="91440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21" name="矩形 20"/>
          <p:cNvSpPr/>
          <p:nvPr/>
        </p:nvSpPr>
        <p:spPr>
          <a:xfrm>
            <a:off x="0" y="1268760"/>
            <a:ext cx="9144000" cy="72008"/>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 name="矩形 22"/>
          <p:cNvSpPr/>
          <p:nvPr/>
        </p:nvSpPr>
        <p:spPr>
          <a:xfrm>
            <a:off x="4932040" y="3417335"/>
            <a:ext cx="3960440" cy="412934"/>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a:lnSpc>
                <a:spcPts val="2500"/>
              </a:lnSpc>
            </a:pPr>
            <a:r>
              <a:rPr lang="zh-CN" altLang="en-US" b="1" dirty="0" smtClean="0">
                <a:solidFill>
                  <a:schemeClr val="tx1"/>
                </a:solidFill>
                <a:latin typeface="楷体_GB2312" pitchFamily="49" charset="-122"/>
                <a:ea typeface="楷体_GB2312" pitchFamily="49" charset="-122"/>
              </a:rPr>
              <a:t>明确了党支部的职责        第一章</a:t>
            </a:r>
            <a:endParaRPr lang="zh-CN" altLang="en-US" dirty="0">
              <a:solidFill>
                <a:schemeClr val="tx1"/>
              </a:solidFill>
              <a:latin typeface="楷体_GB2312" pitchFamily="49" charset="-122"/>
              <a:ea typeface="楷体_GB2312" pitchFamily="49" charset="-122"/>
            </a:endParaRPr>
          </a:p>
        </p:txBody>
      </p:sp>
      <p:sp>
        <p:nvSpPr>
          <p:cNvPr id="24" name="标题 1"/>
          <p:cNvSpPr txBox="1">
            <a:spLocks noChangeArrowheads="1"/>
          </p:cNvSpPr>
          <p:nvPr/>
        </p:nvSpPr>
        <p:spPr>
          <a:xfrm>
            <a:off x="861442" y="116632"/>
            <a:ext cx="8247062" cy="10541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zh-CN" altLang="en-US" sz="2400" b="1" i="0" u="none" kern="1200" cap="none" spc="-300" normalizeH="0" baseline="0" noProof="0" dirty="0" smtClean="0">
                <a:ln>
                  <a:noFill/>
                </a:ln>
                <a:uLnTx/>
                <a:uFillTx/>
                <a:latin typeface="楷体_GB2312" pitchFamily="49" charset="-122"/>
                <a:ea typeface="楷体_GB2312" pitchFamily="49" charset="-122"/>
                <a:cs typeface="+mj-cs"/>
              </a:rPr>
              <a:t>第二讲 </a:t>
            </a:r>
            <a:r>
              <a:rPr kumimoji="0" lang="en-US" altLang="zh-CN" sz="2400" b="1" i="0" u="none" kern="1200" cap="none" spc="-300" normalizeH="0" baseline="0" noProof="0" dirty="0" smtClean="0">
                <a:ln>
                  <a:noFill/>
                </a:ln>
                <a:uLnTx/>
                <a:uFillTx/>
                <a:latin typeface="楷体_GB2312" pitchFamily="49" charset="-122"/>
                <a:ea typeface="楷体_GB2312" pitchFamily="49" charset="-122"/>
                <a:cs typeface="+mj-cs"/>
              </a:rPr>
              <a:t>《</a:t>
            </a:r>
            <a:r>
              <a:rPr kumimoji="0" lang="zh-CN" altLang="en-US" sz="2400" b="1" i="0" u="none" kern="1200" cap="none" spc="-300" normalizeH="0" baseline="0" noProof="0" dirty="0" smtClean="0">
                <a:ln>
                  <a:noFill/>
                </a:ln>
                <a:uLnTx/>
                <a:uFillTx/>
                <a:latin typeface="楷体_GB2312" pitchFamily="49" charset="-122"/>
                <a:ea typeface="楷体_GB2312" pitchFamily="49" charset="-122"/>
                <a:cs typeface="+mj-cs"/>
              </a:rPr>
              <a:t>中国共产党支部工作条例（试行）</a:t>
            </a:r>
            <a:r>
              <a:rPr kumimoji="0" lang="en-US" altLang="zh-CN" sz="2400" b="1" i="0" u="none" kern="1200" cap="none" spc="-300" normalizeH="0" baseline="0" noProof="0" dirty="0" smtClean="0">
                <a:ln>
                  <a:noFill/>
                </a:ln>
                <a:uLnTx/>
                <a:uFillTx/>
                <a:latin typeface="楷体_GB2312" pitchFamily="49" charset="-122"/>
                <a:ea typeface="楷体_GB2312" pitchFamily="49" charset="-122"/>
                <a:cs typeface="+mj-cs"/>
              </a:rPr>
              <a:t>》</a:t>
            </a:r>
            <a:r>
              <a:rPr kumimoji="0" lang="zh-CN" altLang="en-US" sz="2400" b="1" i="0" u="none" kern="1200" cap="none" spc="-300" normalizeH="0" baseline="0" noProof="0" dirty="0" smtClean="0">
                <a:ln>
                  <a:noFill/>
                </a:ln>
                <a:uLnTx/>
                <a:uFillTx/>
                <a:latin typeface="楷体_GB2312" pitchFamily="49" charset="-122"/>
                <a:ea typeface="楷体_GB2312" pitchFamily="49" charset="-122"/>
                <a:cs typeface="+mj-cs"/>
              </a:rPr>
              <a:t>的主要内容</a:t>
            </a:r>
          </a:p>
        </p:txBody>
      </p:sp>
      <p:sp>
        <p:nvSpPr>
          <p:cNvPr id="22" name="矩形 21"/>
          <p:cNvSpPr/>
          <p:nvPr/>
        </p:nvSpPr>
        <p:spPr>
          <a:xfrm>
            <a:off x="4932040" y="2151970"/>
            <a:ext cx="4211960" cy="412934"/>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a:lnSpc>
                <a:spcPts val="2500"/>
              </a:lnSpc>
            </a:pPr>
            <a:r>
              <a:rPr lang="zh-CN" altLang="en-US" b="1" dirty="0" smtClean="0">
                <a:solidFill>
                  <a:schemeClr val="tx1"/>
                </a:solidFill>
                <a:latin typeface="楷体_GB2312" pitchFamily="49" charset="-122"/>
                <a:ea typeface="楷体_GB2312" pitchFamily="49" charset="-122"/>
              </a:rPr>
              <a:t>明确了</a:t>
            </a:r>
            <a:r>
              <a:rPr lang="en-US" altLang="zh-CN" b="1" dirty="0" smtClean="0">
                <a:solidFill>
                  <a:schemeClr val="tx1"/>
                </a:solidFill>
                <a:latin typeface="楷体_GB2312" pitchFamily="49" charset="-122"/>
                <a:ea typeface="楷体_GB2312" pitchFamily="49" charset="-122"/>
              </a:rPr>
              <a:t>《</a:t>
            </a:r>
            <a:r>
              <a:rPr lang="zh-CN" altLang="en-US" b="1" dirty="0" smtClean="0">
                <a:solidFill>
                  <a:schemeClr val="tx1"/>
                </a:solidFill>
                <a:latin typeface="楷体_GB2312" pitchFamily="49" charset="-122"/>
                <a:ea typeface="楷体_GB2312" pitchFamily="49" charset="-122"/>
              </a:rPr>
              <a:t>条例</a:t>
            </a:r>
            <a:r>
              <a:rPr lang="en-US" altLang="zh-CN" b="1" dirty="0" smtClean="0">
                <a:solidFill>
                  <a:schemeClr val="tx1"/>
                </a:solidFill>
                <a:latin typeface="楷体_GB2312" pitchFamily="49" charset="-122"/>
                <a:ea typeface="楷体_GB2312" pitchFamily="49" charset="-122"/>
              </a:rPr>
              <a:t>》</a:t>
            </a:r>
            <a:r>
              <a:rPr lang="zh-CN" altLang="en-US" b="1" dirty="0" smtClean="0">
                <a:solidFill>
                  <a:schemeClr val="tx1"/>
                </a:solidFill>
                <a:latin typeface="楷体_GB2312" pitchFamily="49" charset="-122"/>
                <a:ea typeface="楷体_GB2312" pitchFamily="49" charset="-122"/>
              </a:rPr>
              <a:t>制定依据与目的 第一章 </a:t>
            </a:r>
            <a:endParaRPr lang="zh-CN" altLang="en-US" dirty="0">
              <a:solidFill>
                <a:schemeClr val="tx1"/>
              </a:solidFill>
              <a:latin typeface="楷体_GB2312" pitchFamily="49" charset="-122"/>
              <a:ea typeface="楷体_GB2312" pitchFamily="49"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down)">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blinds(horizontal)">
                                      <p:cBhvr>
                                        <p:cTn id="12" dur="5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blinds(horizontal)">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22"/>
                                        </p:tgtEl>
                                        <p:attrNameLst>
                                          <p:attrName>style.visibility</p:attrName>
                                        </p:attrNameLst>
                                      </p:cBhvr>
                                      <p:to>
                                        <p:strVal val="visible"/>
                                      </p:to>
                                    </p:set>
                                    <p:animEffect transition="in" filter="blinds(horizontal)">
                                      <p:cBhvr>
                                        <p:cTn id="22" dur="500"/>
                                        <p:tgtEl>
                                          <p:spTgt spid="22"/>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17"/>
                                        </p:tgtEl>
                                        <p:attrNameLst>
                                          <p:attrName>style.visibility</p:attrName>
                                        </p:attrNameLst>
                                      </p:cBhvr>
                                      <p:to>
                                        <p:strVal val="visible"/>
                                      </p:to>
                                    </p:set>
                                    <p:animEffect transition="in" filter="blinds(horizontal)">
                                      <p:cBhvr>
                                        <p:cTn id="27" dur="500"/>
                                        <p:tgtEl>
                                          <p:spTgt spid="17"/>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11"/>
                                        </p:tgtEl>
                                        <p:attrNameLst>
                                          <p:attrName>style.visibility</p:attrName>
                                        </p:attrNameLst>
                                      </p:cBhvr>
                                      <p:to>
                                        <p:strVal val="visible"/>
                                      </p:to>
                                    </p:set>
                                    <p:animEffect transition="in" filter="blinds(horizontal)">
                                      <p:cBhvr>
                                        <p:cTn id="32" dur="500"/>
                                        <p:tgtEl>
                                          <p:spTgt spid="11"/>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23"/>
                                        </p:tgtEl>
                                        <p:attrNameLst>
                                          <p:attrName>style.visibility</p:attrName>
                                        </p:attrNameLst>
                                      </p:cBhvr>
                                      <p:to>
                                        <p:strVal val="visible"/>
                                      </p:to>
                                    </p:set>
                                    <p:animEffect transition="in" filter="blinds(horizontal)">
                                      <p:cBhvr>
                                        <p:cTn id="37" dur="500"/>
                                        <p:tgtEl>
                                          <p:spTgt spid="23"/>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12"/>
                                        </p:tgtEl>
                                        <p:attrNameLst>
                                          <p:attrName>style.visibility</p:attrName>
                                        </p:attrNameLst>
                                      </p:cBhvr>
                                      <p:to>
                                        <p:strVal val="visible"/>
                                      </p:to>
                                    </p:set>
                                    <p:animEffect transition="in" filter="blinds(horizontal)">
                                      <p:cBhvr>
                                        <p:cTn id="42" dur="500"/>
                                        <p:tgtEl>
                                          <p:spTgt spid="12"/>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grpId="0" nodeType="clickEffect">
                                  <p:stCondLst>
                                    <p:cond delay="0"/>
                                  </p:stCondLst>
                                  <p:childTnLst>
                                    <p:set>
                                      <p:cBhvr>
                                        <p:cTn id="46" dur="1" fill="hold">
                                          <p:stCondLst>
                                            <p:cond delay="0"/>
                                          </p:stCondLst>
                                        </p:cTn>
                                        <p:tgtEl>
                                          <p:spTgt spid="13"/>
                                        </p:tgtEl>
                                        <p:attrNameLst>
                                          <p:attrName>style.visibility</p:attrName>
                                        </p:attrNameLst>
                                      </p:cBhvr>
                                      <p:to>
                                        <p:strVal val="visible"/>
                                      </p:to>
                                    </p:set>
                                    <p:animEffect transition="in" filter="blinds(horizontal)">
                                      <p:cBhvr>
                                        <p:cTn id="47" dur="500"/>
                                        <p:tgtEl>
                                          <p:spTgt spid="13"/>
                                        </p:tgtEl>
                                      </p:cBhvr>
                                    </p:animEffect>
                                  </p:childTnLst>
                                </p:cTn>
                              </p:par>
                            </p:childTnLst>
                          </p:cTn>
                        </p:par>
                      </p:childTnLst>
                    </p:cTn>
                  </p:par>
                  <p:par>
                    <p:cTn id="48" fill="hold">
                      <p:stCondLst>
                        <p:cond delay="indefinite"/>
                      </p:stCondLst>
                      <p:childTnLst>
                        <p:par>
                          <p:cTn id="49" fill="hold">
                            <p:stCondLst>
                              <p:cond delay="0"/>
                            </p:stCondLst>
                            <p:childTnLst>
                              <p:par>
                                <p:cTn id="50" presetID="3" presetClass="entr" presetSubtype="10" fill="hold" grpId="0" nodeType="clickEffect">
                                  <p:stCondLst>
                                    <p:cond delay="0"/>
                                  </p:stCondLst>
                                  <p:childTnLst>
                                    <p:set>
                                      <p:cBhvr>
                                        <p:cTn id="51" dur="1" fill="hold">
                                          <p:stCondLst>
                                            <p:cond delay="0"/>
                                          </p:stCondLst>
                                        </p:cTn>
                                        <p:tgtEl>
                                          <p:spTgt spid="14"/>
                                        </p:tgtEl>
                                        <p:attrNameLst>
                                          <p:attrName>style.visibility</p:attrName>
                                        </p:attrNameLst>
                                      </p:cBhvr>
                                      <p:to>
                                        <p:strVal val="visible"/>
                                      </p:to>
                                    </p:set>
                                    <p:animEffect transition="in" filter="blinds(horizontal)">
                                      <p:cBhvr>
                                        <p:cTn id="52" dur="500"/>
                                        <p:tgtEl>
                                          <p:spTgt spid="14"/>
                                        </p:tgtEl>
                                      </p:cBhvr>
                                    </p:animEffect>
                                  </p:childTnLst>
                                </p:cTn>
                              </p:par>
                            </p:childTnLst>
                          </p:cTn>
                        </p:par>
                      </p:childTnLst>
                    </p:cTn>
                  </p:par>
                  <p:par>
                    <p:cTn id="53" fill="hold">
                      <p:stCondLst>
                        <p:cond delay="indefinite"/>
                      </p:stCondLst>
                      <p:childTnLst>
                        <p:par>
                          <p:cTn id="54" fill="hold">
                            <p:stCondLst>
                              <p:cond delay="0"/>
                            </p:stCondLst>
                            <p:childTnLst>
                              <p:par>
                                <p:cTn id="55" presetID="3" presetClass="entr" presetSubtype="10" fill="hold" grpId="0" nodeType="clickEffect">
                                  <p:stCondLst>
                                    <p:cond delay="0"/>
                                  </p:stCondLst>
                                  <p:childTnLst>
                                    <p:set>
                                      <p:cBhvr>
                                        <p:cTn id="56" dur="1" fill="hold">
                                          <p:stCondLst>
                                            <p:cond delay="0"/>
                                          </p:stCondLst>
                                        </p:cTn>
                                        <p:tgtEl>
                                          <p:spTgt spid="15"/>
                                        </p:tgtEl>
                                        <p:attrNameLst>
                                          <p:attrName>style.visibility</p:attrName>
                                        </p:attrNameLst>
                                      </p:cBhvr>
                                      <p:to>
                                        <p:strVal val="visible"/>
                                      </p:to>
                                    </p:set>
                                    <p:animEffect transition="in" filter="blinds(horizontal)">
                                      <p:cBhvr>
                                        <p:cTn id="57" dur="500"/>
                                        <p:tgtEl>
                                          <p:spTgt spid="15"/>
                                        </p:tgtEl>
                                      </p:cBhvr>
                                    </p:animEffect>
                                  </p:childTnLst>
                                </p:cTn>
                              </p:par>
                            </p:childTnLst>
                          </p:cTn>
                        </p:par>
                      </p:childTnLst>
                    </p:cTn>
                  </p:par>
                  <p:par>
                    <p:cTn id="58" fill="hold">
                      <p:stCondLst>
                        <p:cond delay="indefinite"/>
                      </p:stCondLst>
                      <p:childTnLst>
                        <p:par>
                          <p:cTn id="59" fill="hold">
                            <p:stCondLst>
                              <p:cond delay="0"/>
                            </p:stCondLst>
                            <p:childTnLst>
                              <p:par>
                                <p:cTn id="60" presetID="3" presetClass="entr" presetSubtype="10" fill="hold" grpId="0" nodeType="clickEffect">
                                  <p:stCondLst>
                                    <p:cond delay="0"/>
                                  </p:stCondLst>
                                  <p:childTnLst>
                                    <p:set>
                                      <p:cBhvr>
                                        <p:cTn id="61" dur="1" fill="hold">
                                          <p:stCondLst>
                                            <p:cond delay="0"/>
                                          </p:stCondLst>
                                        </p:cTn>
                                        <p:tgtEl>
                                          <p:spTgt spid="18"/>
                                        </p:tgtEl>
                                        <p:attrNameLst>
                                          <p:attrName>style.visibility</p:attrName>
                                        </p:attrNameLst>
                                      </p:cBhvr>
                                      <p:to>
                                        <p:strVal val="visible"/>
                                      </p:to>
                                    </p:set>
                                    <p:animEffect transition="in" filter="blinds(horizontal)">
                                      <p:cBhvr>
                                        <p:cTn id="62" dur="500"/>
                                        <p:tgtEl>
                                          <p:spTgt spid="18"/>
                                        </p:tgtEl>
                                      </p:cBhvr>
                                    </p:animEffect>
                                  </p:childTnLst>
                                </p:cTn>
                              </p:par>
                            </p:childTnLst>
                          </p:cTn>
                        </p:par>
                      </p:childTnLst>
                    </p:cTn>
                  </p:par>
                  <p:par>
                    <p:cTn id="63" fill="hold">
                      <p:stCondLst>
                        <p:cond delay="indefinite"/>
                      </p:stCondLst>
                      <p:childTnLst>
                        <p:par>
                          <p:cTn id="64" fill="hold">
                            <p:stCondLst>
                              <p:cond delay="0"/>
                            </p:stCondLst>
                            <p:childTnLst>
                              <p:par>
                                <p:cTn id="65" presetID="3" presetClass="entr" presetSubtype="10" fill="hold" grpId="0" nodeType="clickEffect">
                                  <p:stCondLst>
                                    <p:cond delay="0"/>
                                  </p:stCondLst>
                                  <p:childTnLst>
                                    <p:set>
                                      <p:cBhvr>
                                        <p:cTn id="66" dur="1" fill="hold">
                                          <p:stCondLst>
                                            <p:cond delay="0"/>
                                          </p:stCondLst>
                                        </p:cTn>
                                        <p:tgtEl>
                                          <p:spTgt spid="16"/>
                                        </p:tgtEl>
                                        <p:attrNameLst>
                                          <p:attrName>style.visibility</p:attrName>
                                        </p:attrNameLst>
                                      </p:cBhvr>
                                      <p:to>
                                        <p:strVal val="visible"/>
                                      </p:to>
                                    </p:set>
                                    <p:animEffect transition="in" filter="blinds(horizontal)">
                                      <p:cBhvr>
                                        <p:cTn id="67"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p:bldP spid="9" grpId="0"/>
      <p:bldP spid="11" grpId="0" animBg="1"/>
      <p:bldP spid="12" grpId="0" animBg="1"/>
      <p:bldP spid="13" grpId="0" animBg="1"/>
      <p:bldP spid="14" grpId="0" animBg="1"/>
      <p:bldP spid="15" grpId="0" animBg="1"/>
      <p:bldP spid="16" grpId="0" animBg="1"/>
      <p:bldP spid="17" grpId="0" animBg="1"/>
      <p:bldP spid="18" grpId="0" animBg="1"/>
      <p:bldP spid="23" grpId="0" animBg="1"/>
      <p:bldP spid="22"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标题 1"/>
          <p:cNvSpPr txBox="1">
            <a:spLocks noChangeArrowheads="1"/>
          </p:cNvSpPr>
          <p:nvPr/>
        </p:nvSpPr>
        <p:spPr>
          <a:xfrm>
            <a:off x="539552" y="1196752"/>
            <a:ext cx="5976664" cy="1054100"/>
          </a:xfrm>
          <a:prstGeom prst="rect">
            <a:avLst/>
          </a:prstGeom>
        </p:spPr>
        <p:txBody>
          <a:bodyPr vert="horz" lIns="91440" tIns="45720" rIns="91440" bIns="45720" rtlCol="0" anchor="ctr">
            <a:normAutofit/>
          </a:bodyPr>
          <a:lstStyle/>
          <a:p>
            <a:pPr marL="0" marR="0" lvl="0" indent="0" defTabSz="914400" rtl="0" eaLnBrk="1" fontAlgn="auto" latinLnBrk="0" hangingPunct="1">
              <a:lnSpc>
                <a:spcPct val="100000"/>
              </a:lnSpc>
              <a:spcBef>
                <a:spcPct val="0"/>
              </a:spcBef>
              <a:spcAft>
                <a:spcPts val="0"/>
              </a:spcAft>
              <a:buClrTx/>
              <a:buSzTx/>
              <a:buFontTx/>
              <a:buNone/>
              <a:tabLst/>
              <a:defRPr/>
            </a:pPr>
            <a:r>
              <a:rPr kumimoji="0" lang="zh-CN" altLang="en-US" sz="2800" b="1" i="0" u="none" kern="1200" cap="none" spc="-300" normalizeH="0" baseline="0" noProof="0" dirty="0" smtClean="0">
                <a:ln>
                  <a:noFill/>
                </a:ln>
                <a:uLnTx/>
                <a:uFillTx/>
                <a:latin typeface="楷体_GB2312" pitchFamily="49" charset="-122"/>
                <a:ea typeface="楷体_GB2312" pitchFamily="49" charset="-122"/>
                <a:cs typeface="+mj-cs"/>
              </a:rPr>
              <a:t>一、</a:t>
            </a:r>
            <a:r>
              <a:rPr kumimoji="0" lang="en-US" altLang="zh-CN" sz="2800" b="1" i="0" u="none" kern="1200" cap="none" spc="-300" normalizeH="0" baseline="0" noProof="0" dirty="0" smtClean="0">
                <a:ln>
                  <a:noFill/>
                </a:ln>
                <a:uLnTx/>
                <a:uFillTx/>
                <a:latin typeface="楷体_GB2312" pitchFamily="49" charset="-122"/>
                <a:ea typeface="楷体_GB2312" pitchFamily="49" charset="-122"/>
                <a:cs typeface="+mj-cs"/>
              </a:rPr>
              <a:t>《</a:t>
            </a:r>
            <a:r>
              <a:rPr kumimoji="0" lang="zh-CN" altLang="en-US" sz="2800" b="1" i="0" u="none" kern="1200" cap="none" spc="-300" normalizeH="0" baseline="0" noProof="0" dirty="0" smtClean="0">
                <a:ln>
                  <a:noFill/>
                </a:ln>
                <a:uLnTx/>
                <a:uFillTx/>
                <a:latin typeface="楷体_GB2312" pitchFamily="49" charset="-122"/>
                <a:ea typeface="楷体_GB2312" pitchFamily="49" charset="-122"/>
                <a:cs typeface="+mj-cs"/>
              </a:rPr>
              <a:t>条例</a:t>
            </a:r>
            <a:r>
              <a:rPr kumimoji="0" lang="en-US" altLang="zh-CN" sz="2800" b="1" i="0" u="none" kern="1200" cap="none" spc="-300" normalizeH="0" baseline="0" noProof="0" dirty="0" smtClean="0">
                <a:ln>
                  <a:noFill/>
                </a:ln>
                <a:uLnTx/>
                <a:uFillTx/>
                <a:latin typeface="楷体_GB2312" pitchFamily="49" charset="-122"/>
                <a:ea typeface="楷体_GB2312" pitchFamily="49" charset="-122"/>
                <a:cs typeface="+mj-cs"/>
              </a:rPr>
              <a:t>》</a:t>
            </a:r>
            <a:r>
              <a:rPr kumimoji="0" lang="zh-CN" altLang="en-US" sz="2800" b="1" i="0" u="none" kern="1200" cap="none" spc="-300" normalizeH="0" baseline="0" noProof="0" dirty="0" smtClean="0">
                <a:ln>
                  <a:noFill/>
                </a:ln>
                <a:uLnTx/>
                <a:uFillTx/>
                <a:latin typeface="楷体_GB2312" pitchFamily="49" charset="-122"/>
                <a:ea typeface="楷体_GB2312" pitchFamily="49" charset="-122"/>
                <a:cs typeface="+mj-cs"/>
              </a:rPr>
              <a:t>主要内容</a:t>
            </a:r>
          </a:p>
        </p:txBody>
      </p:sp>
      <p:sp>
        <p:nvSpPr>
          <p:cNvPr id="9" name="矩形 8"/>
          <p:cNvSpPr/>
          <p:nvPr/>
        </p:nvSpPr>
        <p:spPr>
          <a:xfrm>
            <a:off x="1547664" y="2132856"/>
            <a:ext cx="1729961" cy="461665"/>
          </a:xfrm>
          <a:prstGeom prst="rect">
            <a:avLst/>
          </a:prstGeom>
        </p:spPr>
        <p:style>
          <a:lnRef idx="1">
            <a:schemeClr val="accent2"/>
          </a:lnRef>
          <a:fillRef idx="3">
            <a:schemeClr val="accent2"/>
          </a:fillRef>
          <a:effectRef idx="2">
            <a:schemeClr val="accent2"/>
          </a:effectRef>
          <a:fontRef idx="minor">
            <a:schemeClr val="lt1"/>
          </a:fontRef>
        </p:style>
        <p:txBody>
          <a:bodyPr wrap="none">
            <a:spAutoFit/>
          </a:bodyPr>
          <a:lstStyle/>
          <a:p>
            <a:r>
              <a:rPr lang="zh-CN" altLang="en-US" sz="2400" b="1" spc="600" dirty="0" smtClean="0">
                <a:solidFill>
                  <a:schemeClr val="bg1"/>
                </a:solidFill>
                <a:latin typeface="方正楷体_GBK" pitchFamily="65" charset="-122"/>
                <a:ea typeface="方正楷体_GBK" pitchFamily="65" charset="-122"/>
              </a:rPr>
              <a:t>重点内容</a:t>
            </a:r>
            <a:endParaRPr lang="zh-CN" altLang="en-US" sz="2400" b="1" spc="600" dirty="0">
              <a:solidFill>
                <a:schemeClr val="bg1"/>
              </a:solidFill>
              <a:latin typeface="方正楷体_GBK" pitchFamily="65" charset="-122"/>
              <a:ea typeface="方正楷体_GBK" pitchFamily="65" charset="-122"/>
            </a:endParaRPr>
          </a:p>
        </p:txBody>
      </p:sp>
      <p:sp>
        <p:nvSpPr>
          <p:cNvPr id="11" name="矩形 10"/>
          <p:cNvSpPr/>
          <p:nvPr/>
        </p:nvSpPr>
        <p:spPr>
          <a:xfrm>
            <a:off x="4572000" y="3376106"/>
            <a:ext cx="3884915" cy="412934"/>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a:lnSpc>
                <a:spcPts val="2500"/>
              </a:lnSpc>
            </a:pPr>
            <a:r>
              <a:rPr lang="zh-CN" altLang="en-US" b="1" dirty="0" smtClean="0">
                <a:solidFill>
                  <a:schemeClr val="tx1"/>
                </a:solidFill>
                <a:latin typeface="楷体_GB2312" pitchFamily="49" charset="-122"/>
                <a:ea typeface="楷体_GB2312" pitchFamily="49" charset="-122"/>
              </a:rPr>
              <a:t>党支部的基础地位    第一章</a:t>
            </a:r>
            <a:endParaRPr lang="zh-CN" altLang="en-US" dirty="0">
              <a:solidFill>
                <a:schemeClr val="tx1"/>
              </a:solidFill>
              <a:latin typeface="楷体_GB2312" pitchFamily="49" charset="-122"/>
              <a:ea typeface="楷体_GB2312" pitchFamily="49" charset="-122"/>
            </a:endParaRPr>
          </a:p>
        </p:txBody>
      </p:sp>
      <p:sp>
        <p:nvSpPr>
          <p:cNvPr id="12" name="矩形 11"/>
          <p:cNvSpPr/>
          <p:nvPr/>
        </p:nvSpPr>
        <p:spPr>
          <a:xfrm>
            <a:off x="4572000" y="3952170"/>
            <a:ext cx="3923928" cy="412934"/>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a:lnSpc>
                <a:spcPts val="2500"/>
              </a:lnSpc>
            </a:pPr>
            <a:r>
              <a:rPr lang="zh-CN" altLang="en-US" b="1" dirty="0" smtClean="0">
                <a:solidFill>
                  <a:schemeClr val="tx1"/>
                </a:solidFill>
                <a:latin typeface="楷体_GB2312" pitchFamily="49" charset="-122"/>
                <a:ea typeface="楷体_GB2312" pitchFamily="49" charset="-122"/>
              </a:rPr>
              <a:t>党支部的设置        第二章 </a:t>
            </a:r>
            <a:endParaRPr lang="zh-CN" altLang="en-US" dirty="0">
              <a:solidFill>
                <a:schemeClr val="tx1"/>
              </a:solidFill>
              <a:latin typeface="楷体_GB2312" pitchFamily="49" charset="-122"/>
              <a:ea typeface="楷体_GB2312" pitchFamily="49" charset="-122"/>
            </a:endParaRPr>
          </a:p>
        </p:txBody>
      </p:sp>
      <p:sp>
        <p:nvSpPr>
          <p:cNvPr id="13" name="矩形 12"/>
          <p:cNvSpPr/>
          <p:nvPr/>
        </p:nvSpPr>
        <p:spPr>
          <a:xfrm>
            <a:off x="395536" y="4005064"/>
            <a:ext cx="3923928" cy="412934"/>
          </a:xfrm>
          <a:prstGeom prst="rect">
            <a:avLst/>
          </a:prstGeom>
        </p:spPr>
        <p:style>
          <a:lnRef idx="1">
            <a:schemeClr val="accent2"/>
          </a:lnRef>
          <a:fillRef idx="2">
            <a:schemeClr val="accent2"/>
          </a:fillRef>
          <a:effectRef idx="1">
            <a:schemeClr val="accent2"/>
          </a:effectRef>
          <a:fontRef idx="minor">
            <a:schemeClr val="dk1"/>
          </a:fontRef>
        </p:style>
        <p:txBody>
          <a:bodyPr wrap="square">
            <a:spAutoFit/>
          </a:bodyPr>
          <a:lstStyle/>
          <a:p>
            <a:pPr>
              <a:lnSpc>
                <a:spcPts val="2500"/>
              </a:lnSpc>
            </a:pPr>
            <a:r>
              <a:rPr lang="zh-CN" altLang="en-US" b="1" dirty="0" smtClean="0">
                <a:solidFill>
                  <a:schemeClr val="tx1"/>
                </a:solidFill>
                <a:latin typeface="楷体_GB2312" pitchFamily="49" charset="-122"/>
                <a:ea typeface="楷体_GB2312" pitchFamily="49" charset="-122"/>
              </a:rPr>
              <a:t>党支部的任务        第三章</a:t>
            </a:r>
            <a:endParaRPr lang="zh-CN" altLang="en-US" dirty="0">
              <a:solidFill>
                <a:schemeClr val="tx1"/>
              </a:solidFill>
              <a:latin typeface="楷体_GB2312" pitchFamily="49" charset="-122"/>
              <a:ea typeface="楷体_GB2312" pitchFamily="49" charset="-122"/>
            </a:endParaRPr>
          </a:p>
        </p:txBody>
      </p:sp>
      <p:sp>
        <p:nvSpPr>
          <p:cNvPr id="14" name="矩形 13"/>
          <p:cNvSpPr/>
          <p:nvPr/>
        </p:nvSpPr>
        <p:spPr>
          <a:xfrm>
            <a:off x="395536" y="4600242"/>
            <a:ext cx="3923928" cy="412934"/>
          </a:xfrm>
          <a:prstGeom prst="rect">
            <a:avLst/>
          </a:prstGeom>
        </p:spPr>
        <p:style>
          <a:lnRef idx="1">
            <a:schemeClr val="accent2"/>
          </a:lnRef>
          <a:fillRef idx="2">
            <a:schemeClr val="accent2"/>
          </a:fillRef>
          <a:effectRef idx="1">
            <a:schemeClr val="accent2"/>
          </a:effectRef>
          <a:fontRef idx="minor">
            <a:schemeClr val="dk1"/>
          </a:fontRef>
        </p:style>
        <p:txBody>
          <a:bodyPr wrap="square">
            <a:spAutoFit/>
          </a:bodyPr>
          <a:lstStyle/>
          <a:p>
            <a:pPr>
              <a:lnSpc>
                <a:spcPts val="2500"/>
              </a:lnSpc>
            </a:pPr>
            <a:r>
              <a:rPr lang="zh-CN" altLang="en-US" b="1" dirty="0" smtClean="0">
                <a:solidFill>
                  <a:schemeClr val="tx1"/>
                </a:solidFill>
                <a:latin typeface="楷体_GB2312" pitchFamily="49" charset="-122"/>
                <a:ea typeface="楷体_GB2312" pitchFamily="49" charset="-122"/>
              </a:rPr>
              <a:t>党支部的工作机制    第四章</a:t>
            </a:r>
            <a:endParaRPr lang="zh-CN" altLang="en-US" dirty="0">
              <a:solidFill>
                <a:schemeClr val="tx1"/>
              </a:solidFill>
              <a:latin typeface="楷体_GB2312" pitchFamily="49" charset="-122"/>
              <a:ea typeface="楷体_GB2312" pitchFamily="49" charset="-122"/>
            </a:endParaRPr>
          </a:p>
        </p:txBody>
      </p:sp>
      <p:sp>
        <p:nvSpPr>
          <p:cNvPr id="15" name="矩形 14"/>
          <p:cNvSpPr/>
          <p:nvPr/>
        </p:nvSpPr>
        <p:spPr>
          <a:xfrm>
            <a:off x="395536" y="5176306"/>
            <a:ext cx="3923928" cy="412934"/>
          </a:xfrm>
          <a:prstGeom prst="rect">
            <a:avLst/>
          </a:prstGeom>
        </p:spPr>
        <p:style>
          <a:lnRef idx="1">
            <a:schemeClr val="accent2"/>
          </a:lnRef>
          <a:fillRef idx="2">
            <a:schemeClr val="accent2"/>
          </a:fillRef>
          <a:effectRef idx="1">
            <a:schemeClr val="accent2"/>
          </a:effectRef>
          <a:fontRef idx="minor">
            <a:schemeClr val="dk1"/>
          </a:fontRef>
        </p:style>
        <p:txBody>
          <a:bodyPr wrap="square">
            <a:spAutoFit/>
          </a:bodyPr>
          <a:lstStyle/>
          <a:p>
            <a:pPr>
              <a:lnSpc>
                <a:spcPts val="2500"/>
              </a:lnSpc>
            </a:pPr>
            <a:r>
              <a:rPr lang="zh-CN" altLang="en-US" b="1" dirty="0" smtClean="0">
                <a:solidFill>
                  <a:schemeClr val="tx1"/>
                </a:solidFill>
                <a:latin typeface="楷体_GB2312" pitchFamily="49" charset="-122"/>
                <a:ea typeface="楷体_GB2312" pitchFamily="49" charset="-122"/>
              </a:rPr>
              <a:t>党支部组织生活      第五章</a:t>
            </a:r>
            <a:endParaRPr lang="zh-CN" altLang="en-US" dirty="0">
              <a:solidFill>
                <a:schemeClr val="tx1"/>
              </a:solidFill>
              <a:latin typeface="楷体_GB2312" pitchFamily="49" charset="-122"/>
              <a:ea typeface="楷体_GB2312" pitchFamily="49" charset="-122"/>
            </a:endParaRPr>
          </a:p>
        </p:txBody>
      </p:sp>
      <p:sp>
        <p:nvSpPr>
          <p:cNvPr id="16" name="矩形 15"/>
          <p:cNvSpPr/>
          <p:nvPr/>
        </p:nvSpPr>
        <p:spPr>
          <a:xfrm>
            <a:off x="4572001" y="5157192"/>
            <a:ext cx="3888432" cy="412934"/>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a:lnSpc>
                <a:spcPts val="2500"/>
              </a:lnSpc>
            </a:pPr>
            <a:r>
              <a:rPr lang="zh-CN" altLang="en-US" b="1" dirty="0" smtClean="0">
                <a:solidFill>
                  <a:schemeClr val="tx1"/>
                </a:solidFill>
                <a:latin typeface="楷体_GB2312" pitchFamily="49" charset="-122"/>
                <a:ea typeface="楷体_GB2312" pitchFamily="49" charset="-122"/>
              </a:rPr>
              <a:t>党支部建设领导指导责任   第七章  </a:t>
            </a:r>
            <a:endParaRPr lang="zh-CN" altLang="en-US" dirty="0">
              <a:solidFill>
                <a:schemeClr val="tx1"/>
              </a:solidFill>
              <a:latin typeface="楷体_GB2312" pitchFamily="49" charset="-122"/>
              <a:ea typeface="楷体_GB2312" pitchFamily="49" charset="-122"/>
            </a:endParaRPr>
          </a:p>
        </p:txBody>
      </p:sp>
      <p:sp>
        <p:nvSpPr>
          <p:cNvPr id="17" name="矩形 16"/>
          <p:cNvSpPr/>
          <p:nvPr/>
        </p:nvSpPr>
        <p:spPr>
          <a:xfrm>
            <a:off x="395536" y="2780928"/>
            <a:ext cx="3923928" cy="412934"/>
          </a:xfrm>
          <a:prstGeom prst="rect">
            <a:avLst/>
          </a:prstGeom>
        </p:spPr>
        <p:style>
          <a:lnRef idx="1">
            <a:schemeClr val="accent2"/>
          </a:lnRef>
          <a:fillRef idx="2">
            <a:schemeClr val="accent2"/>
          </a:fillRef>
          <a:effectRef idx="1">
            <a:schemeClr val="accent2"/>
          </a:effectRef>
          <a:fontRef idx="minor">
            <a:schemeClr val="dk1"/>
          </a:fontRef>
        </p:style>
        <p:txBody>
          <a:bodyPr wrap="square">
            <a:spAutoFit/>
          </a:bodyPr>
          <a:lstStyle/>
          <a:p>
            <a:pPr>
              <a:lnSpc>
                <a:spcPts val="2500"/>
              </a:lnSpc>
            </a:pPr>
            <a:r>
              <a:rPr lang="zh-CN" altLang="en-US" b="1" dirty="0" smtClean="0">
                <a:solidFill>
                  <a:schemeClr val="tx1"/>
                </a:solidFill>
                <a:latin typeface="楷体_GB2312" pitchFamily="49" charset="-122"/>
                <a:ea typeface="楷体_GB2312" pitchFamily="49" charset="-122"/>
              </a:rPr>
              <a:t>党支部工作遵循的原则 第一章 </a:t>
            </a:r>
            <a:endParaRPr lang="zh-CN" altLang="en-US" dirty="0">
              <a:solidFill>
                <a:schemeClr val="tx1"/>
              </a:solidFill>
              <a:latin typeface="楷体_GB2312" pitchFamily="49" charset="-122"/>
              <a:ea typeface="楷体_GB2312" pitchFamily="49" charset="-122"/>
            </a:endParaRPr>
          </a:p>
        </p:txBody>
      </p:sp>
      <p:sp>
        <p:nvSpPr>
          <p:cNvPr id="18" name="矩形 17"/>
          <p:cNvSpPr/>
          <p:nvPr/>
        </p:nvSpPr>
        <p:spPr>
          <a:xfrm>
            <a:off x="4572000" y="4528234"/>
            <a:ext cx="3923928" cy="412934"/>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a:lnSpc>
                <a:spcPts val="2500"/>
              </a:lnSpc>
            </a:pPr>
            <a:r>
              <a:rPr lang="zh-CN" altLang="en-US" b="1" dirty="0" smtClean="0">
                <a:solidFill>
                  <a:schemeClr val="tx1"/>
                </a:solidFill>
                <a:latin typeface="楷体_GB2312" pitchFamily="49" charset="-122"/>
                <a:ea typeface="楷体_GB2312" pitchFamily="49" charset="-122"/>
              </a:rPr>
              <a:t>党支部委员会建设要求  第六章</a:t>
            </a:r>
            <a:endParaRPr lang="zh-CN" altLang="en-US" dirty="0">
              <a:solidFill>
                <a:schemeClr val="tx1"/>
              </a:solidFill>
              <a:latin typeface="楷体_GB2312" pitchFamily="49" charset="-122"/>
              <a:ea typeface="楷体_GB2312" pitchFamily="49" charset="-122"/>
            </a:endParaRPr>
          </a:p>
        </p:txBody>
      </p:sp>
      <p:pic>
        <p:nvPicPr>
          <p:cNvPr id="19" name="Picture 2"/>
          <p:cNvPicPr>
            <a:picLocks noChangeAspect="1" noChangeArrowheads="1"/>
          </p:cNvPicPr>
          <p:nvPr/>
        </p:nvPicPr>
        <p:blipFill>
          <a:blip r:embed="rId2" cstate="print"/>
          <a:srcRect/>
          <a:stretch>
            <a:fillRect/>
          </a:stretch>
        </p:blipFill>
        <p:spPr bwMode="auto">
          <a:xfrm>
            <a:off x="107504" y="88937"/>
            <a:ext cx="864096" cy="963799"/>
          </a:xfrm>
          <a:prstGeom prst="rect">
            <a:avLst/>
          </a:prstGeom>
          <a:noFill/>
          <a:ln w="9525">
            <a:noFill/>
            <a:miter lim="800000"/>
            <a:headEnd/>
            <a:tailEnd/>
          </a:ln>
        </p:spPr>
      </p:pic>
      <p:cxnSp>
        <p:nvCxnSpPr>
          <p:cNvPr id="20" name="直接连接符 19"/>
          <p:cNvCxnSpPr/>
          <p:nvPr/>
        </p:nvCxnSpPr>
        <p:spPr>
          <a:xfrm>
            <a:off x="0" y="1124744"/>
            <a:ext cx="91440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21" name="矩形 20"/>
          <p:cNvSpPr/>
          <p:nvPr/>
        </p:nvSpPr>
        <p:spPr>
          <a:xfrm>
            <a:off x="0" y="1268760"/>
            <a:ext cx="9144000" cy="72008"/>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 name="矩形 22"/>
          <p:cNvSpPr/>
          <p:nvPr/>
        </p:nvSpPr>
        <p:spPr>
          <a:xfrm>
            <a:off x="395536" y="3429000"/>
            <a:ext cx="3960440" cy="412934"/>
          </a:xfrm>
          <a:prstGeom prst="rect">
            <a:avLst/>
          </a:prstGeom>
        </p:spPr>
        <p:style>
          <a:lnRef idx="1">
            <a:schemeClr val="accent2"/>
          </a:lnRef>
          <a:fillRef idx="2">
            <a:schemeClr val="accent2"/>
          </a:fillRef>
          <a:effectRef idx="1">
            <a:schemeClr val="accent2"/>
          </a:effectRef>
          <a:fontRef idx="minor">
            <a:schemeClr val="dk1"/>
          </a:fontRef>
        </p:style>
        <p:txBody>
          <a:bodyPr wrap="square">
            <a:spAutoFit/>
          </a:bodyPr>
          <a:lstStyle/>
          <a:p>
            <a:pPr>
              <a:lnSpc>
                <a:spcPts val="2500"/>
              </a:lnSpc>
            </a:pPr>
            <a:r>
              <a:rPr lang="zh-CN" altLang="en-US" b="1" dirty="0" smtClean="0">
                <a:solidFill>
                  <a:schemeClr val="tx1"/>
                </a:solidFill>
                <a:latin typeface="楷体_GB2312" pitchFamily="49" charset="-122"/>
                <a:ea typeface="楷体_GB2312" pitchFamily="49" charset="-122"/>
              </a:rPr>
              <a:t>党支部的职责        第一章</a:t>
            </a:r>
            <a:endParaRPr lang="zh-CN" altLang="en-US" dirty="0">
              <a:solidFill>
                <a:schemeClr val="tx1"/>
              </a:solidFill>
              <a:latin typeface="楷体_GB2312" pitchFamily="49" charset="-122"/>
              <a:ea typeface="楷体_GB2312" pitchFamily="49" charset="-122"/>
            </a:endParaRPr>
          </a:p>
        </p:txBody>
      </p:sp>
      <p:sp>
        <p:nvSpPr>
          <p:cNvPr id="24" name="标题 1"/>
          <p:cNvSpPr txBox="1">
            <a:spLocks noChangeArrowheads="1"/>
          </p:cNvSpPr>
          <p:nvPr/>
        </p:nvSpPr>
        <p:spPr>
          <a:xfrm>
            <a:off x="861442" y="116632"/>
            <a:ext cx="8247062" cy="10541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zh-CN" altLang="en-US" sz="2400" b="1" i="0" u="none" kern="1200" cap="none" spc="-300" normalizeH="0" baseline="0" noProof="0" dirty="0" smtClean="0">
                <a:ln>
                  <a:noFill/>
                </a:ln>
                <a:uLnTx/>
                <a:uFillTx/>
                <a:latin typeface="楷体_GB2312" pitchFamily="49" charset="-122"/>
                <a:ea typeface="楷体_GB2312" pitchFamily="49" charset="-122"/>
                <a:cs typeface="+mj-cs"/>
              </a:rPr>
              <a:t>第二讲 </a:t>
            </a:r>
            <a:r>
              <a:rPr kumimoji="0" lang="en-US" altLang="zh-CN" sz="2400" b="1" i="0" u="none" kern="1200" cap="none" spc="-300" normalizeH="0" baseline="0" noProof="0" dirty="0" smtClean="0">
                <a:ln>
                  <a:noFill/>
                </a:ln>
                <a:uLnTx/>
                <a:uFillTx/>
                <a:latin typeface="楷体_GB2312" pitchFamily="49" charset="-122"/>
                <a:ea typeface="楷体_GB2312" pitchFamily="49" charset="-122"/>
                <a:cs typeface="+mj-cs"/>
              </a:rPr>
              <a:t>《</a:t>
            </a:r>
            <a:r>
              <a:rPr kumimoji="0" lang="zh-CN" altLang="en-US" sz="2400" b="1" i="0" u="none" kern="1200" cap="none" spc="-300" normalizeH="0" baseline="0" noProof="0" dirty="0" smtClean="0">
                <a:ln>
                  <a:noFill/>
                </a:ln>
                <a:uLnTx/>
                <a:uFillTx/>
                <a:latin typeface="楷体_GB2312" pitchFamily="49" charset="-122"/>
                <a:ea typeface="楷体_GB2312" pitchFamily="49" charset="-122"/>
                <a:cs typeface="+mj-cs"/>
              </a:rPr>
              <a:t>中国共产党支部工作条例（试行）</a:t>
            </a:r>
            <a:r>
              <a:rPr kumimoji="0" lang="en-US" altLang="zh-CN" sz="2400" b="1" i="0" u="none" kern="1200" cap="none" spc="-300" normalizeH="0" baseline="0" noProof="0" dirty="0" smtClean="0">
                <a:ln>
                  <a:noFill/>
                </a:ln>
                <a:uLnTx/>
                <a:uFillTx/>
                <a:latin typeface="楷体_GB2312" pitchFamily="49" charset="-122"/>
                <a:ea typeface="楷体_GB2312" pitchFamily="49" charset="-122"/>
                <a:cs typeface="+mj-cs"/>
              </a:rPr>
              <a:t>》</a:t>
            </a:r>
            <a:r>
              <a:rPr lang="zh-CN" altLang="en-US" sz="2400" b="1" spc="-300" dirty="0" smtClean="0">
                <a:latin typeface="楷体_GB2312" pitchFamily="49" charset="-122"/>
                <a:ea typeface="楷体_GB2312" pitchFamily="49" charset="-122"/>
                <a:cs typeface="+mj-cs"/>
              </a:rPr>
              <a:t>的</a:t>
            </a:r>
            <a:r>
              <a:rPr kumimoji="0" lang="zh-CN" altLang="en-US" sz="2400" b="1" i="0" u="none" kern="1200" cap="none" spc="-300" normalizeH="0" baseline="0" noProof="0" dirty="0" smtClean="0">
                <a:ln>
                  <a:noFill/>
                </a:ln>
                <a:uLnTx/>
                <a:uFillTx/>
                <a:latin typeface="楷体_GB2312" pitchFamily="49" charset="-122"/>
                <a:ea typeface="楷体_GB2312" pitchFamily="49" charset="-122"/>
                <a:cs typeface="+mj-cs"/>
              </a:rPr>
              <a:t>主要内容</a:t>
            </a:r>
          </a:p>
        </p:txBody>
      </p:sp>
      <p:sp>
        <p:nvSpPr>
          <p:cNvPr id="22" name="矩形 21"/>
          <p:cNvSpPr/>
          <p:nvPr/>
        </p:nvSpPr>
        <p:spPr>
          <a:xfrm>
            <a:off x="4572000" y="2852936"/>
            <a:ext cx="3888432" cy="412934"/>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a:lnSpc>
                <a:spcPts val="2500"/>
              </a:lnSpc>
            </a:pPr>
            <a:r>
              <a:rPr lang="en-US" altLang="zh-CN" b="1" dirty="0" smtClean="0">
                <a:solidFill>
                  <a:schemeClr val="tx1"/>
                </a:solidFill>
                <a:latin typeface="楷体_GB2312" pitchFamily="49" charset="-122"/>
                <a:ea typeface="楷体_GB2312" pitchFamily="49" charset="-122"/>
              </a:rPr>
              <a:t>《</a:t>
            </a:r>
            <a:r>
              <a:rPr lang="zh-CN" altLang="en-US" b="1" dirty="0" smtClean="0">
                <a:solidFill>
                  <a:schemeClr val="tx1"/>
                </a:solidFill>
                <a:latin typeface="楷体_GB2312" pitchFamily="49" charset="-122"/>
                <a:ea typeface="楷体_GB2312" pitchFamily="49" charset="-122"/>
              </a:rPr>
              <a:t>条例</a:t>
            </a:r>
            <a:r>
              <a:rPr lang="en-US" altLang="zh-CN" b="1" dirty="0" smtClean="0">
                <a:solidFill>
                  <a:schemeClr val="tx1"/>
                </a:solidFill>
                <a:latin typeface="楷体_GB2312" pitchFamily="49" charset="-122"/>
                <a:ea typeface="楷体_GB2312" pitchFamily="49" charset="-122"/>
              </a:rPr>
              <a:t>》</a:t>
            </a:r>
            <a:r>
              <a:rPr lang="zh-CN" altLang="en-US" b="1" dirty="0" smtClean="0">
                <a:solidFill>
                  <a:schemeClr val="tx1"/>
                </a:solidFill>
                <a:latin typeface="楷体_GB2312" pitchFamily="49" charset="-122"/>
                <a:ea typeface="楷体_GB2312" pitchFamily="49" charset="-122"/>
              </a:rPr>
              <a:t>制定的依据与目的 第一章 </a:t>
            </a:r>
            <a:endParaRPr lang="zh-CN" altLang="en-US" dirty="0">
              <a:solidFill>
                <a:schemeClr val="tx1"/>
              </a:solidFill>
              <a:latin typeface="楷体_GB2312" pitchFamily="49" charset="-122"/>
              <a:ea typeface="楷体_GB2312" pitchFamily="49" charset="-122"/>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标题 1"/>
          <p:cNvSpPr txBox="1">
            <a:spLocks noChangeArrowheads="1"/>
          </p:cNvSpPr>
          <p:nvPr/>
        </p:nvSpPr>
        <p:spPr>
          <a:xfrm>
            <a:off x="179512" y="1340768"/>
            <a:ext cx="5976664" cy="1054100"/>
          </a:xfrm>
          <a:prstGeom prst="rect">
            <a:avLst/>
          </a:prstGeom>
        </p:spPr>
        <p:txBody>
          <a:bodyPr vert="horz" lIns="91440" tIns="45720" rIns="91440" bIns="45720" rtlCol="0" anchor="ctr">
            <a:normAutofit/>
          </a:bodyPr>
          <a:lstStyle/>
          <a:p>
            <a:pPr>
              <a:spcBef>
                <a:spcPct val="0"/>
              </a:spcBef>
            </a:pPr>
            <a:r>
              <a:rPr lang="zh-CN" altLang="en-US" sz="2800" b="1" spc="-300" dirty="0" smtClean="0">
                <a:latin typeface="楷体_GB2312" pitchFamily="49" charset="-122"/>
                <a:ea typeface="楷体_GB2312" pitchFamily="49" charset="-122"/>
              </a:rPr>
              <a:t>（一）</a:t>
            </a:r>
            <a:r>
              <a:rPr lang="en-US" altLang="zh-CN" sz="2800" b="1" spc="-300" dirty="0" smtClean="0">
                <a:latin typeface="楷体_GB2312" pitchFamily="49" charset="-122"/>
                <a:ea typeface="楷体_GB2312" pitchFamily="49" charset="-122"/>
              </a:rPr>
              <a:t>《</a:t>
            </a:r>
            <a:r>
              <a:rPr lang="zh-CN" altLang="en-US" sz="2800" b="1" spc="-300" dirty="0" smtClean="0">
                <a:latin typeface="楷体_GB2312" pitchFamily="49" charset="-122"/>
                <a:ea typeface="楷体_GB2312" pitchFamily="49" charset="-122"/>
              </a:rPr>
              <a:t>条例</a:t>
            </a:r>
            <a:r>
              <a:rPr lang="en-US" altLang="zh-CN" sz="2800" b="1" spc="-300" dirty="0" smtClean="0">
                <a:latin typeface="楷体_GB2312" pitchFamily="49" charset="-122"/>
                <a:ea typeface="楷体_GB2312" pitchFamily="49" charset="-122"/>
              </a:rPr>
              <a:t>》</a:t>
            </a:r>
            <a:r>
              <a:rPr lang="zh-CN" altLang="en-US" sz="2800" b="1" spc="-300" dirty="0" smtClean="0">
                <a:latin typeface="楷体_GB2312" pitchFamily="49" charset="-122"/>
                <a:ea typeface="楷体_GB2312" pitchFamily="49" charset="-122"/>
              </a:rPr>
              <a:t>制定的依据与目的</a:t>
            </a:r>
            <a:endParaRPr lang="zh-CN" altLang="en-US" sz="2800" dirty="0" smtClean="0">
              <a:solidFill>
                <a:schemeClr val="tx1"/>
              </a:solidFill>
              <a:latin typeface="楷体_GB2312" pitchFamily="49" charset="-122"/>
              <a:ea typeface="楷体_GB2312" pitchFamily="49" charset="-122"/>
            </a:endParaRPr>
          </a:p>
        </p:txBody>
      </p:sp>
      <p:sp>
        <p:nvSpPr>
          <p:cNvPr id="9" name="矩形 8"/>
          <p:cNvSpPr/>
          <p:nvPr/>
        </p:nvSpPr>
        <p:spPr>
          <a:xfrm>
            <a:off x="1331640" y="3068960"/>
            <a:ext cx="6696744" cy="2759730"/>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a:lnSpc>
                <a:spcPts val="3400"/>
              </a:lnSpc>
            </a:pPr>
            <a:r>
              <a:rPr lang="zh-CN" altLang="en-US" b="1" dirty="0" smtClean="0">
                <a:solidFill>
                  <a:srgbClr val="C00000"/>
                </a:solidFill>
                <a:latin typeface="楷体_GB2312" pitchFamily="49" charset="-122"/>
                <a:ea typeface="楷体_GB2312" pitchFamily="49" charset="-122"/>
              </a:rPr>
              <a:t>目的</a:t>
            </a:r>
            <a:r>
              <a:rPr lang="zh-CN" altLang="en-US" b="1" dirty="0" smtClean="0">
                <a:solidFill>
                  <a:schemeClr val="tx1"/>
                </a:solidFill>
                <a:latin typeface="楷体_GB2312" pitchFamily="49" charset="-122"/>
                <a:ea typeface="楷体_GB2312" pitchFamily="49" charset="-122"/>
              </a:rPr>
              <a:t>：</a:t>
            </a:r>
            <a:endParaRPr lang="en-US" altLang="zh-CN" b="1" dirty="0" smtClean="0">
              <a:solidFill>
                <a:schemeClr val="tx1"/>
              </a:solidFill>
              <a:latin typeface="楷体_GB2312" pitchFamily="49" charset="-122"/>
              <a:ea typeface="楷体_GB2312" pitchFamily="49" charset="-122"/>
            </a:endParaRPr>
          </a:p>
          <a:p>
            <a:pPr>
              <a:lnSpc>
                <a:spcPts val="2900"/>
              </a:lnSpc>
            </a:pPr>
            <a:r>
              <a:rPr lang="zh-CN" altLang="en-US" b="1" dirty="0" smtClean="0">
                <a:solidFill>
                  <a:schemeClr val="tx1"/>
                </a:solidFill>
                <a:latin typeface="楷体_GB2312" pitchFamily="49" charset="-122"/>
                <a:ea typeface="楷体_GB2312" pitchFamily="49" charset="-122"/>
              </a:rPr>
              <a:t>①为了坚持和加强党的全面领导 </a:t>
            </a:r>
            <a:endParaRPr lang="en-US" altLang="zh-CN" b="1" dirty="0" smtClean="0">
              <a:solidFill>
                <a:schemeClr val="tx1"/>
              </a:solidFill>
              <a:latin typeface="楷体_GB2312" pitchFamily="49" charset="-122"/>
              <a:ea typeface="楷体_GB2312" pitchFamily="49" charset="-122"/>
            </a:endParaRPr>
          </a:p>
          <a:p>
            <a:pPr>
              <a:lnSpc>
                <a:spcPts val="2900"/>
              </a:lnSpc>
            </a:pPr>
            <a:r>
              <a:rPr lang="zh-CN" altLang="en-US" b="1" dirty="0" smtClean="0">
                <a:solidFill>
                  <a:schemeClr val="tx1"/>
                </a:solidFill>
                <a:latin typeface="楷体_GB2312" pitchFamily="49" charset="-122"/>
                <a:ea typeface="楷体_GB2312" pitchFamily="49" charset="-122"/>
              </a:rPr>
              <a:t>②弘扬“支部建在连上”光荣传统 </a:t>
            </a:r>
            <a:endParaRPr lang="en-US" altLang="zh-CN" b="1" dirty="0" smtClean="0">
              <a:solidFill>
                <a:schemeClr val="tx1"/>
              </a:solidFill>
              <a:latin typeface="楷体_GB2312" pitchFamily="49" charset="-122"/>
              <a:ea typeface="楷体_GB2312" pitchFamily="49" charset="-122"/>
            </a:endParaRPr>
          </a:p>
          <a:p>
            <a:pPr>
              <a:lnSpc>
                <a:spcPts val="2900"/>
              </a:lnSpc>
            </a:pPr>
            <a:r>
              <a:rPr lang="zh-CN" altLang="en-US" b="1" dirty="0" smtClean="0">
                <a:solidFill>
                  <a:schemeClr val="tx1"/>
                </a:solidFill>
                <a:latin typeface="楷体_GB2312" pitchFamily="49" charset="-122"/>
                <a:ea typeface="楷体_GB2312" pitchFamily="49" charset="-122"/>
              </a:rPr>
              <a:t>③落实党要管党、全面从严治党要求 </a:t>
            </a:r>
            <a:endParaRPr lang="en-US" altLang="zh-CN" b="1" dirty="0" smtClean="0">
              <a:solidFill>
                <a:schemeClr val="tx1"/>
              </a:solidFill>
              <a:latin typeface="楷体_GB2312" pitchFamily="49" charset="-122"/>
              <a:ea typeface="楷体_GB2312" pitchFamily="49" charset="-122"/>
            </a:endParaRPr>
          </a:p>
          <a:p>
            <a:pPr>
              <a:lnSpc>
                <a:spcPts val="2900"/>
              </a:lnSpc>
            </a:pPr>
            <a:r>
              <a:rPr lang="zh-CN" altLang="en-US" b="1" dirty="0" smtClean="0">
                <a:solidFill>
                  <a:schemeClr val="tx1"/>
                </a:solidFill>
                <a:latin typeface="楷体_GB2312" pitchFamily="49" charset="-122"/>
                <a:ea typeface="楷体_GB2312" pitchFamily="49" charset="-122"/>
              </a:rPr>
              <a:t>④全面提升党支部组织力，强化党支部政治功能，充分发挥党支部战斗堡垒作用 </a:t>
            </a:r>
            <a:endParaRPr lang="en-US" altLang="zh-CN" b="1" dirty="0" smtClean="0">
              <a:solidFill>
                <a:schemeClr val="tx1"/>
              </a:solidFill>
              <a:latin typeface="楷体_GB2312" pitchFamily="49" charset="-122"/>
              <a:ea typeface="楷体_GB2312" pitchFamily="49" charset="-122"/>
            </a:endParaRPr>
          </a:p>
          <a:p>
            <a:pPr>
              <a:lnSpc>
                <a:spcPts val="2900"/>
              </a:lnSpc>
            </a:pPr>
            <a:r>
              <a:rPr lang="zh-CN" altLang="en-US" b="1" dirty="0" smtClean="0">
                <a:solidFill>
                  <a:schemeClr val="tx1"/>
                </a:solidFill>
                <a:latin typeface="楷体_GB2312" pitchFamily="49" charset="-122"/>
                <a:ea typeface="楷体_GB2312" pitchFamily="49" charset="-122"/>
              </a:rPr>
              <a:t>⑤巩固党长期执政的组织</a:t>
            </a:r>
            <a:r>
              <a:rPr lang="zh-CN" altLang="en-US" b="1" dirty="0" smtClean="0">
                <a:solidFill>
                  <a:schemeClr val="tx1"/>
                </a:solidFill>
                <a:latin typeface="楷体_GB2312" pitchFamily="49" charset="-122"/>
                <a:ea typeface="楷体_GB2312" pitchFamily="49" charset="-122"/>
              </a:rPr>
              <a:t>基础。</a:t>
            </a:r>
            <a:endParaRPr lang="en-US" altLang="zh-CN" b="1" dirty="0" smtClean="0">
              <a:solidFill>
                <a:schemeClr val="tx1"/>
              </a:solidFill>
              <a:latin typeface="楷体_GB2312" pitchFamily="49" charset="-122"/>
              <a:ea typeface="楷体_GB2312" pitchFamily="49" charset="-122"/>
            </a:endParaRPr>
          </a:p>
        </p:txBody>
      </p:sp>
      <p:pic>
        <p:nvPicPr>
          <p:cNvPr id="10" name="Picture 2"/>
          <p:cNvPicPr>
            <a:picLocks noChangeAspect="1" noChangeArrowheads="1"/>
          </p:cNvPicPr>
          <p:nvPr/>
        </p:nvPicPr>
        <p:blipFill>
          <a:blip r:embed="rId2" cstate="print"/>
          <a:srcRect/>
          <a:stretch>
            <a:fillRect/>
          </a:stretch>
        </p:blipFill>
        <p:spPr bwMode="auto">
          <a:xfrm>
            <a:off x="107504" y="88937"/>
            <a:ext cx="864096" cy="963799"/>
          </a:xfrm>
          <a:prstGeom prst="rect">
            <a:avLst/>
          </a:prstGeom>
          <a:noFill/>
          <a:ln w="9525">
            <a:noFill/>
            <a:miter lim="800000"/>
            <a:headEnd/>
            <a:tailEnd/>
          </a:ln>
        </p:spPr>
      </p:pic>
      <p:cxnSp>
        <p:nvCxnSpPr>
          <p:cNvPr id="11" name="直接连接符 10"/>
          <p:cNvCxnSpPr/>
          <p:nvPr/>
        </p:nvCxnSpPr>
        <p:spPr>
          <a:xfrm>
            <a:off x="0" y="1124744"/>
            <a:ext cx="91440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12" name="矩形 11"/>
          <p:cNvSpPr/>
          <p:nvPr/>
        </p:nvSpPr>
        <p:spPr>
          <a:xfrm>
            <a:off x="0" y="1268760"/>
            <a:ext cx="9144000" cy="72008"/>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标题 1"/>
          <p:cNvSpPr txBox="1">
            <a:spLocks noChangeArrowheads="1"/>
          </p:cNvSpPr>
          <p:nvPr/>
        </p:nvSpPr>
        <p:spPr>
          <a:xfrm>
            <a:off x="861442" y="116632"/>
            <a:ext cx="8247062" cy="10541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zh-CN" altLang="en-US" sz="2400" b="1" i="0" u="none" kern="1200" cap="none" spc="-300" normalizeH="0" baseline="0" noProof="0" dirty="0" smtClean="0">
                <a:ln>
                  <a:noFill/>
                </a:ln>
                <a:uLnTx/>
                <a:uFillTx/>
                <a:latin typeface="楷体_GB2312" pitchFamily="49" charset="-122"/>
                <a:ea typeface="楷体_GB2312" pitchFamily="49" charset="-122"/>
                <a:cs typeface="+mj-cs"/>
              </a:rPr>
              <a:t>第二讲 </a:t>
            </a:r>
            <a:r>
              <a:rPr kumimoji="0" lang="en-US" altLang="zh-CN" sz="2400" b="1" i="0" u="none" kern="1200" cap="none" spc="-300" normalizeH="0" baseline="0" noProof="0" dirty="0" smtClean="0">
                <a:ln>
                  <a:noFill/>
                </a:ln>
                <a:uLnTx/>
                <a:uFillTx/>
                <a:latin typeface="楷体_GB2312" pitchFamily="49" charset="-122"/>
                <a:ea typeface="楷体_GB2312" pitchFamily="49" charset="-122"/>
                <a:cs typeface="+mj-cs"/>
              </a:rPr>
              <a:t>《</a:t>
            </a:r>
            <a:r>
              <a:rPr kumimoji="0" lang="zh-CN" altLang="en-US" sz="2400" b="1" i="0" u="none" kern="1200" cap="none" spc="-300" normalizeH="0" baseline="0" noProof="0" dirty="0" smtClean="0">
                <a:ln>
                  <a:noFill/>
                </a:ln>
                <a:uLnTx/>
                <a:uFillTx/>
                <a:latin typeface="楷体_GB2312" pitchFamily="49" charset="-122"/>
                <a:ea typeface="楷体_GB2312" pitchFamily="49" charset="-122"/>
                <a:cs typeface="+mj-cs"/>
              </a:rPr>
              <a:t>中国共产党支部工作条例（试行）</a:t>
            </a:r>
            <a:r>
              <a:rPr kumimoji="0" lang="en-US" altLang="zh-CN" sz="2400" b="1" i="0" u="none" kern="1200" cap="none" spc="-300" normalizeH="0" baseline="0" noProof="0" dirty="0" smtClean="0">
                <a:ln>
                  <a:noFill/>
                </a:ln>
                <a:uLnTx/>
                <a:uFillTx/>
                <a:latin typeface="楷体_GB2312" pitchFamily="49" charset="-122"/>
                <a:ea typeface="楷体_GB2312" pitchFamily="49" charset="-122"/>
                <a:cs typeface="+mj-cs"/>
              </a:rPr>
              <a:t>》</a:t>
            </a:r>
            <a:r>
              <a:rPr kumimoji="0" lang="zh-CN" altLang="en-US" sz="2400" b="1" i="0" u="none" kern="1200" cap="none" spc="-300" normalizeH="0" baseline="0" noProof="0" dirty="0" smtClean="0">
                <a:ln>
                  <a:noFill/>
                </a:ln>
                <a:uLnTx/>
                <a:uFillTx/>
                <a:latin typeface="楷体_GB2312" pitchFamily="49" charset="-122"/>
                <a:ea typeface="楷体_GB2312" pitchFamily="49" charset="-122"/>
                <a:cs typeface="+mj-cs"/>
              </a:rPr>
              <a:t>的主要内容</a:t>
            </a:r>
          </a:p>
        </p:txBody>
      </p:sp>
      <p:sp>
        <p:nvSpPr>
          <p:cNvPr id="13" name="矩形 12"/>
          <p:cNvSpPr/>
          <p:nvPr/>
        </p:nvSpPr>
        <p:spPr>
          <a:xfrm>
            <a:off x="1331640" y="2204864"/>
            <a:ext cx="6624736" cy="707886"/>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a:lnSpc>
                <a:spcPts val="4800"/>
              </a:lnSpc>
            </a:pPr>
            <a:r>
              <a:rPr lang="zh-CN" altLang="en-US" sz="2000" b="1" dirty="0" smtClean="0">
                <a:solidFill>
                  <a:srgbClr val="C00000"/>
                </a:solidFill>
                <a:latin typeface="楷体_GB2312" pitchFamily="49" charset="-122"/>
                <a:ea typeface="楷体_GB2312" pitchFamily="49" charset="-122"/>
              </a:rPr>
              <a:t>依据</a:t>
            </a:r>
            <a:r>
              <a:rPr lang="zh-CN" altLang="en-US" sz="2000" b="1" dirty="0" smtClean="0">
                <a:solidFill>
                  <a:schemeClr val="tx1"/>
                </a:solidFill>
                <a:latin typeface="楷体_GB2312" pitchFamily="49" charset="-122"/>
                <a:ea typeface="楷体_GB2312" pitchFamily="49" charset="-122"/>
              </a:rPr>
              <a:t>：</a:t>
            </a:r>
            <a:r>
              <a:rPr lang="en-US" altLang="zh-CN" sz="2000" b="1" dirty="0" smtClean="0">
                <a:solidFill>
                  <a:schemeClr val="tx1"/>
                </a:solidFill>
                <a:latin typeface="楷体_GB2312" pitchFamily="49" charset="-122"/>
                <a:ea typeface="楷体_GB2312" pitchFamily="49" charset="-122"/>
              </a:rPr>
              <a:t>《</a:t>
            </a:r>
            <a:r>
              <a:rPr lang="zh-CN" altLang="en-US" sz="2000" b="1" dirty="0" smtClean="0">
                <a:solidFill>
                  <a:schemeClr val="tx1"/>
                </a:solidFill>
                <a:latin typeface="楷体_GB2312" pitchFamily="49" charset="-122"/>
                <a:ea typeface="楷体_GB2312" pitchFamily="49" charset="-122"/>
              </a:rPr>
              <a:t>中国共产党章程</a:t>
            </a:r>
            <a:r>
              <a:rPr lang="en-US" altLang="zh-CN" sz="2000" b="1" dirty="0" smtClean="0">
                <a:solidFill>
                  <a:schemeClr val="tx1"/>
                </a:solidFill>
                <a:latin typeface="楷体_GB2312" pitchFamily="49" charset="-122"/>
                <a:ea typeface="楷体_GB2312" pitchFamily="49" charset="-122"/>
              </a:rPr>
              <a:t>》</a:t>
            </a:r>
            <a:r>
              <a:rPr lang="zh-CN" altLang="en-US" sz="2000" b="1" dirty="0" smtClean="0">
                <a:solidFill>
                  <a:schemeClr val="tx1"/>
                </a:solidFill>
                <a:latin typeface="楷体_GB2312" pitchFamily="49" charset="-122"/>
                <a:ea typeface="楷体_GB2312" pitchFamily="49" charset="-122"/>
              </a:rPr>
              <a:t>和有关党内</a:t>
            </a:r>
            <a:r>
              <a:rPr lang="zh-CN" altLang="en-US" sz="2000" b="1" dirty="0" smtClean="0">
                <a:solidFill>
                  <a:schemeClr val="tx1"/>
                </a:solidFill>
                <a:latin typeface="楷体_GB2312" pitchFamily="49" charset="-122"/>
                <a:ea typeface="楷体_GB2312" pitchFamily="49" charset="-122"/>
              </a:rPr>
              <a:t>法规</a:t>
            </a:r>
            <a:endParaRPr lang="zh-CN" altLang="en-US" sz="2000" dirty="0">
              <a:solidFill>
                <a:schemeClr val="tx1"/>
              </a:solidFill>
              <a:latin typeface="楷体_GB2312" pitchFamily="49" charset="-122"/>
              <a:ea typeface="楷体_GB2312" pitchFamily="49" charset="-122"/>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矩形 12"/>
          <p:cNvSpPr/>
          <p:nvPr/>
        </p:nvSpPr>
        <p:spPr>
          <a:xfrm>
            <a:off x="179512" y="2276872"/>
            <a:ext cx="8820472" cy="4555093"/>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a:lnSpc>
                <a:spcPts val="2900"/>
              </a:lnSpc>
            </a:pPr>
            <a:r>
              <a:rPr lang="zh-CN" altLang="en-US" b="1" dirty="0" smtClean="0">
                <a:ea typeface="仿宋_GB2312" pitchFamily="49" charset="-122"/>
                <a:sym typeface="宋体" pitchFamily="2" charset="-122"/>
              </a:rPr>
              <a:t>（一）</a:t>
            </a:r>
            <a:r>
              <a:rPr lang="zh-CN" altLang="en-US" b="1" dirty="0" smtClean="0">
                <a:solidFill>
                  <a:srgbClr val="C00000"/>
                </a:solidFill>
                <a:ea typeface="仿宋_GB2312" pitchFamily="49" charset="-122"/>
                <a:sym typeface="宋体" pitchFamily="2" charset="-122"/>
              </a:rPr>
              <a:t>坚持</a:t>
            </a:r>
            <a:r>
              <a:rPr lang="zh-CN" altLang="en-US" b="1" dirty="0" smtClean="0">
                <a:ea typeface="仿宋_GB2312" pitchFamily="49" charset="-122"/>
                <a:sym typeface="宋体" pitchFamily="2" charset="-122"/>
              </a:rPr>
              <a:t>以马克思列宁主义、毛泽东思想、邓小平理论、“三个代表”重要思想、科学发展观、习近平新时代中国特色社会主义思想为指导，遵守党章，加强思想理论武装，坚定理想信念，不忘初心、牢记使命，始终保持先进性和纯洁性</a:t>
            </a:r>
            <a:endParaRPr lang="zh-CN" altLang="en-US" b="1" dirty="0" smtClean="0">
              <a:solidFill>
                <a:srgbClr val="FF0000"/>
              </a:solidFill>
              <a:ea typeface="仿宋_GB2312" pitchFamily="49" charset="-122"/>
              <a:sym typeface="宋体" pitchFamily="2" charset="-122"/>
            </a:endParaRPr>
          </a:p>
          <a:p>
            <a:pPr>
              <a:lnSpc>
                <a:spcPts val="2900"/>
              </a:lnSpc>
            </a:pPr>
            <a:r>
              <a:rPr lang="zh-CN" altLang="en-US" b="1" dirty="0" smtClean="0">
                <a:ea typeface="仿宋_GB2312" pitchFamily="49" charset="-122"/>
                <a:sym typeface="宋体" pitchFamily="2" charset="-122"/>
              </a:rPr>
              <a:t>（二）</a:t>
            </a:r>
            <a:r>
              <a:rPr lang="zh-CN" altLang="en-US" b="1" dirty="0" smtClean="0">
                <a:solidFill>
                  <a:srgbClr val="C00000"/>
                </a:solidFill>
                <a:ea typeface="仿宋_GB2312" pitchFamily="49" charset="-122"/>
                <a:sym typeface="宋体" pitchFamily="2" charset="-122"/>
              </a:rPr>
              <a:t>坚持</a:t>
            </a:r>
            <a:r>
              <a:rPr lang="zh-CN" altLang="en-US" b="1" dirty="0" smtClean="0">
                <a:ea typeface="仿宋_GB2312" pitchFamily="49" charset="-122"/>
                <a:sym typeface="宋体" pitchFamily="2" charset="-122"/>
              </a:rPr>
              <a:t>把党的政治建设摆在首位，牢固树立“四个意识”，坚定“四个自信”，做到“四个服从”，旗帜鲜明讲政治，坚决维护习近平总书记党中央的核心、全党的核心地位，坚决维护党中央权威和集中统一领导。</a:t>
            </a:r>
            <a:endParaRPr lang="zh-CN" altLang="en-US" b="1" dirty="0" smtClean="0">
              <a:solidFill>
                <a:srgbClr val="FF0000"/>
              </a:solidFill>
              <a:ea typeface="仿宋_GB2312" pitchFamily="49" charset="-122"/>
              <a:sym typeface="宋体" pitchFamily="2" charset="-122"/>
            </a:endParaRPr>
          </a:p>
          <a:p>
            <a:pPr>
              <a:lnSpc>
                <a:spcPts val="2900"/>
              </a:lnSpc>
            </a:pPr>
            <a:r>
              <a:rPr lang="zh-CN" altLang="en-US" b="1" dirty="0" smtClean="0">
                <a:ea typeface="仿宋_GB2312" pitchFamily="49" charset="-122"/>
                <a:sym typeface="宋体" pitchFamily="2" charset="-122"/>
              </a:rPr>
              <a:t>（三）</a:t>
            </a:r>
            <a:r>
              <a:rPr lang="zh-CN" altLang="en-US" b="1" dirty="0" smtClean="0">
                <a:solidFill>
                  <a:srgbClr val="C00000"/>
                </a:solidFill>
                <a:ea typeface="仿宋_GB2312" pitchFamily="49" charset="-122"/>
                <a:sym typeface="宋体" pitchFamily="2" charset="-122"/>
              </a:rPr>
              <a:t>坚持</a:t>
            </a:r>
            <a:r>
              <a:rPr lang="zh-CN" altLang="en-US" b="1" dirty="0" smtClean="0">
                <a:ea typeface="仿宋_GB2312" pitchFamily="49" charset="-122"/>
                <a:sym typeface="宋体" pitchFamily="2" charset="-122"/>
              </a:rPr>
              <a:t>践行党的宗旨和群众路线，组织引领党员、群众听党话、跟党走，成为党员、群众的主心骨。</a:t>
            </a:r>
            <a:endParaRPr lang="zh-CN" altLang="en-US" b="1" dirty="0" smtClean="0">
              <a:solidFill>
                <a:srgbClr val="FF0000"/>
              </a:solidFill>
              <a:ea typeface="仿宋_GB2312" pitchFamily="49" charset="-122"/>
              <a:sym typeface="宋体" pitchFamily="2" charset="-122"/>
            </a:endParaRPr>
          </a:p>
          <a:p>
            <a:pPr>
              <a:lnSpc>
                <a:spcPts val="2900"/>
              </a:lnSpc>
            </a:pPr>
            <a:r>
              <a:rPr lang="zh-CN" altLang="en-US" b="1" dirty="0" smtClean="0">
                <a:ea typeface="仿宋_GB2312" pitchFamily="49" charset="-122"/>
                <a:sym typeface="宋体" pitchFamily="2" charset="-122"/>
              </a:rPr>
              <a:t>（四）</a:t>
            </a:r>
            <a:r>
              <a:rPr lang="zh-CN" altLang="en-US" b="1" dirty="0" smtClean="0">
                <a:solidFill>
                  <a:srgbClr val="C00000"/>
                </a:solidFill>
                <a:ea typeface="仿宋_GB2312" pitchFamily="49" charset="-122"/>
                <a:sym typeface="宋体" pitchFamily="2" charset="-122"/>
              </a:rPr>
              <a:t>坚持</a:t>
            </a:r>
            <a:r>
              <a:rPr lang="zh-CN" altLang="en-US" b="1" dirty="0" smtClean="0">
                <a:ea typeface="仿宋_GB2312" pitchFamily="49" charset="-122"/>
                <a:sym typeface="宋体" pitchFamily="2" charset="-122"/>
              </a:rPr>
              <a:t>民主集中制，发扬党内民主，尊重党员主体地位，严肃党的纪律，提高解决自身问题的能力，增强生机活力。</a:t>
            </a:r>
            <a:endParaRPr lang="zh-CN" altLang="en-US" b="1" dirty="0" smtClean="0">
              <a:solidFill>
                <a:srgbClr val="FF0000"/>
              </a:solidFill>
              <a:ea typeface="仿宋_GB2312" pitchFamily="49" charset="-122"/>
              <a:sym typeface="宋体" pitchFamily="2" charset="-122"/>
            </a:endParaRPr>
          </a:p>
          <a:p>
            <a:pPr>
              <a:lnSpc>
                <a:spcPts val="2900"/>
              </a:lnSpc>
            </a:pPr>
            <a:r>
              <a:rPr lang="zh-CN" altLang="en-US" b="1" dirty="0" smtClean="0">
                <a:ea typeface="仿宋_GB2312" pitchFamily="49" charset="-122"/>
                <a:sym typeface="宋体" pitchFamily="2" charset="-122"/>
              </a:rPr>
              <a:t>（五）</a:t>
            </a:r>
            <a:r>
              <a:rPr lang="zh-CN" altLang="en-US" b="1" dirty="0" smtClean="0">
                <a:solidFill>
                  <a:srgbClr val="C00000"/>
                </a:solidFill>
                <a:ea typeface="仿宋_GB2312" pitchFamily="49" charset="-122"/>
                <a:sym typeface="宋体" pitchFamily="2" charset="-122"/>
              </a:rPr>
              <a:t>坚持</a:t>
            </a:r>
            <a:r>
              <a:rPr lang="zh-CN" altLang="en-US" b="1" dirty="0" smtClean="0">
                <a:ea typeface="仿宋_GB2312" pitchFamily="49" charset="-122"/>
                <a:sym typeface="宋体" pitchFamily="2" charset="-122"/>
              </a:rPr>
              <a:t>围绕中心、服务大局，充分发挥积极性主动性创造性，确保党的路线方针政策和决策部署贯彻</a:t>
            </a:r>
            <a:endParaRPr lang="zh-CN" altLang="en-US" b="1" dirty="0" smtClean="0">
              <a:solidFill>
                <a:srgbClr val="FF0000"/>
              </a:solidFill>
              <a:ea typeface="仿宋_GB2312" pitchFamily="49" charset="-122"/>
              <a:sym typeface="宋体" pitchFamily="2" charset="-122"/>
            </a:endParaRPr>
          </a:p>
        </p:txBody>
      </p:sp>
      <p:sp>
        <p:nvSpPr>
          <p:cNvPr id="14" name="标题 1"/>
          <p:cNvSpPr txBox="1">
            <a:spLocks noChangeArrowheads="1"/>
          </p:cNvSpPr>
          <p:nvPr/>
        </p:nvSpPr>
        <p:spPr>
          <a:xfrm>
            <a:off x="0" y="1052736"/>
            <a:ext cx="5940152" cy="1054100"/>
          </a:xfrm>
          <a:prstGeom prst="rect">
            <a:avLst/>
          </a:prstGeom>
        </p:spPr>
        <p:txBody>
          <a:bodyPr vert="horz" lIns="91440" tIns="45720" rIns="91440" bIns="45720" rtlCol="0" anchor="ctr">
            <a:normAutofit/>
          </a:bodyPr>
          <a:lstStyle/>
          <a:p>
            <a:pPr>
              <a:spcBef>
                <a:spcPct val="0"/>
              </a:spcBef>
            </a:pPr>
            <a:r>
              <a:rPr lang="zh-CN" altLang="en-US" sz="2800" b="1" spc="-300" dirty="0" smtClean="0">
                <a:latin typeface="楷体_GB2312" pitchFamily="49" charset="-122"/>
                <a:ea typeface="楷体_GB2312" pitchFamily="49" charset="-122"/>
              </a:rPr>
              <a:t>（二）</a:t>
            </a:r>
            <a:r>
              <a:rPr lang="zh-CN" altLang="en-US" sz="2800" b="1" dirty="0" smtClean="0">
                <a:solidFill>
                  <a:schemeClr val="tx1"/>
                </a:solidFill>
                <a:latin typeface="楷体_GB2312" pitchFamily="49" charset="-122"/>
                <a:ea typeface="楷体_GB2312" pitchFamily="49" charset="-122"/>
              </a:rPr>
              <a:t>党支部工作必须遵循</a:t>
            </a:r>
            <a:r>
              <a:rPr lang="en-US" altLang="zh-CN" sz="2800" b="1" dirty="0" smtClean="0">
                <a:solidFill>
                  <a:schemeClr val="tx1"/>
                </a:solidFill>
                <a:latin typeface="楷体_GB2312" pitchFamily="49" charset="-122"/>
                <a:ea typeface="楷体_GB2312" pitchFamily="49" charset="-122"/>
              </a:rPr>
              <a:t>5</a:t>
            </a:r>
            <a:r>
              <a:rPr lang="zh-CN" altLang="en-US" sz="2800" b="1" dirty="0" smtClean="0">
                <a:solidFill>
                  <a:schemeClr val="tx1"/>
                </a:solidFill>
                <a:latin typeface="楷体_GB2312" pitchFamily="49" charset="-122"/>
                <a:ea typeface="楷体_GB2312" pitchFamily="49" charset="-122"/>
              </a:rPr>
              <a:t>项原则</a:t>
            </a:r>
            <a:endParaRPr lang="zh-CN" altLang="en-US" sz="2800" dirty="0" smtClean="0">
              <a:solidFill>
                <a:schemeClr val="tx1"/>
              </a:solidFill>
              <a:latin typeface="楷体_GB2312" pitchFamily="49" charset="-122"/>
              <a:ea typeface="楷体_GB2312" pitchFamily="49" charset="-122"/>
            </a:endParaRPr>
          </a:p>
        </p:txBody>
      </p:sp>
      <p:pic>
        <p:nvPicPr>
          <p:cNvPr id="9" name="Picture 2"/>
          <p:cNvPicPr>
            <a:picLocks noChangeAspect="1" noChangeArrowheads="1"/>
          </p:cNvPicPr>
          <p:nvPr/>
        </p:nvPicPr>
        <p:blipFill>
          <a:blip r:embed="rId2" cstate="print"/>
          <a:srcRect/>
          <a:stretch>
            <a:fillRect/>
          </a:stretch>
        </p:blipFill>
        <p:spPr bwMode="auto">
          <a:xfrm>
            <a:off x="107504" y="88937"/>
            <a:ext cx="864096" cy="963799"/>
          </a:xfrm>
          <a:prstGeom prst="rect">
            <a:avLst/>
          </a:prstGeom>
          <a:noFill/>
          <a:ln w="9525">
            <a:noFill/>
            <a:miter lim="800000"/>
            <a:headEnd/>
            <a:tailEnd/>
          </a:ln>
        </p:spPr>
      </p:pic>
      <p:cxnSp>
        <p:nvCxnSpPr>
          <p:cNvPr id="10" name="直接连接符 9"/>
          <p:cNvCxnSpPr/>
          <p:nvPr/>
        </p:nvCxnSpPr>
        <p:spPr>
          <a:xfrm>
            <a:off x="0" y="1124744"/>
            <a:ext cx="91440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11" name="矩形 10"/>
          <p:cNvSpPr/>
          <p:nvPr/>
        </p:nvSpPr>
        <p:spPr>
          <a:xfrm>
            <a:off x="0" y="1268760"/>
            <a:ext cx="9144000" cy="72008"/>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矩形 7"/>
          <p:cNvSpPr/>
          <p:nvPr/>
        </p:nvSpPr>
        <p:spPr>
          <a:xfrm>
            <a:off x="2195736" y="1772816"/>
            <a:ext cx="5688632" cy="461665"/>
          </a:xfrm>
          <a:prstGeom prst="rect">
            <a:avLst/>
          </a:prstGeom>
        </p:spPr>
        <p:txBody>
          <a:bodyPr wrap="square">
            <a:spAutoFit/>
          </a:bodyPr>
          <a:lstStyle/>
          <a:p>
            <a:r>
              <a:rPr lang="zh-CN" altLang="en-US" sz="2400" b="1" dirty="0" smtClean="0">
                <a:solidFill>
                  <a:srgbClr val="FF0000"/>
                </a:solidFill>
                <a:ea typeface="仿宋_GB2312" pitchFamily="49" charset="-122"/>
                <a:sym typeface="宋体" pitchFamily="2" charset="-122"/>
              </a:rPr>
              <a:t>重点</a:t>
            </a:r>
            <a:r>
              <a:rPr lang="en-US" altLang="zh-CN" sz="2400" b="1" dirty="0" smtClean="0">
                <a:solidFill>
                  <a:srgbClr val="FF0000"/>
                </a:solidFill>
                <a:ea typeface="仿宋_GB2312" pitchFamily="49" charset="-122"/>
                <a:sym typeface="宋体" pitchFamily="2" charset="-122"/>
              </a:rPr>
              <a:t>--</a:t>
            </a:r>
            <a:r>
              <a:rPr lang="zh-CN" altLang="en-US" sz="2400" b="1" dirty="0" smtClean="0">
                <a:solidFill>
                  <a:srgbClr val="FF0000"/>
                </a:solidFill>
                <a:ea typeface="仿宋_GB2312" pitchFamily="49" charset="-122"/>
                <a:sym typeface="宋体" pitchFamily="2" charset="-122"/>
              </a:rPr>
              <a:t>讲政治    关键</a:t>
            </a:r>
            <a:r>
              <a:rPr lang="en-US" altLang="zh-CN" sz="2400" b="1" dirty="0" smtClean="0">
                <a:solidFill>
                  <a:srgbClr val="FF0000"/>
                </a:solidFill>
                <a:ea typeface="仿宋_GB2312" pitchFamily="49" charset="-122"/>
                <a:sym typeface="宋体" pitchFamily="2" charset="-122"/>
              </a:rPr>
              <a:t>—</a:t>
            </a:r>
            <a:r>
              <a:rPr lang="zh-CN" altLang="en-US" sz="2400" b="1" dirty="0" smtClean="0">
                <a:solidFill>
                  <a:srgbClr val="FF0000"/>
                </a:solidFill>
                <a:ea typeface="仿宋_GB2312" pitchFamily="49" charset="-122"/>
                <a:sym typeface="宋体" pitchFamily="2" charset="-122"/>
              </a:rPr>
              <a:t>树立政治意识   </a:t>
            </a:r>
            <a:endParaRPr lang="zh-CN" altLang="en-US" sz="2400" dirty="0">
              <a:solidFill>
                <a:srgbClr val="FF0000"/>
              </a:solidFill>
            </a:endParaRPr>
          </a:p>
        </p:txBody>
      </p:sp>
      <p:sp>
        <p:nvSpPr>
          <p:cNvPr id="15" name="标题 1"/>
          <p:cNvSpPr txBox="1">
            <a:spLocks noChangeArrowheads="1"/>
          </p:cNvSpPr>
          <p:nvPr/>
        </p:nvSpPr>
        <p:spPr>
          <a:xfrm>
            <a:off x="861442" y="116632"/>
            <a:ext cx="8247062" cy="10541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zh-CN" altLang="en-US" sz="2400" b="1" i="0" u="none" kern="1200" cap="none" spc="-300" normalizeH="0" baseline="0" noProof="0" dirty="0" smtClean="0">
                <a:ln>
                  <a:noFill/>
                </a:ln>
                <a:uLnTx/>
                <a:uFillTx/>
                <a:latin typeface="楷体_GB2312" pitchFamily="49" charset="-122"/>
                <a:ea typeface="楷体_GB2312" pitchFamily="49" charset="-122"/>
                <a:cs typeface="+mj-cs"/>
              </a:rPr>
              <a:t>第二讲 </a:t>
            </a:r>
            <a:r>
              <a:rPr kumimoji="0" lang="en-US" altLang="zh-CN" sz="2400" b="1" i="0" u="none" kern="1200" cap="none" spc="-300" normalizeH="0" baseline="0" noProof="0" dirty="0" smtClean="0">
                <a:ln>
                  <a:noFill/>
                </a:ln>
                <a:uLnTx/>
                <a:uFillTx/>
                <a:latin typeface="楷体_GB2312" pitchFamily="49" charset="-122"/>
                <a:ea typeface="楷体_GB2312" pitchFamily="49" charset="-122"/>
                <a:cs typeface="+mj-cs"/>
              </a:rPr>
              <a:t>《</a:t>
            </a:r>
            <a:r>
              <a:rPr kumimoji="0" lang="zh-CN" altLang="en-US" sz="2400" b="1" i="0" u="none" kern="1200" cap="none" spc="-300" normalizeH="0" baseline="0" noProof="0" dirty="0" smtClean="0">
                <a:ln>
                  <a:noFill/>
                </a:ln>
                <a:uLnTx/>
                <a:uFillTx/>
                <a:latin typeface="楷体_GB2312" pitchFamily="49" charset="-122"/>
                <a:ea typeface="楷体_GB2312" pitchFamily="49" charset="-122"/>
                <a:cs typeface="+mj-cs"/>
              </a:rPr>
              <a:t>中国共产党支部工作条例（试行）</a:t>
            </a:r>
            <a:r>
              <a:rPr kumimoji="0" lang="en-US" altLang="zh-CN" sz="2400" b="1" i="0" u="none" kern="1200" cap="none" spc="-300" normalizeH="0" baseline="0" noProof="0" dirty="0" smtClean="0">
                <a:ln>
                  <a:noFill/>
                </a:ln>
                <a:uLnTx/>
                <a:uFillTx/>
                <a:latin typeface="楷体_GB2312" pitchFamily="49" charset="-122"/>
                <a:ea typeface="楷体_GB2312" pitchFamily="49" charset="-122"/>
                <a:cs typeface="+mj-cs"/>
              </a:rPr>
              <a:t>》</a:t>
            </a:r>
            <a:r>
              <a:rPr kumimoji="0" lang="zh-CN" altLang="en-US" sz="2400" b="1" i="0" u="none" kern="1200" cap="none" spc="-300" normalizeH="0" baseline="0" noProof="0" dirty="0" smtClean="0">
                <a:ln>
                  <a:noFill/>
                </a:ln>
                <a:uLnTx/>
                <a:uFillTx/>
                <a:latin typeface="楷体_GB2312" pitchFamily="49" charset="-122"/>
                <a:ea typeface="楷体_GB2312" pitchFamily="49" charset="-122"/>
                <a:cs typeface="+mj-cs"/>
              </a:rPr>
              <a:t>的主要内容</a:t>
            </a:r>
          </a:p>
        </p:txBody>
      </p:sp>
      <p:sp>
        <p:nvSpPr>
          <p:cNvPr id="16" name="TextBox 15"/>
          <p:cNvSpPr txBox="1"/>
          <p:nvPr/>
        </p:nvSpPr>
        <p:spPr>
          <a:xfrm>
            <a:off x="7236296" y="3059668"/>
            <a:ext cx="1440160" cy="369332"/>
          </a:xfrm>
          <a:prstGeom prst="rect">
            <a:avLst/>
          </a:prstGeom>
          <a:noFill/>
        </p:spPr>
        <p:txBody>
          <a:bodyPr wrap="square" rtlCol="0">
            <a:spAutoFit/>
          </a:bodyPr>
          <a:lstStyle/>
          <a:p>
            <a:r>
              <a:rPr lang="zh-CN" altLang="en-US" b="1" dirty="0" smtClean="0">
                <a:solidFill>
                  <a:srgbClr val="FF0000"/>
                </a:solidFill>
                <a:ea typeface="仿宋_GB2312" pitchFamily="49" charset="-122"/>
                <a:sym typeface="宋体" pitchFamily="2" charset="-122"/>
              </a:rPr>
              <a:t>（思想建设）</a:t>
            </a:r>
            <a:endParaRPr lang="zh-CN" altLang="en-US" dirty="0"/>
          </a:p>
        </p:txBody>
      </p:sp>
      <p:sp>
        <p:nvSpPr>
          <p:cNvPr id="17" name="TextBox 16"/>
          <p:cNvSpPr txBox="1"/>
          <p:nvPr/>
        </p:nvSpPr>
        <p:spPr>
          <a:xfrm>
            <a:off x="5364088" y="4211796"/>
            <a:ext cx="1440160" cy="369332"/>
          </a:xfrm>
          <a:prstGeom prst="rect">
            <a:avLst/>
          </a:prstGeom>
          <a:noFill/>
        </p:spPr>
        <p:txBody>
          <a:bodyPr wrap="square" rtlCol="0">
            <a:spAutoFit/>
          </a:bodyPr>
          <a:lstStyle/>
          <a:p>
            <a:r>
              <a:rPr lang="zh-CN" altLang="en-US" b="1" dirty="0" smtClean="0">
                <a:solidFill>
                  <a:srgbClr val="FF0000"/>
                </a:solidFill>
                <a:ea typeface="仿宋_GB2312" pitchFamily="49" charset="-122"/>
                <a:sym typeface="宋体" pitchFamily="2" charset="-122"/>
              </a:rPr>
              <a:t>（政治建设）</a:t>
            </a:r>
            <a:endParaRPr lang="zh-CN" altLang="en-US" dirty="0"/>
          </a:p>
        </p:txBody>
      </p:sp>
      <p:sp>
        <p:nvSpPr>
          <p:cNvPr id="18" name="TextBox 17"/>
          <p:cNvSpPr txBox="1"/>
          <p:nvPr/>
        </p:nvSpPr>
        <p:spPr>
          <a:xfrm>
            <a:off x="2267744" y="4931876"/>
            <a:ext cx="1440160" cy="369332"/>
          </a:xfrm>
          <a:prstGeom prst="rect">
            <a:avLst/>
          </a:prstGeom>
          <a:noFill/>
        </p:spPr>
        <p:txBody>
          <a:bodyPr wrap="square" rtlCol="0">
            <a:spAutoFit/>
          </a:bodyPr>
          <a:lstStyle/>
          <a:p>
            <a:r>
              <a:rPr lang="zh-CN" altLang="en-US" b="1" dirty="0" smtClean="0">
                <a:solidFill>
                  <a:srgbClr val="FF0000"/>
                </a:solidFill>
                <a:ea typeface="仿宋_GB2312" pitchFamily="49" charset="-122"/>
                <a:sym typeface="宋体" pitchFamily="2" charset="-122"/>
              </a:rPr>
              <a:t>（作风建设）</a:t>
            </a:r>
            <a:endParaRPr lang="zh-CN" altLang="en-US" dirty="0"/>
          </a:p>
        </p:txBody>
      </p:sp>
      <p:sp>
        <p:nvSpPr>
          <p:cNvPr id="19" name="TextBox 18"/>
          <p:cNvSpPr txBox="1"/>
          <p:nvPr/>
        </p:nvSpPr>
        <p:spPr>
          <a:xfrm>
            <a:off x="3851920" y="5661248"/>
            <a:ext cx="2304256" cy="369332"/>
          </a:xfrm>
          <a:prstGeom prst="rect">
            <a:avLst/>
          </a:prstGeom>
          <a:noFill/>
        </p:spPr>
        <p:txBody>
          <a:bodyPr wrap="square" rtlCol="0">
            <a:spAutoFit/>
          </a:bodyPr>
          <a:lstStyle/>
          <a:p>
            <a:r>
              <a:rPr lang="zh-CN" altLang="en-US" b="1" dirty="0" smtClean="0">
                <a:solidFill>
                  <a:srgbClr val="FF0000"/>
                </a:solidFill>
                <a:ea typeface="仿宋_GB2312" pitchFamily="49" charset="-122"/>
                <a:sym typeface="宋体" pitchFamily="2" charset="-122"/>
              </a:rPr>
              <a:t>（组织与纪律建设）</a:t>
            </a:r>
            <a:endParaRPr lang="zh-CN" altLang="en-US" dirty="0"/>
          </a:p>
        </p:txBody>
      </p:sp>
      <p:sp>
        <p:nvSpPr>
          <p:cNvPr id="20" name="TextBox 19"/>
          <p:cNvSpPr txBox="1"/>
          <p:nvPr/>
        </p:nvSpPr>
        <p:spPr>
          <a:xfrm>
            <a:off x="2411760" y="6372036"/>
            <a:ext cx="2304256" cy="369332"/>
          </a:xfrm>
          <a:prstGeom prst="rect">
            <a:avLst/>
          </a:prstGeom>
          <a:noFill/>
        </p:spPr>
        <p:txBody>
          <a:bodyPr wrap="square" rtlCol="0">
            <a:spAutoFit/>
          </a:bodyPr>
          <a:lstStyle/>
          <a:p>
            <a:r>
              <a:rPr lang="zh-CN" altLang="en-US" b="1" dirty="0" smtClean="0">
                <a:solidFill>
                  <a:srgbClr val="FF0000"/>
                </a:solidFill>
                <a:ea typeface="仿宋_GB2312" pitchFamily="49" charset="-122"/>
                <a:sym typeface="宋体" pitchFamily="2" charset="-122"/>
              </a:rPr>
              <a:t>（出发点与落脚点）</a:t>
            </a:r>
            <a:endParaRPr lang="zh-CN" alt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blinds(horizontal)">
                                      <p:cBhvr>
                                        <p:cTn id="7" dur="500"/>
                                        <p:tgtEl>
                                          <p:spTgt spid="16"/>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7"/>
                                        </p:tgtEl>
                                        <p:attrNameLst>
                                          <p:attrName>style.visibility</p:attrName>
                                        </p:attrNameLst>
                                      </p:cBhvr>
                                      <p:to>
                                        <p:strVal val="visible"/>
                                      </p:to>
                                    </p:set>
                                    <p:animEffect transition="in" filter="blinds(horizontal)">
                                      <p:cBhvr>
                                        <p:cTn id="12" dur="500"/>
                                        <p:tgtEl>
                                          <p:spTgt spid="17"/>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8"/>
                                        </p:tgtEl>
                                        <p:attrNameLst>
                                          <p:attrName>style.visibility</p:attrName>
                                        </p:attrNameLst>
                                      </p:cBhvr>
                                      <p:to>
                                        <p:strVal val="visible"/>
                                      </p:to>
                                    </p:set>
                                    <p:animEffect transition="in" filter="blinds(horizontal)">
                                      <p:cBhvr>
                                        <p:cTn id="17" dur="500"/>
                                        <p:tgtEl>
                                          <p:spTgt spid="18"/>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19"/>
                                        </p:tgtEl>
                                        <p:attrNameLst>
                                          <p:attrName>style.visibility</p:attrName>
                                        </p:attrNameLst>
                                      </p:cBhvr>
                                      <p:to>
                                        <p:strVal val="visible"/>
                                      </p:to>
                                    </p:set>
                                    <p:animEffect transition="in" filter="blinds(horizontal)">
                                      <p:cBhvr>
                                        <p:cTn id="22" dur="500"/>
                                        <p:tgtEl>
                                          <p:spTgt spid="19"/>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20"/>
                                        </p:tgtEl>
                                        <p:attrNameLst>
                                          <p:attrName>style.visibility</p:attrName>
                                        </p:attrNameLst>
                                      </p:cBhvr>
                                      <p:to>
                                        <p:strVal val="visible"/>
                                      </p:to>
                                    </p:set>
                                    <p:animEffect transition="in" filter="blinds(horizontal)">
                                      <p:cBhvr>
                                        <p:cTn id="27" dur="500"/>
                                        <p:tgtEl>
                                          <p:spTgt spid="20"/>
                                        </p:tgtEl>
                                      </p:cBhvr>
                                    </p:animEffect>
                                  </p:childTnLst>
                                </p:cTn>
                              </p:par>
                            </p:childTnLst>
                          </p:cTn>
                        </p:par>
                      </p:childTnLst>
                    </p:cTn>
                  </p:par>
                  <p:par>
                    <p:cTn id="28" fill="hold">
                      <p:stCondLst>
                        <p:cond delay="indefinite"/>
                      </p:stCondLst>
                      <p:childTnLst>
                        <p:par>
                          <p:cTn id="29" fill="hold">
                            <p:stCondLst>
                              <p:cond delay="0"/>
                            </p:stCondLst>
                            <p:childTnLst>
                              <p:par>
                                <p:cTn id="30" presetID="8" presetClass="entr" presetSubtype="16" fill="hold" grpId="0" nodeType="clickEffect">
                                  <p:stCondLst>
                                    <p:cond delay="0"/>
                                  </p:stCondLst>
                                  <p:childTnLst>
                                    <p:set>
                                      <p:cBhvr>
                                        <p:cTn id="31" dur="1" fill="hold">
                                          <p:stCondLst>
                                            <p:cond delay="0"/>
                                          </p:stCondLst>
                                        </p:cTn>
                                        <p:tgtEl>
                                          <p:spTgt spid="8"/>
                                        </p:tgtEl>
                                        <p:attrNameLst>
                                          <p:attrName>style.visibility</p:attrName>
                                        </p:attrNameLst>
                                      </p:cBhvr>
                                      <p:to>
                                        <p:strVal val="visible"/>
                                      </p:to>
                                    </p:set>
                                    <p:animEffect transition="in" filter="diamond(in)">
                                      <p:cBhvr>
                                        <p:cTn id="32"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6" grpId="0"/>
      <p:bldP spid="17" grpId="0"/>
      <p:bldP spid="18" grpId="0"/>
      <p:bldP spid="19" grpId="0"/>
      <p:bldP spid="20"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标题 1"/>
          <p:cNvSpPr txBox="1">
            <a:spLocks noChangeArrowheads="1"/>
          </p:cNvSpPr>
          <p:nvPr/>
        </p:nvSpPr>
        <p:spPr>
          <a:xfrm>
            <a:off x="179512" y="1340768"/>
            <a:ext cx="6624736" cy="1054100"/>
          </a:xfrm>
          <a:prstGeom prst="rect">
            <a:avLst/>
          </a:prstGeom>
        </p:spPr>
        <p:txBody>
          <a:bodyPr vert="horz" lIns="91440" tIns="45720" rIns="91440" bIns="45720" rtlCol="0" anchor="ctr">
            <a:normAutofit/>
          </a:bodyPr>
          <a:lstStyle/>
          <a:p>
            <a:pPr>
              <a:spcBef>
                <a:spcPct val="0"/>
              </a:spcBef>
            </a:pPr>
            <a:r>
              <a:rPr lang="zh-CN" altLang="en-US" sz="2800" b="1" spc="-300" dirty="0" smtClean="0">
                <a:latin typeface="楷体_GB2312" pitchFamily="49" charset="-122"/>
                <a:ea typeface="楷体_GB2312" pitchFamily="49" charset="-122"/>
              </a:rPr>
              <a:t>（三）</a:t>
            </a:r>
            <a:r>
              <a:rPr lang="zh-CN" altLang="en-US" sz="2800" b="1" dirty="0" smtClean="0">
                <a:solidFill>
                  <a:schemeClr val="tx1"/>
                </a:solidFill>
                <a:latin typeface="楷体_GB2312" pitchFamily="49" charset="-122"/>
                <a:ea typeface="楷体_GB2312" pitchFamily="49" charset="-122"/>
              </a:rPr>
              <a:t>党支部的基础地位</a:t>
            </a:r>
            <a:endParaRPr lang="zh-CN" altLang="en-US" sz="2800" dirty="0" smtClean="0">
              <a:solidFill>
                <a:schemeClr val="tx1"/>
              </a:solidFill>
              <a:latin typeface="楷体_GB2312" pitchFamily="49" charset="-122"/>
              <a:ea typeface="楷体_GB2312" pitchFamily="49" charset="-122"/>
            </a:endParaRPr>
          </a:p>
        </p:txBody>
      </p:sp>
      <p:sp>
        <p:nvSpPr>
          <p:cNvPr id="9" name="矩形 8"/>
          <p:cNvSpPr/>
          <p:nvPr/>
        </p:nvSpPr>
        <p:spPr>
          <a:xfrm>
            <a:off x="1763688" y="2852936"/>
            <a:ext cx="5256584" cy="1836400"/>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a:lnSpc>
                <a:spcPts val="3400"/>
              </a:lnSpc>
            </a:pPr>
            <a:r>
              <a:rPr lang="zh-CN" altLang="en-US" sz="2000" b="1" dirty="0" smtClean="0">
                <a:solidFill>
                  <a:schemeClr val="tx1"/>
                </a:solidFill>
                <a:latin typeface="楷体_GB2312" pitchFamily="49" charset="-122"/>
                <a:ea typeface="楷体_GB2312" pitchFamily="49" charset="-122"/>
              </a:rPr>
              <a:t>是党的基础组织</a:t>
            </a:r>
            <a:endParaRPr lang="en-US" altLang="zh-CN" sz="2000" b="1" dirty="0" smtClean="0">
              <a:solidFill>
                <a:schemeClr val="tx1"/>
              </a:solidFill>
              <a:latin typeface="楷体_GB2312" pitchFamily="49" charset="-122"/>
              <a:ea typeface="楷体_GB2312" pitchFamily="49" charset="-122"/>
            </a:endParaRPr>
          </a:p>
          <a:p>
            <a:pPr>
              <a:lnSpc>
                <a:spcPts val="3400"/>
              </a:lnSpc>
            </a:pPr>
            <a:r>
              <a:rPr lang="zh-CN" altLang="en-US" sz="2000" b="1" dirty="0" smtClean="0">
                <a:solidFill>
                  <a:schemeClr val="tx1"/>
                </a:solidFill>
                <a:latin typeface="楷体_GB2312" pitchFamily="49" charset="-122"/>
                <a:ea typeface="楷体_GB2312" pitchFamily="49" charset="-122"/>
              </a:rPr>
              <a:t>是党组织开展工作的基本单元</a:t>
            </a:r>
            <a:endParaRPr lang="en-US" altLang="zh-CN" sz="2000" b="1" dirty="0" smtClean="0">
              <a:solidFill>
                <a:schemeClr val="tx1"/>
              </a:solidFill>
              <a:latin typeface="楷体_GB2312" pitchFamily="49" charset="-122"/>
              <a:ea typeface="楷体_GB2312" pitchFamily="49" charset="-122"/>
            </a:endParaRPr>
          </a:p>
          <a:p>
            <a:pPr>
              <a:lnSpc>
                <a:spcPts val="3400"/>
              </a:lnSpc>
            </a:pPr>
            <a:r>
              <a:rPr lang="zh-CN" altLang="en-US" sz="2000" b="1" dirty="0" smtClean="0">
                <a:solidFill>
                  <a:schemeClr val="tx1"/>
                </a:solidFill>
                <a:latin typeface="楷体_GB2312" pitchFamily="49" charset="-122"/>
                <a:ea typeface="楷体_GB2312" pitchFamily="49" charset="-122"/>
              </a:rPr>
              <a:t>是党在社会基层组织中的战斗堡垒</a:t>
            </a:r>
            <a:endParaRPr lang="en-US" altLang="zh-CN" sz="2000" b="1" dirty="0" smtClean="0">
              <a:solidFill>
                <a:schemeClr val="tx1"/>
              </a:solidFill>
              <a:latin typeface="楷体_GB2312" pitchFamily="49" charset="-122"/>
              <a:ea typeface="楷体_GB2312" pitchFamily="49" charset="-122"/>
            </a:endParaRPr>
          </a:p>
          <a:p>
            <a:pPr>
              <a:lnSpc>
                <a:spcPts val="3400"/>
              </a:lnSpc>
            </a:pPr>
            <a:r>
              <a:rPr lang="zh-CN" altLang="en-US" sz="2000" b="1" dirty="0" smtClean="0">
                <a:solidFill>
                  <a:schemeClr val="tx1"/>
                </a:solidFill>
                <a:latin typeface="楷体_GB2312" pitchFamily="49" charset="-122"/>
                <a:ea typeface="楷体_GB2312" pitchFamily="49" charset="-122"/>
              </a:rPr>
              <a:t>是党的全部工作和战斗力的基础</a:t>
            </a:r>
            <a:endParaRPr lang="en-US" altLang="zh-CN" sz="2000" b="1" dirty="0" smtClean="0">
              <a:solidFill>
                <a:schemeClr val="tx1"/>
              </a:solidFill>
              <a:latin typeface="楷体_GB2312" pitchFamily="49" charset="-122"/>
              <a:ea typeface="楷体_GB2312" pitchFamily="49" charset="-122"/>
            </a:endParaRPr>
          </a:p>
        </p:txBody>
      </p:sp>
      <p:pic>
        <p:nvPicPr>
          <p:cNvPr id="10" name="Picture 2"/>
          <p:cNvPicPr>
            <a:picLocks noChangeAspect="1" noChangeArrowheads="1"/>
          </p:cNvPicPr>
          <p:nvPr/>
        </p:nvPicPr>
        <p:blipFill>
          <a:blip r:embed="rId2" cstate="print"/>
          <a:srcRect/>
          <a:stretch>
            <a:fillRect/>
          </a:stretch>
        </p:blipFill>
        <p:spPr bwMode="auto">
          <a:xfrm>
            <a:off x="107504" y="88937"/>
            <a:ext cx="864096" cy="963799"/>
          </a:xfrm>
          <a:prstGeom prst="rect">
            <a:avLst/>
          </a:prstGeom>
          <a:noFill/>
          <a:ln w="9525">
            <a:noFill/>
            <a:miter lim="800000"/>
            <a:headEnd/>
            <a:tailEnd/>
          </a:ln>
        </p:spPr>
      </p:pic>
      <p:cxnSp>
        <p:nvCxnSpPr>
          <p:cNvPr id="11" name="直接连接符 10"/>
          <p:cNvCxnSpPr/>
          <p:nvPr/>
        </p:nvCxnSpPr>
        <p:spPr>
          <a:xfrm>
            <a:off x="0" y="1124744"/>
            <a:ext cx="91440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12" name="矩形 11"/>
          <p:cNvSpPr/>
          <p:nvPr/>
        </p:nvSpPr>
        <p:spPr>
          <a:xfrm>
            <a:off x="0" y="1268760"/>
            <a:ext cx="9144000" cy="72008"/>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标题 1"/>
          <p:cNvSpPr txBox="1">
            <a:spLocks noChangeArrowheads="1"/>
          </p:cNvSpPr>
          <p:nvPr/>
        </p:nvSpPr>
        <p:spPr>
          <a:xfrm>
            <a:off x="861442" y="116632"/>
            <a:ext cx="8247062" cy="10541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zh-CN" altLang="en-US" sz="2400" b="1" i="0" u="none" kern="1200" cap="none" spc="-300" normalizeH="0" baseline="0" noProof="0" dirty="0" smtClean="0">
                <a:ln>
                  <a:noFill/>
                </a:ln>
                <a:uLnTx/>
                <a:uFillTx/>
                <a:latin typeface="楷体_GB2312" pitchFamily="49" charset="-122"/>
                <a:ea typeface="楷体_GB2312" pitchFamily="49" charset="-122"/>
                <a:cs typeface="+mj-cs"/>
              </a:rPr>
              <a:t>第二讲 </a:t>
            </a:r>
            <a:r>
              <a:rPr kumimoji="0" lang="en-US" altLang="zh-CN" sz="2400" b="1" i="0" u="none" kern="1200" cap="none" spc="-300" normalizeH="0" baseline="0" noProof="0" dirty="0" smtClean="0">
                <a:ln>
                  <a:noFill/>
                </a:ln>
                <a:uLnTx/>
                <a:uFillTx/>
                <a:latin typeface="楷体_GB2312" pitchFamily="49" charset="-122"/>
                <a:ea typeface="楷体_GB2312" pitchFamily="49" charset="-122"/>
                <a:cs typeface="+mj-cs"/>
              </a:rPr>
              <a:t>《</a:t>
            </a:r>
            <a:r>
              <a:rPr kumimoji="0" lang="zh-CN" altLang="en-US" sz="2400" b="1" i="0" u="none" kern="1200" cap="none" spc="-300" normalizeH="0" baseline="0" noProof="0" dirty="0" smtClean="0">
                <a:ln>
                  <a:noFill/>
                </a:ln>
                <a:uLnTx/>
                <a:uFillTx/>
                <a:latin typeface="楷体_GB2312" pitchFamily="49" charset="-122"/>
                <a:ea typeface="楷体_GB2312" pitchFamily="49" charset="-122"/>
                <a:cs typeface="+mj-cs"/>
              </a:rPr>
              <a:t>中国共产党支部工作条例（试行）</a:t>
            </a:r>
            <a:r>
              <a:rPr kumimoji="0" lang="en-US" altLang="zh-CN" sz="2400" b="1" i="0" u="none" kern="1200" cap="none" spc="-300" normalizeH="0" baseline="0" noProof="0" dirty="0" smtClean="0">
                <a:ln>
                  <a:noFill/>
                </a:ln>
                <a:uLnTx/>
                <a:uFillTx/>
                <a:latin typeface="楷体_GB2312" pitchFamily="49" charset="-122"/>
                <a:ea typeface="楷体_GB2312" pitchFamily="49" charset="-122"/>
                <a:cs typeface="+mj-cs"/>
              </a:rPr>
              <a:t>》</a:t>
            </a:r>
            <a:r>
              <a:rPr kumimoji="0" lang="zh-CN" altLang="en-US" sz="2400" b="1" i="0" u="none" kern="1200" cap="none" spc="-300" normalizeH="0" baseline="0" noProof="0" dirty="0" smtClean="0">
                <a:ln>
                  <a:noFill/>
                </a:ln>
                <a:uLnTx/>
                <a:uFillTx/>
                <a:latin typeface="楷体_GB2312" pitchFamily="49" charset="-122"/>
                <a:ea typeface="楷体_GB2312" pitchFamily="49" charset="-122"/>
                <a:cs typeface="+mj-cs"/>
              </a:rPr>
              <a:t>的主要内容</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标题 1"/>
          <p:cNvSpPr txBox="1">
            <a:spLocks noChangeArrowheads="1"/>
          </p:cNvSpPr>
          <p:nvPr/>
        </p:nvSpPr>
        <p:spPr>
          <a:xfrm>
            <a:off x="323528" y="1366788"/>
            <a:ext cx="5400600" cy="1054100"/>
          </a:xfrm>
          <a:prstGeom prst="rect">
            <a:avLst/>
          </a:prstGeom>
        </p:spPr>
        <p:txBody>
          <a:bodyPr vert="horz" lIns="91440" tIns="45720" rIns="91440" bIns="45720" rtlCol="0" anchor="ctr">
            <a:normAutofit/>
          </a:bodyPr>
          <a:lstStyle/>
          <a:p>
            <a:pPr>
              <a:spcBef>
                <a:spcPct val="0"/>
              </a:spcBef>
            </a:pPr>
            <a:r>
              <a:rPr lang="zh-CN" altLang="en-US" sz="2800" b="1" spc="-300" dirty="0" smtClean="0">
                <a:latin typeface="楷体_GB2312" pitchFamily="49" charset="-122"/>
                <a:ea typeface="楷体_GB2312" pitchFamily="49" charset="-122"/>
              </a:rPr>
              <a:t>（四）</a:t>
            </a:r>
            <a:r>
              <a:rPr lang="zh-CN" altLang="en-US" sz="2800" b="1" dirty="0" smtClean="0">
                <a:solidFill>
                  <a:schemeClr val="tx1"/>
                </a:solidFill>
                <a:latin typeface="楷体_GB2312" pitchFamily="49" charset="-122"/>
                <a:ea typeface="楷体_GB2312" pitchFamily="49" charset="-122"/>
              </a:rPr>
              <a:t>党支部的职责（八项）</a:t>
            </a:r>
            <a:endParaRPr lang="zh-CN" altLang="en-US" sz="2800" dirty="0" smtClean="0">
              <a:solidFill>
                <a:schemeClr val="tx1"/>
              </a:solidFill>
              <a:latin typeface="楷体_GB2312" pitchFamily="49" charset="-122"/>
              <a:ea typeface="楷体_GB2312" pitchFamily="49" charset="-122"/>
            </a:endParaRPr>
          </a:p>
        </p:txBody>
      </p:sp>
      <p:sp>
        <p:nvSpPr>
          <p:cNvPr id="9" name="矩形 8"/>
          <p:cNvSpPr/>
          <p:nvPr/>
        </p:nvSpPr>
        <p:spPr>
          <a:xfrm>
            <a:off x="611560" y="2708920"/>
            <a:ext cx="7920880" cy="1938992"/>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a:lnSpc>
                <a:spcPts val="4800"/>
              </a:lnSpc>
            </a:pPr>
            <a:r>
              <a:rPr lang="zh-CN" altLang="en-US" sz="2000" b="1" dirty="0" smtClean="0">
                <a:solidFill>
                  <a:schemeClr val="accent2">
                    <a:lumMod val="75000"/>
                  </a:schemeClr>
                </a:solidFill>
                <a:latin typeface="楷体_GB2312" pitchFamily="49" charset="-122"/>
                <a:ea typeface="楷体_GB2312" pitchFamily="49" charset="-122"/>
              </a:rPr>
              <a:t>面对党员履行三项职责</a:t>
            </a:r>
            <a:r>
              <a:rPr lang="zh-CN" altLang="en-US" sz="2000" b="1" dirty="0" smtClean="0">
                <a:solidFill>
                  <a:schemeClr val="tx1"/>
                </a:solidFill>
                <a:latin typeface="楷体_GB2312" pitchFamily="49" charset="-122"/>
                <a:ea typeface="楷体_GB2312" pitchFamily="49" charset="-122"/>
              </a:rPr>
              <a:t>：教育党员、管理党员、监督党员</a:t>
            </a:r>
          </a:p>
          <a:p>
            <a:pPr>
              <a:lnSpc>
                <a:spcPts val="4800"/>
              </a:lnSpc>
            </a:pPr>
            <a:r>
              <a:rPr lang="zh-CN" altLang="en-US" sz="2000" b="1" dirty="0" smtClean="0">
                <a:solidFill>
                  <a:schemeClr val="accent2">
                    <a:lumMod val="75000"/>
                  </a:schemeClr>
                </a:solidFill>
                <a:latin typeface="楷体_GB2312" pitchFamily="49" charset="-122"/>
                <a:ea typeface="楷体_GB2312" pitchFamily="49" charset="-122"/>
              </a:rPr>
              <a:t>面对群众履行四项职责</a:t>
            </a:r>
            <a:r>
              <a:rPr lang="zh-CN" altLang="en-US" sz="2000" b="1" dirty="0" smtClean="0">
                <a:solidFill>
                  <a:schemeClr val="tx1"/>
                </a:solidFill>
                <a:latin typeface="楷体_GB2312" pitchFamily="49" charset="-122"/>
                <a:ea typeface="楷体_GB2312" pitchFamily="49" charset="-122"/>
              </a:rPr>
              <a:t>：组织群众、宣传群众、凝聚群众、服务群众</a:t>
            </a:r>
          </a:p>
          <a:p>
            <a:pPr>
              <a:lnSpc>
                <a:spcPts val="4800"/>
              </a:lnSpc>
            </a:pPr>
            <a:r>
              <a:rPr lang="zh-CN" altLang="en-US" sz="2000" b="1" dirty="0" smtClean="0">
                <a:solidFill>
                  <a:schemeClr val="accent2">
                    <a:lumMod val="75000"/>
                  </a:schemeClr>
                </a:solidFill>
                <a:latin typeface="楷体_GB2312" pitchFamily="49" charset="-122"/>
                <a:ea typeface="楷体_GB2312" pitchFamily="49" charset="-122"/>
              </a:rPr>
              <a:t>面对社会基层组织履行一项职责</a:t>
            </a:r>
            <a:r>
              <a:rPr lang="zh-CN" altLang="en-US" sz="2000" b="1" dirty="0" smtClean="0">
                <a:solidFill>
                  <a:schemeClr val="tx1"/>
                </a:solidFill>
                <a:latin typeface="楷体_GB2312" pitchFamily="49" charset="-122"/>
                <a:ea typeface="楷体_GB2312" pitchFamily="49" charset="-122"/>
              </a:rPr>
              <a:t>：发挥战斗堡垒作用</a:t>
            </a:r>
            <a:endParaRPr lang="zh-CN" altLang="en-US" sz="2000" dirty="0">
              <a:solidFill>
                <a:schemeClr val="tx1"/>
              </a:solidFill>
              <a:latin typeface="楷体_GB2312" pitchFamily="49" charset="-122"/>
              <a:ea typeface="楷体_GB2312" pitchFamily="49" charset="-122"/>
            </a:endParaRPr>
          </a:p>
        </p:txBody>
      </p:sp>
      <p:pic>
        <p:nvPicPr>
          <p:cNvPr id="10" name="Picture 2"/>
          <p:cNvPicPr>
            <a:picLocks noChangeAspect="1" noChangeArrowheads="1"/>
          </p:cNvPicPr>
          <p:nvPr/>
        </p:nvPicPr>
        <p:blipFill>
          <a:blip r:embed="rId2" cstate="print"/>
          <a:srcRect/>
          <a:stretch>
            <a:fillRect/>
          </a:stretch>
        </p:blipFill>
        <p:spPr bwMode="auto">
          <a:xfrm>
            <a:off x="107504" y="88937"/>
            <a:ext cx="864096" cy="963799"/>
          </a:xfrm>
          <a:prstGeom prst="rect">
            <a:avLst/>
          </a:prstGeom>
          <a:noFill/>
          <a:ln w="9525">
            <a:noFill/>
            <a:miter lim="800000"/>
            <a:headEnd/>
            <a:tailEnd/>
          </a:ln>
        </p:spPr>
      </p:pic>
      <p:cxnSp>
        <p:nvCxnSpPr>
          <p:cNvPr id="11" name="直接连接符 10"/>
          <p:cNvCxnSpPr/>
          <p:nvPr/>
        </p:nvCxnSpPr>
        <p:spPr>
          <a:xfrm>
            <a:off x="0" y="1124744"/>
            <a:ext cx="91440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12" name="矩形 11"/>
          <p:cNvSpPr/>
          <p:nvPr/>
        </p:nvSpPr>
        <p:spPr>
          <a:xfrm>
            <a:off x="0" y="1268760"/>
            <a:ext cx="9144000" cy="72008"/>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标题 1"/>
          <p:cNvSpPr txBox="1">
            <a:spLocks noChangeArrowheads="1"/>
          </p:cNvSpPr>
          <p:nvPr/>
        </p:nvSpPr>
        <p:spPr>
          <a:xfrm>
            <a:off x="861442" y="116632"/>
            <a:ext cx="8247062" cy="10541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zh-CN" altLang="en-US" sz="2400" b="1" i="0" u="none" kern="1200" cap="none" spc="-300" normalizeH="0" baseline="0" noProof="0" dirty="0" smtClean="0">
                <a:ln>
                  <a:noFill/>
                </a:ln>
                <a:uLnTx/>
                <a:uFillTx/>
                <a:latin typeface="楷体_GB2312" pitchFamily="49" charset="-122"/>
                <a:ea typeface="楷体_GB2312" pitchFamily="49" charset="-122"/>
                <a:cs typeface="+mj-cs"/>
              </a:rPr>
              <a:t>第二讲 </a:t>
            </a:r>
            <a:r>
              <a:rPr kumimoji="0" lang="en-US" altLang="zh-CN" sz="2400" b="1" i="0" u="none" kern="1200" cap="none" spc="-300" normalizeH="0" baseline="0" noProof="0" dirty="0" smtClean="0">
                <a:ln>
                  <a:noFill/>
                </a:ln>
                <a:uLnTx/>
                <a:uFillTx/>
                <a:latin typeface="楷体_GB2312" pitchFamily="49" charset="-122"/>
                <a:ea typeface="楷体_GB2312" pitchFamily="49" charset="-122"/>
                <a:cs typeface="+mj-cs"/>
              </a:rPr>
              <a:t>《</a:t>
            </a:r>
            <a:r>
              <a:rPr kumimoji="0" lang="zh-CN" altLang="en-US" sz="2400" b="1" i="0" u="none" kern="1200" cap="none" spc="-300" normalizeH="0" baseline="0" noProof="0" dirty="0" smtClean="0">
                <a:ln>
                  <a:noFill/>
                </a:ln>
                <a:uLnTx/>
                <a:uFillTx/>
                <a:latin typeface="楷体_GB2312" pitchFamily="49" charset="-122"/>
                <a:ea typeface="楷体_GB2312" pitchFamily="49" charset="-122"/>
                <a:cs typeface="+mj-cs"/>
              </a:rPr>
              <a:t>中国共产党支部工作条例（试行）</a:t>
            </a:r>
            <a:r>
              <a:rPr kumimoji="0" lang="en-US" altLang="zh-CN" sz="2400" b="1" i="0" u="none" kern="1200" cap="none" spc="-300" normalizeH="0" baseline="0" noProof="0" dirty="0" smtClean="0">
                <a:ln>
                  <a:noFill/>
                </a:ln>
                <a:uLnTx/>
                <a:uFillTx/>
                <a:latin typeface="楷体_GB2312" pitchFamily="49" charset="-122"/>
                <a:ea typeface="楷体_GB2312" pitchFamily="49" charset="-122"/>
                <a:cs typeface="+mj-cs"/>
              </a:rPr>
              <a:t>》</a:t>
            </a:r>
            <a:r>
              <a:rPr kumimoji="0" lang="zh-CN" altLang="en-US" sz="2400" b="1" i="0" u="none" kern="1200" cap="none" spc="-300" normalizeH="0" baseline="0" noProof="0" dirty="0" smtClean="0">
                <a:ln>
                  <a:noFill/>
                </a:ln>
                <a:uLnTx/>
                <a:uFillTx/>
                <a:latin typeface="楷体_GB2312" pitchFamily="49" charset="-122"/>
                <a:ea typeface="楷体_GB2312" pitchFamily="49" charset="-122"/>
                <a:cs typeface="+mj-cs"/>
              </a:rPr>
              <a:t>的主要内容</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标题 1"/>
          <p:cNvSpPr txBox="1">
            <a:spLocks noChangeArrowheads="1"/>
          </p:cNvSpPr>
          <p:nvPr/>
        </p:nvSpPr>
        <p:spPr>
          <a:xfrm>
            <a:off x="323528" y="1366788"/>
            <a:ext cx="5400600" cy="1054100"/>
          </a:xfrm>
          <a:prstGeom prst="rect">
            <a:avLst/>
          </a:prstGeom>
        </p:spPr>
        <p:txBody>
          <a:bodyPr vert="horz" lIns="91440" tIns="45720" rIns="91440" bIns="45720" rtlCol="0" anchor="ctr">
            <a:normAutofit/>
          </a:bodyPr>
          <a:lstStyle/>
          <a:p>
            <a:pPr>
              <a:spcBef>
                <a:spcPct val="0"/>
              </a:spcBef>
            </a:pPr>
            <a:r>
              <a:rPr lang="zh-CN" altLang="en-US" sz="2800" b="1" spc="-300" dirty="0" smtClean="0">
                <a:latin typeface="楷体_GB2312" pitchFamily="49" charset="-122"/>
                <a:ea typeface="楷体_GB2312" pitchFamily="49" charset="-122"/>
              </a:rPr>
              <a:t>（四）</a:t>
            </a:r>
            <a:r>
              <a:rPr lang="zh-CN" altLang="en-US" sz="2800" b="1" dirty="0" smtClean="0">
                <a:solidFill>
                  <a:schemeClr val="tx1"/>
                </a:solidFill>
                <a:latin typeface="楷体_GB2312" pitchFamily="49" charset="-122"/>
                <a:ea typeface="楷体_GB2312" pitchFamily="49" charset="-122"/>
              </a:rPr>
              <a:t>党支部的职责（八项）</a:t>
            </a:r>
            <a:endParaRPr lang="zh-CN" altLang="en-US" sz="2800" dirty="0" smtClean="0">
              <a:solidFill>
                <a:schemeClr val="tx1"/>
              </a:solidFill>
              <a:latin typeface="楷体_GB2312" pitchFamily="49" charset="-122"/>
              <a:ea typeface="楷体_GB2312" pitchFamily="49" charset="-122"/>
            </a:endParaRPr>
          </a:p>
        </p:txBody>
      </p:sp>
      <p:sp>
        <p:nvSpPr>
          <p:cNvPr id="9" name="矩形 8"/>
          <p:cNvSpPr/>
          <p:nvPr/>
        </p:nvSpPr>
        <p:spPr>
          <a:xfrm>
            <a:off x="2123728" y="2492896"/>
            <a:ext cx="5400600" cy="3272691"/>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a:lnSpc>
                <a:spcPts val="3100"/>
              </a:lnSpc>
            </a:pPr>
            <a:r>
              <a:rPr lang="zh-CN" altLang="en-US" sz="2000" b="1" dirty="0" smtClean="0">
                <a:solidFill>
                  <a:srgbClr val="C00000"/>
                </a:solidFill>
                <a:latin typeface="华文楷体" pitchFamily="2" charset="-122"/>
                <a:ea typeface="华文楷体" pitchFamily="2" charset="-122"/>
              </a:rPr>
              <a:t>教育党员、管理党员、监督党员职责的履行：</a:t>
            </a:r>
            <a:endParaRPr lang="en-US" altLang="zh-CN" sz="2000" b="1" dirty="0" smtClean="0">
              <a:solidFill>
                <a:srgbClr val="C00000"/>
              </a:solidFill>
              <a:latin typeface="华文楷体" pitchFamily="2" charset="-122"/>
              <a:ea typeface="华文楷体" pitchFamily="2" charset="-122"/>
            </a:endParaRPr>
          </a:p>
          <a:p>
            <a:pPr>
              <a:lnSpc>
                <a:spcPts val="3100"/>
              </a:lnSpc>
            </a:pPr>
            <a:r>
              <a:rPr lang="zh-CN" altLang="en-US" sz="2000" b="1" dirty="0" smtClean="0">
                <a:solidFill>
                  <a:schemeClr val="tx1"/>
                </a:solidFill>
                <a:latin typeface="华文楷体" pitchFamily="2" charset="-122"/>
                <a:ea typeface="华文楷体" pitchFamily="2" charset="-122"/>
              </a:rPr>
              <a:t>注重</a:t>
            </a:r>
            <a:r>
              <a:rPr lang="zh-CN" altLang="en-US" sz="2000" dirty="0" smtClean="0">
                <a:solidFill>
                  <a:schemeClr val="tx1"/>
                </a:solidFill>
                <a:latin typeface="华文楷体" pitchFamily="2" charset="-122"/>
                <a:ea typeface="华文楷体" pitchFamily="2" charset="-122"/>
              </a:rPr>
              <a:t>加强理论武装。通过持续开展</a:t>
            </a:r>
            <a:r>
              <a:rPr lang="en-US" altLang="zh-CN" sz="2000" dirty="0" smtClean="0">
                <a:solidFill>
                  <a:schemeClr val="tx1"/>
                </a:solidFill>
                <a:latin typeface="华文楷体" pitchFamily="2" charset="-122"/>
                <a:ea typeface="华文楷体" pitchFamily="2" charset="-122"/>
              </a:rPr>
              <a:t>“</a:t>
            </a:r>
            <a:r>
              <a:rPr lang="zh-CN" altLang="en-US" sz="2000" dirty="0" smtClean="0">
                <a:solidFill>
                  <a:schemeClr val="tx1"/>
                </a:solidFill>
                <a:latin typeface="华文楷体" pitchFamily="2" charset="-122"/>
                <a:ea typeface="华文楷体" pitchFamily="2" charset="-122"/>
              </a:rPr>
              <a:t>两学一做”，</a:t>
            </a:r>
            <a:r>
              <a:rPr lang="en-US" altLang="zh-CN" sz="2000" dirty="0" smtClean="0">
                <a:solidFill>
                  <a:schemeClr val="tx1"/>
                </a:solidFill>
                <a:latin typeface="华文楷体" pitchFamily="2" charset="-122"/>
                <a:ea typeface="华文楷体" pitchFamily="2" charset="-122"/>
              </a:rPr>
              <a:t> </a:t>
            </a:r>
            <a:r>
              <a:rPr lang="zh-CN" altLang="en-US" sz="2000" dirty="0" smtClean="0">
                <a:solidFill>
                  <a:schemeClr val="tx1"/>
                </a:solidFill>
                <a:latin typeface="华文楷体" pitchFamily="2" charset="-122"/>
                <a:ea typeface="华文楷体" pitchFamily="2" charset="-122"/>
              </a:rPr>
              <a:t>使每位党员都能</a:t>
            </a:r>
            <a:r>
              <a:rPr lang="zh-CN" altLang="zh-CN" sz="2000" dirty="0" smtClean="0">
                <a:latin typeface="华文楷体" pitchFamily="2" charset="-122"/>
                <a:ea typeface="华文楷体" pitchFamily="2" charset="-122"/>
              </a:rPr>
              <a:t>政治合格、执行纪律合格、品德合格、发挥作用合格</a:t>
            </a:r>
            <a:r>
              <a:rPr lang="zh-CN" altLang="en-US" sz="2000" b="1" dirty="0" smtClean="0">
                <a:solidFill>
                  <a:schemeClr val="tx1"/>
                </a:solidFill>
                <a:latin typeface="华文楷体" pitchFamily="2" charset="-122"/>
                <a:ea typeface="华文楷体" pitchFamily="2" charset="-122"/>
              </a:rPr>
              <a:t>；注重</a:t>
            </a:r>
            <a:r>
              <a:rPr lang="zh-CN" altLang="zh-CN" sz="2000" dirty="0" smtClean="0">
                <a:latin typeface="华文楷体" pitchFamily="2" charset="-122"/>
                <a:ea typeface="华文楷体" pitchFamily="2" charset="-122"/>
              </a:rPr>
              <a:t>从严</a:t>
            </a:r>
            <a:r>
              <a:rPr lang="zh-CN" altLang="en-US" sz="2000" dirty="0" smtClean="0">
                <a:latin typeface="华文楷体" pitchFamily="2" charset="-122"/>
                <a:ea typeface="华文楷体" pitchFamily="2" charset="-122"/>
              </a:rPr>
              <a:t>治党。</a:t>
            </a:r>
            <a:r>
              <a:rPr lang="zh-CN" altLang="zh-CN" sz="2000" dirty="0" smtClean="0">
                <a:latin typeface="华文楷体" pitchFamily="2" charset="-122"/>
                <a:ea typeface="华文楷体" pitchFamily="2" charset="-122"/>
              </a:rPr>
              <a:t>严格党</a:t>
            </a:r>
            <a:r>
              <a:rPr lang="zh-CN" altLang="en-US" sz="2000" dirty="0" smtClean="0">
                <a:latin typeface="华文楷体" pitchFamily="2" charset="-122"/>
                <a:ea typeface="华文楷体" pitchFamily="2" charset="-122"/>
              </a:rPr>
              <a:t>内</a:t>
            </a:r>
            <a:r>
              <a:rPr lang="zh-CN" altLang="zh-CN" sz="2000" dirty="0" smtClean="0">
                <a:latin typeface="华文楷体" pitchFamily="2" charset="-122"/>
                <a:ea typeface="华文楷体" pitchFamily="2" charset="-122"/>
              </a:rPr>
              <a:t>组织生活，着力解决一些党员理想信念模糊动摇，党的意识淡化，宗旨观念淡薄，精神不振，消极懈怠等问题</a:t>
            </a:r>
            <a:r>
              <a:rPr lang="zh-CN" altLang="en-US" sz="2000" dirty="0" smtClean="0">
                <a:latin typeface="华文楷体" pitchFamily="2" charset="-122"/>
                <a:ea typeface="华文楷体" pitchFamily="2" charset="-122"/>
              </a:rPr>
              <a:t>。</a:t>
            </a:r>
            <a:r>
              <a:rPr lang="zh-CN" altLang="zh-CN" sz="2000" dirty="0" smtClean="0">
                <a:latin typeface="华文楷体" pitchFamily="2" charset="-122"/>
                <a:ea typeface="华文楷体" pitchFamily="2" charset="-122"/>
              </a:rPr>
              <a:t>充分发挥党支部自我教育、自我净化、自我提高的政治作用。</a:t>
            </a:r>
            <a:endParaRPr lang="zh-CN" altLang="en-US" sz="2000" b="1" dirty="0" smtClean="0">
              <a:solidFill>
                <a:schemeClr val="tx1"/>
              </a:solidFill>
              <a:latin typeface="楷体_GB2312" pitchFamily="49" charset="-122"/>
              <a:ea typeface="楷体_GB2312" pitchFamily="49" charset="-122"/>
            </a:endParaRPr>
          </a:p>
        </p:txBody>
      </p:sp>
      <p:pic>
        <p:nvPicPr>
          <p:cNvPr id="10" name="Picture 2"/>
          <p:cNvPicPr>
            <a:picLocks noChangeAspect="1" noChangeArrowheads="1"/>
          </p:cNvPicPr>
          <p:nvPr/>
        </p:nvPicPr>
        <p:blipFill>
          <a:blip r:embed="rId2" cstate="print"/>
          <a:srcRect/>
          <a:stretch>
            <a:fillRect/>
          </a:stretch>
        </p:blipFill>
        <p:spPr bwMode="auto">
          <a:xfrm>
            <a:off x="107504" y="88937"/>
            <a:ext cx="864096" cy="963799"/>
          </a:xfrm>
          <a:prstGeom prst="rect">
            <a:avLst/>
          </a:prstGeom>
          <a:noFill/>
          <a:ln w="9525">
            <a:noFill/>
            <a:miter lim="800000"/>
            <a:headEnd/>
            <a:tailEnd/>
          </a:ln>
        </p:spPr>
      </p:pic>
      <p:cxnSp>
        <p:nvCxnSpPr>
          <p:cNvPr id="11" name="直接连接符 10"/>
          <p:cNvCxnSpPr/>
          <p:nvPr/>
        </p:nvCxnSpPr>
        <p:spPr>
          <a:xfrm>
            <a:off x="0" y="1124744"/>
            <a:ext cx="91440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12" name="矩形 11"/>
          <p:cNvSpPr/>
          <p:nvPr/>
        </p:nvSpPr>
        <p:spPr>
          <a:xfrm>
            <a:off x="0" y="1268760"/>
            <a:ext cx="9144000" cy="72008"/>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标题 1"/>
          <p:cNvSpPr txBox="1">
            <a:spLocks noChangeArrowheads="1"/>
          </p:cNvSpPr>
          <p:nvPr/>
        </p:nvSpPr>
        <p:spPr>
          <a:xfrm>
            <a:off x="861442" y="116632"/>
            <a:ext cx="8247062" cy="10541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zh-CN" altLang="en-US" sz="2400" b="1" i="0" u="none" kern="1200" cap="none" spc="-300" normalizeH="0" baseline="0" noProof="0" dirty="0" smtClean="0">
                <a:ln>
                  <a:noFill/>
                </a:ln>
                <a:uLnTx/>
                <a:uFillTx/>
                <a:latin typeface="楷体_GB2312" pitchFamily="49" charset="-122"/>
                <a:ea typeface="楷体_GB2312" pitchFamily="49" charset="-122"/>
                <a:cs typeface="+mj-cs"/>
              </a:rPr>
              <a:t>第二讲 </a:t>
            </a:r>
            <a:r>
              <a:rPr kumimoji="0" lang="en-US" altLang="zh-CN" sz="2400" b="1" i="0" u="none" kern="1200" cap="none" spc="-300" normalizeH="0" baseline="0" noProof="0" dirty="0" smtClean="0">
                <a:ln>
                  <a:noFill/>
                </a:ln>
                <a:uLnTx/>
                <a:uFillTx/>
                <a:latin typeface="楷体_GB2312" pitchFamily="49" charset="-122"/>
                <a:ea typeface="楷体_GB2312" pitchFamily="49" charset="-122"/>
                <a:cs typeface="+mj-cs"/>
              </a:rPr>
              <a:t>《</a:t>
            </a:r>
            <a:r>
              <a:rPr kumimoji="0" lang="zh-CN" altLang="en-US" sz="2400" b="1" i="0" u="none" kern="1200" cap="none" spc="-300" normalizeH="0" baseline="0" noProof="0" dirty="0" smtClean="0">
                <a:ln>
                  <a:noFill/>
                </a:ln>
                <a:uLnTx/>
                <a:uFillTx/>
                <a:latin typeface="楷体_GB2312" pitchFamily="49" charset="-122"/>
                <a:ea typeface="楷体_GB2312" pitchFamily="49" charset="-122"/>
                <a:cs typeface="+mj-cs"/>
              </a:rPr>
              <a:t>中国共产党支部工作条例（试行）</a:t>
            </a:r>
            <a:r>
              <a:rPr kumimoji="0" lang="en-US" altLang="zh-CN" sz="2400" b="1" i="0" u="none" kern="1200" cap="none" spc="-300" normalizeH="0" baseline="0" noProof="0" dirty="0" smtClean="0">
                <a:ln>
                  <a:noFill/>
                </a:ln>
                <a:uLnTx/>
                <a:uFillTx/>
                <a:latin typeface="楷体_GB2312" pitchFamily="49" charset="-122"/>
                <a:ea typeface="楷体_GB2312" pitchFamily="49" charset="-122"/>
                <a:cs typeface="+mj-cs"/>
              </a:rPr>
              <a:t>》</a:t>
            </a:r>
            <a:r>
              <a:rPr kumimoji="0" lang="zh-CN" altLang="en-US" sz="2400" b="1" i="0" u="none" kern="1200" cap="none" spc="-300" normalizeH="0" baseline="0" noProof="0" dirty="0" smtClean="0">
                <a:ln>
                  <a:noFill/>
                </a:ln>
                <a:uLnTx/>
                <a:uFillTx/>
                <a:latin typeface="楷体_GB2312" pitchFamily="49" charset="-122"/>
                <a:ea typeface="楷体_GB2312" pitchFamily="49" charset="-122"/>
                <a:cs typeface="+mj-cs"/>
              </a:rPr>
              <a:t>的主要内容</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标题 1"/>
          <p:cNvSpPr txBox="1">
            <a:spLocks noChangeArrowheads="1"/>
          </p:cNvSpPr>
          <p:nvPr/>
        </p:nvSpPr>
        <p:spPr>
          <a:xfrm>
            <a:off x="323528" y="1366788"/>
            <a:ext cx="5400600" cy="1054100"/>
          </a:xfrm>
          <a:prstGeom prst="rect">
            <a:avLst/>
          </a:prstGeom>
        </p:spPr>
        <p:txBody>
          <a:bodyPr vert="horz" lIns="91440" tIns="45720" rIns="91440" bIns="45720" rtlCol="0" anchor="ctr">
            <a:normAutofit/>
          </a:bodyPr>
          <a:lstStyle/>
          <a:p>
            <a:pPr>
              <a:spcBef>
                <a:spcPct val="0"/>
              </a:spcBef>
            </a:pPr>
            <a:r>
              <a:rPr lang="zh-CN" altLang="en-US" sz="2800" b="1" spc="-300" dirty="0" smtClean="0">
                <a:latin typeface="楷体_GB2312" pitchFamily="49" charset="-122"/>
                <a:ea typeface="楷体_GB2312" pitchFamily="49" charset="-122"/>
              </a:rPr>
              <a:t>（四）</a:t>
            </a:r>
            <a:r>
              <a:rPr lang="zh-CN" altLang="en-US" sz="2800" b="1" dirty="0" smtClean="0">
                <a:solidFill>
                  <a:schemeClr val="tx1"/>
                </a:solidFill>
                <a:latin typeface="楷体_GB2312" pitchFamily="49" charset="-122"/>
                <a:ea typeface="楷体_GB2312" pitchFamily="49" charset="-122"/>
              </a:rPr>
              <a:t>党支部的职责（八项）</a:t>
            </a:r>
            <a:endParaRPr lang="zh-CN" altLang="en-US" sz="2800" dirty="0" smtClean="0">
              <a:solidFill>
                <a:schemeClr val="tx1"/>
              </a:solidFill>
              <a:latin typeface="楷体_GB2312" pitchFamily="49" charset="-122"/>
              <a:ea typeface="楷体_GB2312" pitchFamily="49" charset="-122"/>
            </a:endParaRPr>
          </a:p>
        </p:txBody>
      </p:sp>
      <p:sp>
        <p:nvSpPr>
          <p:cNvPr id="9" name="矩形 8"/>
          <p:cNvSpPr/>
          <p:nvPr/>
        </p:nvSpPr>
        <p:spPr>
          <a:xfrm>
            <a:off x="1835696" y="2348880"/>
            <a:ext cx="5400600" cy="2080057"/>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a:lnSpc>
                <a:spcPts val="3100"/>
              </a:lnSpc>
            </a:pPr>
            <a:r>
              <a:rPr lang="zh-CN" altLang="en-US" sz="2000" b="1" dirty="0" smtClean="0">
                <a:solidFill>
                  <a:srgbClr val="C00000"/>
                </a:solidFill>
                <a:latin typeface="华文楷体" pitchFamily="2" charset="-122"/>
                <a:ea typeface="华文楷体" pitchFamily="2" charset="-122"/>
              </a:rPr>
              <a:t>组织群众、宣传群众、凝聚群众、服务群众职责的履行：</a:t>
            </a:r>
            <a:r>
              <a:rPr lang="zh-CN" altLang="en-US" sz="2000" dirty="0" smtClean="0">
                <a:solidFill>
                  <a:schemeClr val="tx1"/>
                </a:solidFill>
                <a:latin typeface="华文楷体" pitchFamily="2" charset="-122"/>
                <a:ea typeface="华文楷体" pitchFamily="2" charset="-122"/>
              </a:rPr>
              <a:t>坚持以人民为中心，把群众观点和群众路线深深植根于思想中、具体落实到行动上，不断巩固党执政的阶级基础和群众基础</a:t>
            </a:r>
            <a:r>
              <a:rPr lang="zh-CN" altLang="en-US" sz="2000" b="1" dirty="0" smtClean="0">
                <a:solidFill>
                  <a:schemeClr val="tx1"/>
                </a:solidFill>
                <a:latin typeface="华文楷体" pitchFamily="2" charset="-122"/>
                <a:ea typeface="华文楷体" pitchFamily="2" charset="-122"/>
              </a:rPr>
              <a:t>。</a:t>
            </a:r>
            <a:r>
              <a:rPr lang="zh-CN" altLang="en-US" sz="2000" dirty="0" smtClean="0">
                <a:solidFill>
                  <a:schemeClr val="tx1"/>
                </a:solidFill>
                <a:latin typeface="华文楷体" pitchFamily="2" charset="-122"/>
                <a:ea typeface="华文楷体" pitchFamily="2" charset="-122"/>
              </a:rPr>
              <a:t>当好“主心骨”，画好“同心圆”。</a:t>
            </a:r>
            <a:endParaRPr lang="zh-CN" altLang="en-US" sz="2000" dirty="0" smtClean="0">
              <a:solidFill>
                <a:schemeClr val="tx1"/>
              </a:solidFill>
              <a:latin typeface="楷体_GB2312" pitchFamily="49" charset="-122"/>
              <a:ea typeface="楷体_GB2312" pitchFamily="49" charset="-122"/>
            </a:endParaRPr>
          </a:p>
        </p:txBody>
      </p:sp>
      <p:pic>
        <p:nvPicPr>
          <p:cNvPr id="10" name="Picture 2"/>
          <p:cNvPicPr>
            <a:picLocks noChangeAspect="1" noChangeArrowheads="1"/>
          </p:cNvPicPr>
          <p:nvPr/>
        </p:nvPicPr>
        <p:blipFill>
          <a:blip r:embed="rId2" cstate="print"/>
          <a:srcRect/>
          <a:stretch>
            <a:fillRect/>
          </a:stretch>
        </p:blipFill>
        <p:spPr bwMode="auto">
          <a:xfrm>
            <a:off x="107504" y="88937"/>
            <a:ext cx="864096" cy="963799"/>
          </a:xfrm>
          <a:prstGeom prst="rect">
            <a:avLst/>
          </a:prstGeom>
          <a:noFill/>
          <a:ln w="9525">
            <a:noFill/>
            <a:miter lim="800000"/>
            <a:headEnd/>
            <a:tailEnd/>
          </a:ln>
        </p:spPr>
      </p:pic>
      <p:cxnSp>
        <p:nvCxnSpPr>
          <p:cNvPr id="11" name="直接连接符 10"/>
          <p:cNvCxnSpPr/>
          <p:nvPr/>
        </p:nvCxnSpPr>
        <p:spPr>
          <a:xfrm>
            <a:off x="0" y="1124744"/>
            <a:ext cx="91440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12" name="矩形 11"/>
          <p:cNvSpPr/>
          <p:nvPr/>
        </p:nvSpPr>
        <p:spPr>
          <a:xfrm>
            <a:off x="0" y="1268760"/>
            <a:ext cx="9144000" cy="72008"/>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标题 1"/>
          <p:cNvSpPr txBox="1">
            <a:spLocks noChangeArrowheads="1"/>
          </p:cNvSpPr>
          <p:nvPr/>
        </p:nvSpPr>
        <p:spPr>
          <a:xfrm>
            <a:off x="861442" y="116632"/>
            <a:ext cx="8247062" cy="10541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zh-CN" altLang="en-US" sz="2400" b="1" i="0" u="none" kern="1200" cap="none" spc="-300" normalizeH="0" baseline="0" noProof="0" dirty="0" smtClean="0">
                <a:ln>
                  <a:noFill/>
                </a:ln>
                <a:uLnTx/>
                <a:uFillTx/>
                <a:latin typeface="楷体_GB2312" pitchFamily="49" charset="-122"/>
                <a:ea typeface="楷体_GB2312" pitchFamily="49" charset="-122"/>
                <a:cs typeface="+mj-cs"/>
              </a:rPr>
              <a:t>第二讲 </a:t>
            </a:r>
            <a:r>
              <a:rPr kumimoji="0" lang="en-US" altLang="zh-CN" sz="2400" b="1" i="0" u="none" kern="1200" cap="none" spc="-300" normalizeH="0" baseline="0" noProof="0" dirty="0" smtClean="0">
                <a:ln>
                  <a:noFill/>
                </a:ln>
                <a:uLnTx/>
                <a:uFillTx/>
                <a:latin typeface="楷体_GB2312" pitchFamily="49" charset="-122"/>
                <a:ea typeface="楷体_GB2312" pitchFamily="49" charset="-122"/>
                <a:cs typeface="+mj-cs"/>
              </a:rPr>
              <a:t>《</a:t>
            </a:r>
            <a:r>
              <a:rPr kumimoji="0" lang="zh-CN" altLang="en-US" sz="2400" b="1" i="0" u="none" kern="1200" cap="none" spc="-300" normalizeH="0" baseline="0" noProof="0" dirty="0" smtClean="0">
                <a:ln>
                  <a:noFill/>
                </a:ln>
                <a:uLnTx/>
                <a:uFillTx/>
                <a:latin typeface="楷体_GB2312" pitchFamily="49" charset="-122"/>
                <a:ea typeface="楷体_GB2312" pitchFamily="49" charset="-122"/>
                <a:cs typeface="+mj-cs"/>
              </a:rPr>
              <a:t>中国共产党支部工作条例（试行）</a:t>
            </a:r>
            <a:r>
              <a:rPr kumimoji="0" lang="en-US" altLang="zh-CN" sz="2400" b="1" i="0" u="none" kern="1200" cap="none" spc="-300" normalizeH="0" baseline="0" noProof="0" dirty="0" smtClean="0">
                <a:ln>
                  <a:noFill/>
                </a:ln>
                <a:uLnTx/>
                <a:uFillTx/>
                <a:latin typeface="楷体_GB2312" pitchFamily="49" charset="-122"/>
                <a:ea typeface="楷体_GB2312" pitchFamily="49" charset="-122"/>
                <a:cs typeface="+mj-cs"/>
              </a:rPr>
              <a:t>》</a:t>
            </a:r>
            <a:r>
              <a:rPr kumimoji="0" lang="zh-CN" altLang="en-US" sz="2400" b="1" i="0" u="none" kern="1200" cap="none" spc="-300" normalizeH="0" baseline="0" noProof="0" dirty="0" smtClean="0">
                <a:ln>
                  <a:noFill/>
                </a:ln>
                <a:uLnTx/>
                <a:uFillTx/>
                <a:latin typeface="楷体_GB2312" pitchFamily="49" charset="-122"/>
                <a:ea typeface="楷体_GB2312" pitchFamily="49" charset="-122"/>
                <a:cs typeface="+mj-cs"/>
              </a:rPr>
              <a:t>主要内容</a:t>
            </a:r>
          </a:p>
        </p:txBody>
      </p:sp>
      <p:sp>
        <p:nvSpPr>
          <p:cNvPr id="13" name="矩形 12"/>
          <p:cNvSpPr/>
          <p:nvPr/>
        </p:nvSpPr>
        <p:spPr>
          <a:xfrm>
            <a:off x="1835696" y="4653136"/>
            <a:ext cx="5400600" cy="852349"/>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a:lnSpc>
                <a:spcPts val="3100"/>
              </a:lnSpc>
            </a:pPr>
            <a:r>
              <a:rPr lang="zh-CN" altLang="en-US" sz="2000" b="1" dirty="0" smtClean="0">
                <a:solidFill>
                  <a:srgbClr val="C00000"/>
                </a:solidFill>
                <a:latin typeface="华文楷体" pitchFamily="2" charset="-122"/>
                <a:ea typeface="华文楷体" pitchFamily="2" charset="-122"/>
              </a:rPr>
              <a:t>发挥战斗堡垒作用：</a:t>
            </a:r>
            <a:r>
              <a:rPr lang="zh-CN" altLang="en-US" sz="2000" dirty="0" smtClean="0">
                <a:latin typeface="华文楷体" pitchFamily="2" charset="-122"/>
                <a:ea typeface="华文楷体" pitchFamily="2" charset="-122"/>
              </a:rPr>
              <a:t>确保党的方针政策得到真正地贯彻落实。</a:t>
            </a:r>
            <a:endParaRPr lang="zh-CN" altLang="en-US" sz="2000" dirty="0" smtClean="0">
              <a:solidFill>
                <a:schemeClr val="tx1"/>
              </a:solidFill>
              <a:latin typeface="华文楷体" pitchFamily="2" charset="-122"/>
              <a:ea typeface="华文楷体" pitchFamily="2" charset="-122"/>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标题 1"/>
          <p:cNvSpPr txBox="1">
            <a:spLocks noChangeArrowheads="1"/>
          </p:cNvSpPr>
          <p:nvPr/>
        </p:nvSpPr>
        <p:spPr>
          <a:xfrm>
            <a:off x="179512" y="1150764"/>
            <a:ext cx="6624736" cy="1054100"/>
          </a:xfrm>
          <a:prstGeom prst="rect">
            <a:avLst/>
          </a:prstGeom>
        </p:spPr>
        <p:txBody>
          <a:bodyPr vert="horz" lIns="91440" tIns="45720" rIns="91440" bIns="45720" rtlCol="0" anchor="ctr">
            <a:normAutofit/>
          </a:bodyPr>
          <a:lstStyle/>
          <a:p>
            <a:pPr>
              <a:spcBef>
                <a:spcPct val="0"/>
              </a:spcBef>
            </a:pPr>
            <a:r>
              <a:rPr lang="zh-CN" altLang="en-US" sz="2800" b="1" spc="-300" dirty="0" smtClean="0">
                <a:latin typeface="楷体_GB2312" pitchFamily="49" charset="-122"/>
                <a:ea typeface="楷体_GB2312" pitchFamily="49" charset="-122"/>
              </a:rPr>
              <a:t>（五）</a:t>
            </a:r>
            <a:r>
              <a:rPr lang="zh-CN" altLang="en-US" sz="2800" b="1" dirty="0" smtClean="0">
                <a:solidFill>
                  <a:schemeClr val="tx1"/>
                </a:solidFill>
                <a:latin typeface="楷体_GB2312" pitchFamily="49" charset="-122"/>
                <a:ea typeface="楷体_GB2312" pitchFamily="49" charset="-122"/>
              </a:rPr>
              <a:t>党支部的组织设置</a:t>
            </a:r>
            <a:endParaRPr lang="zh-CN" altLang="en-US" sz="2800" dirty="0" smtClean="0">
              <a:solidFill>
                <a:schemeClr val="tx1"/>
              </a:solidFill>
              <a:latin typeface="楷体_GB2312" pitchFamily="49" charset="-122"/>
              <a:ea typeface="楷体_GB2312" pitchFamily="49" charset="-122"/>
            </a:endParaRPr>
          </a:p>
        </p:txBody>
      </p:sp>
      <p:pic>
        <p:nvPicPr>
          <p:cNvPr id="10" name="Picture 2"/>
          <p:cNvPicPr>
            <a:picLocks noChangeAspect="1" noChangeArrowheads="1"/>
          </p:cNvPicPr>
          <p:nvPr/>
        </p:nvPicPr>
        <p:blipFill>
          <a:blip r:embed="rId2" cstate="print"/>
          <a:srcRect/>
          <a:stretch>
            <a:fillRect/>
          </a:stretch>
        </p:blipFill>
        <p:spPr bwMode="auto">
          <a:xfrm>
            <a:off x="107504" y="88937"/>
            <a:ext cx="864096" cy="963799"/>
          </a:xfrm>
          <a:prstGeom prst="rect">
            <a:avLst/>
          </a:prstGeom>
          <a:noFill/>
          <a:ln w="9525">
            <a:noFill/>
            <a:miter lim="800000"/>
            <a:headEnd/>
            <a:tailEnd/>
          </a:ln>
        </p:spPr>
      </p:pic>
      <p:cxnSp>
        <p:nvCxnSpPr>
          <p:cNvPr id="11" name="直接连接符 10"/>
          <p:cNvCxnSpPr/>
          <p:nvPr/>
        </p:nvCxnSpPr>
        <p:spPr>
          <a:xfrm>
            <a:off x="0" y="1124744"/>
            <a:ext cx="91440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12" name="矩形 11"/>
          <p:cNvSpPr/>
          <p:nvPr/>
        </p:nvSpPr>
        <p:spPr>
          <a:xfrm>
            <a:off x="0" y="1268760"/>
            <a:ext cx="9144000" cy="72008"/>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标题 1"/>
          <p:cNvSpPr txBox="1">
            <a:spLocks noChangeArrowheads="1"/>
          </p:cNvSpPr>
          <p:nvPr/>
        </p:nvSpPr>
        <p:spPr>
          <a:xfrm>
            <a:off x="861442" y="116632"/>
            <a:ext cx="8247062" cy="10541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zh-CN" altLang="en-US" sz="2400" b="1" i="0" u="none" kern="1200" cap="none" spc="-300" normalizeH="0" baseline="0" noProof="0" dirty="0" smtClean="0">
                <a:ln>
                  <a:noFill/>
                </a:ln>
                <a:uLnTx/>
                <a:uFillTx/>
                <a:latin typeface="楷体_GB2312" pitchFamily="49" charset="-122"/>
                <a:ea typeface="楷体_GB2312" pitchFamily="49" charset="-122"/>
                <a:cs typeface="+mj-cs"/>
              </a:rPr>
              <a:t>第二讲 </a:t>
            </a:r>
            <a:r>
              <a:rPr kumimoji="0" lang="en-US" altLang="zh-CN" sz="2400" b="1" i="0" u="none" kern="1200" cap="none" spc="-300" normalizeH="0" baseline="0" noProof="0" dirty="0" smtClean="0">
                <a:ln>
                  <a:noFill/>
                </a:ln>
                <a:uLnTx/>
                <a:uFillTx/>
                <a:latin typeface="楷体_GB2312" pitchFamily="49" charset="-122"/>
                <a:ea typeface="楷体_GB2312" pitchFamily="49" charset="-122"/>
                <a:cs typeface="+mj-cs"/>
              </a:rPr>
              <a:t>《</a:t>
            </a:r>
            <a:r>
              <a:rPr kumimoji="0" lang="zh-CN" altLang="en-US" sz="2400" b="1" i="0" u="none" kern="1200" cap="none" spc="-300" normalizeH="0" baseline="0" noProof="0" dirty="0" smtClean="0">
                <a:ln>
                  <a:noFill/>
                </a:ln>
                <a:uLnTx/>
                <a:uFillTx/>
                <a:latin typeface="楷体_GB2312" pitchFamily="49" charset="-122"/>
                <a:ea typeface="楷体_GB2312" pitchFamily="49" charset="-122"/>
                <a:cs typeface="+mj-cs"/>
              </a:rPr>
              <a:t>中国共产党支部工作条例（试行）</a:t>
            </a:r>
            <a:r>
              <a:rPr kumimoji="0" lang="en-US" altLang="zh-CN" sz="2400" b="1" i="0" u="none" kern="1200" cap="none" spc="-300" normalizeH="0" baseline="0" noProof="0" dirty="0" smtClean="0">
                <a:ln>
                  <a:noFill/>
                </a:ln>
                <a:uLnTx/>
                <a:uFillTx/>
                <a:latin typeface="楷体_GB2312" pitchFamily="49" charset="-122"/>
                <a:ea typeface="楷体_GB2312" pitchFamily="49" charset="-122"/>
                <a:cs typeface="+mj-cs"/>
              </a:rPr>
              <a:t>》</a:t>
            </a:r>
            <a:r>
              <a:rPr kumimoji="0" lang="zh-CN" altLang="en-US" sz="2400" b="1" i="0" u="none" kern="1200" cap="none" spc="-300" normalizeH="0" baseline="0" noProof="0" dirty="0" smtClean="0">
                <a:ln>
                  <a:noFill/>
                </a:ln>
                <a:uLnTx/>
                <a:uFillTx/>
                <a:latin typeface="楷体_GB2312" pitchFamily="49" charset="-122"/>
                <a:ea typeface="楷体_GB2312" pitchFamily="49" charset="-122"/>
                <a:cs typeface="+mj-cs"/>
              </a:rPr>
              <a:t>的主要内容</a:t>
            </a:r>
          </a:p>
        </p:txBody>
      </p:sp>
      <p:sp>
        <p:nvSpPr>
          <p:cNvPr id="13" name="五边形 12"/>
          <p:cNvSpPr/>
          <p:nvPr/>
        </p:nvSpPr>
        <p:spPr>
          <a:xfrm>
            <a:off x="755576" y="2060848"/>
            <a:ext cx="1512168" cy="360040"/>
          </a:xfrm>
          <a:prstGeom prst="homePlate">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600" b="1" dirty="0" smtClean="0">
                <a:latin typeface="华文楷体" pitchFamily="2" charset="-122"/>
                <a:ea typeface="华文楷体" pitchFamily="2" charset="-122"/>
              </a:rPr>
              <a:t>组建方式</a:t>
            </a:r>
            <a:endParaRPr lang="zh-CN" altLang="en-US" sz="1600" b="1" dirty="0">
              <a:latin typeface="华文楷体" pitchFamily="2" charset="-122"/>
              <a:ea typeface="华文楷体" pitchFamily="2" charset="-122"/>
            </a:endParaRPr>
          </a:p>
        </p:txBody>
      </p:sp>
      <p:sp>
        <p:nvSpPr>
          <p:cNvPr id="14" name="矩形 13"/>
          <p:cNvSpPr/>
          <p:nvPr/>
        </p:nvSpPr>
        <p:spPr>
          <a:xfrm>
            <a:off x="2555776" y="1988840"/>
            <a:ext cx="5616624" cy="374461"/>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a:lnSpc>
                <a:spcPts val="2200"/>
              </a:lnSpc>
            </a:pPr>
            <a:r>
              <a:rPr lang="zh-CN" altLang="en-US" sz="1600" dirty="0" smtClean="0">
                <a:solidFill>
                  <a:schemeClr val="tx1"/>
                </a:solidFill>
                <a:latin typeface="华文楷体" pitchFamily="2" charset="-122"/>
                <a:ea typeface="华文楷体" pitchFamily="2" charset="-122"/>
              </a:rPr>
              <a:t>一般以单位、区域为主，以单独组建为主要方式。</a:t>
            </a:r>
          </a:p>
        </p:txBody>
      </p:sp>
      <p:sp>
        <p:nvSpPr>
          <p:cNvPr id="15" name="五边形 14"/>
          <p:cNvSpPr/>
          <p:nvPr/>
        </p:nvSpPr>
        <p:spPr>
          <a:xfrm>
            <a:off x="755576" y="2780928"/>
            <a:ext cx="1512168" cy="360040"/>
          </a:xfrm>
          <a:prstGeom prst="homePlate">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600" b="1" dirty="0" smtClean="0">
                <a:latin typeface="华文楷体" pitchFamily="2" charset="-122"/>
                <a:ea typeface="华文楷体" pitchFamily="2" charset="-122"/>
              </a:rPr>
              <a:t>设立条件</a:t>
            </a:r>
            <a:endParaRPr lang="zh-CN" altLang="en-US" sz="1600" b="1" dirty="0">
              <a:latin typeface="华文楷体" pitchFamily="2" charset="-122"/>
              <a:ea typeface="华文楷体" pitchFamily="2" charset="-122"/>
            </a:endParaRPr>
          </a:p>
        </p:txBody>
      </p:sp>
      <p:sp>
        <p:nvSpPr>
          <p:cNvPr id="16" name="矩形 15"/>
          <p:cNvSpPr/>
          <p:nvPr/>
        </p:nvSpPr>
        <p:spPr>
          <a:xfrm>
            <a:off x="2555776" y="2636912"/>
            <a:ext cx="5616624" cy="710516"/>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a:lnSpc>
                <a:spcPts val="2500"/>
              </a:lnSpc>
            </a:pPr>
            <a:r>
              <a:rPr lang="zh-CN" altLang="en-US" sz="1600" dirty="0" smtClean="0">
                <a:solidFill>
                  <a:schemeClr val="tx1"/>
                </a:solidFill>
                <a:latin typeface="华文楷体" pitchFamily="2" charset="-122"/>
                <a:ea typeface="华文楷体" pitchFamily="2" charset="-122"/>
              </a:rPr>
              <a:t>凡是有正式党员</a:t>
            </a:r>
            <a:r>
              <a:rPr lang="en-US" altLang="zh-CN" sz="1600" dirty="0" smtClean="0">
                <a:solidFill>
                  <a:schemeClr val="tx1"/>
                </a:solidFill>
                <a:latin typeface="华文楷体" pitchFamily="2" charset="-122"/>
                <a:ea typeface="华文楷体" pitchFamily="2" charset="-122"/>
              </a:rPr>
              <a:t>3</a:t>
            </a:r>
            <a:r>
              <a:rPr lang="zh-CN" altLang="en-US" sz="1600" dirty="0" smtClean="0">
                <a:solidFill>
                  <a:schemeClr val="tx1"/>
                </a:solidFill>
                <a:latin typeface="华文楷体" pitchFamily="2" charset="-122"/>
                <a:ea typeface="华文楷体" pitchFamily="2" charset="-122"/>
              </a:rPr>
              <a:t>人以上的，都应当成立党支部。党支部党员人数一般不超过</a:t>
            </a:r>
            <a:r>
              <a:rPr lang="en-US" altLang="zh-CN" sz="1600" dirty="0" smtClean="0">
                <a:solidFill>
                  <a:schemeClr val="tx1"/>
                </a:solidFill>
                <a:latin typeface="华文楷体" pitchFamily="2" charset="-122"/>
                <a:ea typeface="华文楷体" pitchFamily="2" charset="-122"/>
              </a:rPr>
              <a:t>50</a:t>
            </a:r>
            <a:r>
              <a:rPr lang="zh-CN" altLang="en-US" sz="1600" dirty="0" smtClean="0">
                <a:solidFill>
                  <a:schemeClr val="tx1"/>
                </a:solidFill>
                <a:latin typeface="华文楷体" pitchFamily="2" charset="-122"/>
                <a:ea typeface="华文楷体" pitchFamily="2" charset="-122"/>
              </a:rPr>
              <a:t>人。</a:t>
            </a:r>
          </a:p>
        </p:txBody>
      </p:sp>
      <p:sp>
        <p:nvSpPr>
          <p:cNvPr id="20" name="五边形 19"/>
          <p:cNvSpPr/>
          <p:nvPr/>
        </p:nvSpPr>
        <p:spPr>
          <a:xfrm>
            <a:off x="683568" y="3573016"/>
            <a:ext cx="1584176" cy="360040"/>
          </a:xfrm>
          <a:prstGeom prst="homePlate">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600" b="1" dirty="0" smtClean="0">
                <a:latin typeface="华文楷体" pitchFamily="2" charset="-122"/>
                <a:ea typeface="华文楷体" pitchFamily="2" charset="-122"/>
              </a:rPr>
              <a:t>设立程序</a:t>
            </a:r>
            <a:endParaRPr lang="zh-CN" altLang="en-US" sz="1600" b="1" dirty="0">
              <a:latin typeface="华文楷体" pitchFamily="2" charset="-122"/>
              <a:ea typeface="华文楷体" pitchFamily="2" charset="-122"/>
            </a:endParaRPr>
          </a:p>
        </p:txBody>
      </p:sp>
      <p:sp>
        <p:nvSpPr>
          <p:cNvPr id="21" name="矩形 20"/>
          <p:cNvSpPr/>
          <p:nvPr/>
        </p:nvSpPr>
        <p:spPr>
          <a:xfrm>
            <a:off x="2555776" y="3573016"/>
            <a:ext cx="1512168" cy="489878"/>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a:lnSpc>
                <a:spcPts val="3100"/>
              </a:lnSpc>
            </a:pPr>
            <a:r>
              <a:rPr lang="zh-CN" altLang="en-US" sz="1600" dirty="0" smtClean="0">
                <a:solidFill>
                  <a:schemeClr val="tx1"/>
                </a:solidFill>
                <a:latin typeface="华文楷体" pitchFamily="2" charset="-122"/>
                <a:ea typeface="华文楷体" pitchFamily="2" charset="-122"/>
              </a:rPr>
              <a:t>基层单位申请</a:t>
            </a:r>
          </a:p>
        </p:txBody>
      </p:sp>
      <p:sp>
        <p:nvSpPr>
          <p:cNvPr id="17" name="矩形 16"/>
          <p:cNvSpPr/>
          <p:nvPr/>
        </p:nvSpPr>
        <p:spPr>
          <a:xfrm>
            <a:off x="4211960" y="3573016"/>
            <a:ext cx="3960440" cy="489878"/>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a:lnSpc>
                <a:spcPts val="3100"/>
              </a:lnSpc>
            </a:pPr>
            <a:r>
              <a:rPr lang="zh-CN" altLang="en-US" sz="1600" dirty="0" smtClean="0">
                <a:solidFill>
                  <a:schemeClr val="tx1"/>
                </a:solidFill>
                <a:latin typeface="华文楷体" pitchFamily="2" charset="-122"/>
                <a:ea typeface="华文楷体" pitchFamily="2" charset="-122"/>
              </a:rPr>
              <a:t>基层党委会议研究决定并批复（</a:t>
            </a:r>
            <a:r>
              <a:rPr lang="en-US" altLang="zh-CN" sz="1600" dirty="0" smtClean="0">
                <a:solidFill>
                  <a:schemeClr val="tx1"/>
                </a:solidFill>
                <a:latin typeface="华文楷体" pitchFamily="2" charset="-122"/>
                <a:ea typeface="华文楷体" pitchFamily="2" charset="-122"/>
              </a:rPr>
              <a:t>1</a:t>
            </a:r>
            <a:r>
              <a:rPr lang="zh-CN" altLang="en-US" sz="1600" dirty="0" smtClean="0">
                <a:solidFill>
                  <a:schemeClr val="tx1"/>
                </a:solidFill>
                <a:latin typeface="华文楷体" pitchFamily="2" charset="-122"/>
                <a:ea typeface="华文楷体" pitchFamily="2" charset="-122"/>
              </a:rPr>
              <a:t>个月以内）</a:t>
            </a:r>
          </a:p>
        </p:txBody>
      </p:sp>
      <p:sp>
        <p:nvSpPr>
          <p:cNvPr id="22" name="矩形 21"/>
          <p:cNvSpPr/>
          <p:nvPr/>
        </p:nvSpPr>
        <p:spPr>
          <a:xfrm>
            <a:off x="2483768" y="4365104"/>
            <a:ext cx="2736304" cy="1284967"/>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a:lnSpc>
                <a:spcPts val="3100"/>
              </a:lnSpc>
            </a:pPr>
            <a:r>
              <a:rPr lang="zh-CN" altLang="en-US" sz="1600" dirty="0" smtClean="0">
                <a:solidFill>
                  <a:schemeClr val="tx1"/>
                </a:solidFill>
                <a:latin typeface="华文楷体" pitchFamily="2" charset="-122"/>
                <a:ea typeface="华文楷体" pitchFamily="2" charset="-122"/>
              </a:rPr>
              <a:t>基层党员大会，选举产生党支部委员会（或不设委员会的党支部书记、副书记）</a:t>
            </a:r>
          </a:p>
        </p:txBody>
      </p:sp>
      <p:sp>
        <p:nvSpPr>
          <p:cNvPr id="23" name="矩形 22"/>
          <p:cNvSpPr/>
          <p:nvPr/>
        </p:nvSpPr>
        <p:spPr>
          <a:xfrm>
            <a:off x="5940152" y="4365104"/>
            <a:ext cx="2160240" cy="1284967"/>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a:lnSpc>
                <a:spcPts val="3100"/>
              </a:lnSpc>
            </a:pPr>
            <a:r>
              <a:rPr lang="zh-CN" altLang="en-US" sz="1600" dirty="0" smtClean="0">
                <a:solidFill>
                  <a:schemeClr val="tx1"/>
                </a:solidFill>
                <a:latin typeface="华文楷体" pitchFamily="2" charset="-122"/>
                <a:ea typeface="华文楷体" pitchFamily="2" charset="-122"/>
              </a:rPr>
              <a:t>批复和选举结果由基层党委报上级党委组织部门备案</a:t>
            </a:r>
          </a:p>
        </p:txBody>
      </p:sp>
      <p:sp>
        <p:nvSpPr>
          <p:cNvPr id="24" name="矩形 23"/>
          <p:cNvSpPr/>
          <p:nvPr/>
        </p:nvSpPr>
        <p:spPr>
          <a:xfrm>
            <a:off x="1979712" y="5805264"/>
            <a:ext cx="6696744" cy="489878"/>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a:lnSpc>
                <a:spcPts val="3100"/>
              </a:lnSpc>
            </a:pPr>
            <a:r>
              <a:rPr lang="zh-CN" altLang="en-US" sz="1600" dirty="0" smtClean="0">
                <a:solidFill>
                  <a:schemeClr val="tx1"/>
                </a:solidFill>
                <a:latin typeface="华文楷体" pitchFamily="2" charset="-122"/>
                <a:ea typeface="华文楷体" pitchFamily="2" charset="-122"/>
              </a:rPr>
              <a:t>根据工作需要，上级党委可以直接作出在基层单位成立党支部的决定</a:t>
            </a:r>
          </a:p>
        </p:txBody>
      </p:sp>
      <p:cxnSp>
        <p:nvCxnSpPr>
          <p:cNvPr id="26" name="直接箭头连接符 25"/>
          <p:cNvCxnSpPr>
            <a:stCxn id="21" idx="3"/>
            <a:endCxn id="17" idx="1"/>
          </p:cNvCxnSpPr>
          <p:nvPr/>
        </p:nvCxnSpPr>
        <p:spPr>
          <a:xfrm>
            <a:off x="4067944" y="3817955"/>
            <a:ext cx="144016" cy="0"/>
          </a:xfrm>
          <a:prstGeom prst="straightConnector1">
            <a:avLst/>
          </a:prstGeom>
          <a:ln>
            <a:tailEnd type="arrow"/>
          </a:ln>
        </p:spPr>
        <p:style>
          <a:lnRef idx="1">
            <a:schemeClr val="accent2"/>
          </a:lnRef>
          <a:fillRef idx="0">
            <a:schemeClr val="accent2"/>
          </a:fillRef>
          <a:effectRef idx="0">
            <a:schemeClr val="accent2"/>
          </a:effectRef>
          <a:fontRef idx="minor">
            <a:schemeClr val="tx1"/>
          </a:fontRef>
        </p:style>
      </p:cxnSp>
      <p:cxnSp>
        <p:nvCxnSpPr>
          <p:cNvPr id="28" name="直接箭头连接符 27"/>
          <p:cNvCxnSpPr/>
          <p:nvPr/>
        </p:nvCxnSpPr>
        <p:spPr>
          <a:xfrm>
            <a:off x="4427984" y="4077072"/>
            <a:ext cx="0" cy="216024"/>
          </a:xfrm>
          <a:prstGeom prst="straightConnector1">
            <a:avLst/>
          </a:prstGeom>
          <a:ln>
            <a:tailEnd type="arrow"/>
          </a:ln>
        </p:spPr>
        <p:style>
          <a:lnRef idx="1">
            <a:schemeClr val="accent2"/>
          </a:lnRef>
          <a:fillRef idx="0">
            <a:schemeClr val="accent2"/>
          </a:fillRef>
          <a:effectRef idx="0">
            <a:schemeClr val="accent2"/>
          </a:effectRef>
          <a:fontRef idx="minor">
            <a:schemeClr val="tx1"/>
          </a:fontRef>
        </p:style>
      </p:cxnSp>
      <p:cxnSp>
        <p:nvCxnSpPr>
          <p:cNvPr id="30" name="直接箭头连接符 29"/>
          <p:cNvCxnSpPr>
            <a:stCxn id="22" idx="3"/>
            <a:endCxn id="23" idx="1"/>
          </p:cNvCxnSpPr>
          <p:nvPr/>
        </p:nvCxnSpPr>
        <p:spPr>
          <a:xfrm>
            <a:off x="5220072" y="5007588"/>
            <a:ext cx="720080" cy="0"/>
          </a:xfrm>
          <a:prstGeom prst="straightConnector1">
            <a:avLst/>
          </a:prstGeom>
          <a:ln>
            <a:tailEnd type="arrow"/>
          </a:ln>
        </p:spPr>
        <p:style>
          <a:lnRef idx="1">
            <a:schemeClr val="accent2"/>
          </a:lnRef>
          <a:fillRef idx="0">
            <a:schemeClr val="accent2"/>
          </a:fillRef>
          <a:effectRef idx="0">
            <a:schemeClr val="accent2"/>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blinds(horizontal)">
                                      <p:cBhvr>
                                        <p:cTn id="7" dur="500"/>
                                        <p:tgtEl>
                                          <p:spTgt spid="13"/>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14"/>
                                        </p:tgtEl>
                                        <p:attrNameLst>
                                          <p:attrName>style.visibility</p:attrName>
                                        </p:attrNameLst>
                                      </p:cBhvr>
                                      <p:to>
                                        <p:strVal val="visible"/>
                                      </p:to>
                                    </p:set>
                                    <p:animEffect transition="in" filter="blinds(horizontal)">
                                      <p:cBhvr>
                                        <p:cTn id="10" dur="500"/>
                                        <p:tgtEl>
                                          <p:spTgt spid="14"/>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grpId="0" nodeType="clickEffect">
                                  <p:stCondLst>
                                    <p:cond delay="0"/>
                                  </p:stCondLst>
                                  <p:childTnLst>
                                    <p:set>
                                      <p:cBhvr>
                                        <p:cTn id="14" dur="1" fill="hold">
                                          <p:stCondLst>
                                            <p:cond delay="0"/>
                                          </p:stCondLst>
                                        </p:cTn>
                                        <p:tgtEl>
                                          <p:spTgt spid="15"/>
                                        </p:tgtEl>
                                        <p:attrNameLst>
                                          <p:attrName>style.visibility</p:attrName>
                                        </p:attrNameLst>
                                      </p:cBhvr>
                                      <p:to>
                                        <p:strVal val="visible"/>
                                      </p:to>
                                    </p:set>
                                    <p:animEffect transition="in" filter="blinds(horizontal)">
                                      <p:cBhvr>
                                        <p:cTn id="15" dur="500"/>
                                        <p:tgtEl>
                                          <p:spTgt spid="15"/>
                                        </p:tgtEl>
                                      </p:cBhvr>
                                    </p:animEffect>
                                  </p:childTnLst>
                                </p:cTn>
                              </p:par>
                              <p:par>
                                <p:cTn id="16" presetID="3" presetClass="entr" presetSubtype="10" fill="hold" grpId="0" nodeType="withEffect">
                                  <p:stCondLst>
                                    <p:cond delay="0"/>
                                  </p:stCondLst>
                                  <p:childTnLst>
                                    <p:set>
                                      <p:cBhvr>
                                        <p:cTn id="17" dur="1" fill="hold">
                                          <p:stCondLst>
                                            <p:cond delay="0"/>
                                          </p:stCondLst>
                                        </p:cTn>
                                        <p:tgtEl>
                                          <p:spTgt spid="16"/>
                                        </p:tgtEl>
                                        <p:attrNameLst>
                                          <p:attrName>style.visibility</p:attrName>
                                        </p:attrNameLst>
                                      </p:cBhvr>
                                      <p:to>
                                        <p:strVal val="visible"/>
                                      </p:to>
                                    </p:set>
                                    <p:animEffect transition="in" filter="blinds(horizontal)">
                                      <p:cBhvr>
                                        <p:cTn id="18" dur="500"/>
                                        <p:tgtEl>
                                          <p:spTgt spid="16"/>
                                        </p:tgtEl>
                                      </p:cBhvr>
                                    </p:animEffect>
                                  </p:childTnLst>
                                </p:cTn>
                              </p:par>
                            </p:childTnLst>
                          </p:cTn>
                        </p:par>
                      </p:childTnLst>
                    </p:cTn>
                  </p:par>
                  <p:par>
                    <p:cTn id="19" fill="hold">
                      <p:stCondLst>
                        <p:cond delay="indefinite"/>
                      </p:stCondLst>
                      <p:childTnLst>
                        <p:par>
                          <p:cTn id="20" fill="hold">
                            <p:stCondLst>
                              <p:cond delay="0"/>
                            </p:stCondLst>
                            <p:childTnLst>
                              <p:par>
                                <p:cTn id="21" presetID="3" presetClass="entr" presetSubtype="10" fill="hold" grpId="0" nodeType="clickEffect">
                                  <p:stCondLst>
                                    <p:cond delay="0"/>
                                  </p:stCondLst>
                                  <p:childTnLst>
                                    <p:set>
                                      <p:cBhvr>
                                        <p:cTn id="22" dur="1" fill="hold">
                                          <p:stCondLst>
                                            <p:cond delay="0"/>
                                          </p:stCondLst>
                                        </p:cTn>
                                        <p:tgtEl>
                                          <p:spTgt spid="20"/>
                                        </p:tgtEl>
                                        <p:attrNameLst>
                                          <p:attrName>style.visibility</p:attrName>
                                        </p:attrNameLst>
                                      </p:cBhvr>
                                      <p:to>
                                        <p:strVal val="visible"/>
                                      </p:to>
                                    </p:set>
                                    <p:animEffect transition="in" filter="blinds(horizontal)">
                                      <p:cBhvr>
                                        <p:cTn id="23" dur="500"/>
                                        <p:tgtEl>
                                          <p:spTgt spid="20"/>
                                        </p:tgtEl>
                                      </p:cBhvr>
                                    </p:animEffect>
                                  </p:childTnLst>
                                </p:cTn>
                              </p:par>
                              <p:par>
                                <p:cTn id="24" presetID="3" presetClass="entr" presetSubtype="10" fill="hold" grpId="0" nodeType="withEffect">
                                  <p:stCondLst>
                                    <p:cond delay="0"/>
                                  </p:stCondLst>
                                  <p:childTnLst>
                                    <p:set>
                                      <p:cBhvr>
                                        <p:cTn id="25" dur="1" fill="hold">
                                          <p:stCondLst>
                                            <p:cond delay="0"/>
                                          </p:stCondLst>
                                        </p:cTn>
                                        <p:tgtEl>
                                          <p:spTgt spid="21"/>
                                        </p:tgtEl>
                                        <p:attrNameLst>
                                          <p:attrName>style.visibility</p:attrName>
                                        </p:attrNameLst>
                                      </p:cBhvr>
                                      <p:to>
                                        <p:strVal val="visible"/>
                                      </p:to>
                                    </p:set>
                                    <p:animEffect transition="in" filter="blinds(horizontal)">
                                      <p:cBhvr>
                                        <p:cTn id="26" dur="500"/>
                                        <p:tgtEl>
                                          <p:spTgt spid="21"/>
                                        </p:tgtEl>
                                      </p:cBhvr>
                                    </p:animEffect>
                                  </p:childTnLst>
                                </p:cTn>
                              </p:par>
                              <p:par>
                                <p:cTn id="27" presetID="3" presetClass="entr" presetSubtype="10" fill="hold" grpId="0" nodeType="withEffect">
                                  <p:stCondLst>
                                    <p:cond delay="0"/>
                                  </p:stCondLst>
                                  <p:childTnLst>
                                    <p:set>
                                      <p:cBhvr>
                                        <p:cTn id="28" dur="1" fill="hold">
                                          <p:stCondLst>
                                            <p:cond delay="0"/>
                                          </p:stCondLst>
                                        </p:cTn>
                                        <p:tgtEl>
                                          <p:spTgt spid="17"/>
                                        </p:tgtEl>
                                        <p:attrNameLst>
                                          <p:attrName>style.visibility</p:attrName>
                                        </p:attrNameLst>
                                      </p:cBhvr>
                                      <p:to>
                                        <p:strVal val="visible"/>
                                      </p:to>
                                    </p:set>
                                    <p:animEffect transition="in" filter="blinds(horizontal)">
                                      <p:cBhvr>
                                        <p:cTn id="29" dur="500"/>
                                        <p:tgtEl>
                                          <p:spTgt spid="17"/>
                                        </p:tgtEl>
                                      </p:cBhvr>
                                    </p:animEffect>
                                  </p:childTnLst>
                                </p:cTn>
                              </p:par>
                              <p:par>
                                <p:cTn id="30" presetID="3" presetClass="entr" presetSubtype="10" fill="hold" grpId="0" nodeType="withEffect">
                                  <p:stCondLst>
                                    <p:cond delay="0"/>
                                  </p:stCondLst>
                                  <p:childTnLst>
                                    <p:set>
                                      <p:cBhvr>
                                        <p:cTn id="31" dur="1" fill="hold">
                                          <p:stCondLst>
                                            <p:cond delay="0"/>
                                          </p:stCondLst>
                                        </p:cTn>
                                        <p:tgtEl>
                                          <p:spTgt spid="22"/>
                                        </p:tgtEl>
                                        <p:attrNameLst>
                                          <p:attrName>style.visibility</p:attrName>
                                        </p:attrNameLst>
                                      </p:cBhvr>
                                      <p:to>
                                        <p:strVal val="visible"/>
                                      </p:to>
                                    </p:set>
                                    <p:animEffect transition="in" filter="blinds(horizontal)">
                                      <p:cBhvr>
                                        <p:cTn id="32" dur="500"/>
                                        <p:tgtEl>
                                          <p:spTgt spid="22"/>
                                        </p:tgtEl>
                                      </p:cBhvr>
                                    </p:animEffect>
                                  </p:childTnLst>
                                </p:cTn>
                              </p:par>
                              <p:par>
                                <p:cTn id="33" presetID="3" presetClass="entr" presetSubtype="10" fill="hold" grpId="0" nodeType="withEffect">
                                  <p:stCondLst>
                                    <p:cond delay="0"/>
                                  </p:stCondLst>
                                  <p:childTnLst>
                                    <p:set>
                                      <p:cBhvr>
                                        <p:cTn id="34" dur="1" fill="hold">
                                          <p:stCondLst>
                                            <p:cond delay="0"/>
                                          </p:stCondLst>
                                        </p:cTn>
                                        <p:tgtEl>
                                          <p:spTgt spid="23"/>
                                        </p:tgtEl>
                                        <p:attrNameLst>
                                          <p:attrName>style.visibility</p:attrName>
                                        </p:attrNameLst>
                                      </p:cBhvr>
                                      <p:to>
                                        <p:strVal val="visible"/>
                                      </p:to>
                                    </p:set>
                                    <p:animEffect transition="in" filter="blinds(horizontal)">
                                      <p:cBhvr>
                                        <p:cTn id="35" dur="500"/>
                                        <p:tgtEl>
                                          <p:spTgt spid="23"/>
                                        </p:tgtEl>
                                      </p:cBhvr>
                                    </p:animEffect>
                                  </p:childTnLst>
                                </p:cTn>
                              </p:par>
                              <p:par>
                                <p:cTn id="36" presetID="3" presetClass="entr" presetSubtype="10" fill="hold" grpId="0" nodeType="withEffect">
                                  <p:stCondLst>
                                    <p:cond delay="0"/>
                                  </p:stCondLst>
                                  <p:childTnLst>
                                    <p:set>
                                      <p:cBhvr>
                                        <p:cTn id="37" dur="1" fill="hold">
                                          <p:stCondLst>
                                            <p:cond delay="0"/>
                                          </p:stCondLst>
                                        </p:cTn>
                                        <p:tgtEl>
                                          <p:spTgt spid="24"/>
                                        </p:tgtEl>
                                        <p:attrNameLst>
                                          <p:attrName>style.visibility</p:attrName>
                                        </p:attrNameLst>
                                      </p:cBhvr>
                                      <p:to>
                                        <p:strVal val="visible"/>
                                      </p:to>
                                    </p:set>
                                    <p:animEffect transition="in" filter="blinds(horizontal)">
                                      <p:cBhvr>
                                        <p:cTn id="38" dur="500"/>
                                        <p:tgtEl>
                                          <p:spTgt spid="24"/>
                                        </p:tgtEl>
                                      </p:cBhvr>
                                    </p:animEffect>
                                  </p:childTnLst>
                                </p:cTn>
                              </p:par>
                              <p:par>
                                <p:cTn id="39" presetID="3" presetClass="entr" presetSubtype="10" fill="hold" nodeType="withEffect">
                                  <p:stCondLst>
                                    <p:cond delay="0"/>
                                  </p:stCondLst>
                                  <p:childTnLst>
                                    <p:set>
                                      <p:cBhvr>
                                        <p:cTn id="40" dur="1" fill="hold">
                                          <p:stCondLst>
                                            <p:cond delay="0"/>
                                          </p:stCondLst>
                                        </p:cTn>
                                        <p:tgtEl>
                                          <p:spTgt spid="26"/>
                                        </p:tgtEl>
                                        <p:attrNameLst>
                                          <p:attrName>style.visibility</p:attrName>
                                        </p:attrNameLst>
                                      </p:cBhvr>
                                      <p:to>
                                        <p:strVal val="visible"/>
                                      </p:to>
                                    </p:set>
                                    <p:animEffect transition="in" filter="blinds(horizontal)">
                                      <p:cBhvr>
                                        <p:cTn id="41" dur="500"/>
                                        <p:tgtEl>
                                          <p:spTgt spid="26"/>
                                        </p:tgtEl>
                                      </p:cBhvr>
                                    </p:animEffect>
                                  </p:childTnLst>
                                </p:cTn>
                              </p:par>
                              <p:par>
                                <p:cTn id="42" presetID="3" presetClass="entr" presetSubtype="10" fill="hold" nodeType="withEffect">
                                  <p:stCondLst>
                                    <p:cond delay="0"/>
                                  </p:stCondLst>
                                  <p:childTnLst>
                                    <p:set>
                                      <p:cBhvr>
                                        <p:cTn id="43" dur="1" fill="hold">
                                          <p:stCondLst>
                                            <p:cond delay="0"/>
                                          </p:stCondLst>
                                        </p:cTn>
                                        <p:tgtEl>
                                          <p:spTgt spid="28"/>
                                        </p:tgtEl>
                                        <p:attrNameLst>
                                          <p:attrName>style.visibility</p:attrName>
                                        </p:attrNameLst>
                                      </p:cBhvr>
                                      <p:to>
                                        <p:strVal val="visible"/>
                                      </p:to>
                                    </p:set>
                                    <p:animEffect transition="in" filter="blinds(horizontal)">
                                      <p:cBhvr>
                                        <p:cTn id="44" dur="500"/>
                                        <p:tgtEl>
                                          <p:spTgt spid="28"/>
                                        </p:tgtEl>
                                      </p:cBhvr>
                                    </p:animEffect>
                                  </p:childTnLst>
                                </p:cTn>
                              </p:par>
                              <p:par>
                                <p:cTn id="45" presetID="3" presetClass="entr" presetSubtype="10" fill="hold" nodeType="withEffect">
                                  <p:stCondLst>
                                    <p:cond delay="0"/>
                                  </p:stCondLst>
                                  <p:childTnLst>
                                    <p:set>
                                      <p:cBhvr>
                                        <p:cTn id="46" dur="1" fill="hold">
                                          <p:stCondLst>
                                            <p:cond delay="0"/>
                                          </p:stCondLst>
                                        </p:cTn>
                                        <p:tgtEl>
                                          <p:spTgt spid="30"/>
                                        </p:tgtEl>
                                        <p:attrNameLst>
                                          <p:attrName>style.visibility</p:attrName>
                                        </p:attrNameLst>
                                      </p:cBhvr>
                                      <p:to>
                                        <p:strVal val="visible"/>
                                      </p:to>
                                    </p:set>
                                    <p:animEffect transition="in" filter="blinds(horizontal)">
                                      <p:cBhvr>
                                        <p:cTn id="47"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4" grpId="0" animBg="1"/>
      <p:bldP spid="15" grpId="0" animBg="1"/>
      <p:bldP spid="16" grpId="0" animBg="1"/>
      <p:bldP spid="20" grpId="0" animBg="1"/>
      <p:bldP spid="21" grpId="0" animBg="1"/>
      <p:bldP spid="17" grpId="0" animBg="1"/>
      <p:bldP spid="22" grpId="0" animBg="1"/>
      <p:bldP spid="23" grpId="0" animBg="1"/>
      <p:bldP spid="24"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标题 1"/>
          <p:cNvSpPr txBox="1">
            <a:spLocks noChangeArrowheads="1"/>
          </p:cNvSpPr>
          <p:nvPr/>
        </p:nvSpPr>
        <p:spPr>
          <a:xfrm>
            <a:off x="179512" y="1484784"/>
            <a:ext cx="6624736" cy="1054100"/>
          </a:xfrm>
          <a:prstGeom prst="rect">
            <a:avLst/>
          </a:prstGeom>
        </p:spPr>
        <p:txBody>
          <a:bodyPr vert="horz" lIns="91440" tIns="45720" rIns="91440" bIns="45720" rtlCol="0" anchor="ctr">
            <a:normAutofit/>
          </a:bodyPr>
          <a:lstStyle/>
          <a:p>
            <a:pPr>
              <a:spcBef>
                <a:spcPct val="0"/>
              </a:spcBef>
            </a:pPr>
            <a:r>
              <a:rPr lang="zh-CN" altLang="en-US" sz="2800" b="1" spc="-300" dirty="0" smtClean="0">
                <a:latin typeface="楷体_GB2312" pitchFamily="49" charset="-122"/>
                <a:ea typeface="楷体_GB2312" pitchFamily="49" charset="-122"/>
              </a:rPr>
              <a:t>（五）</a:t>
            </a:r>
            <a:r>
              <a:rPr lang="zh-CN" altLang="en-US" sz="2800" b="1" dirty="0" smtClean="0">
                <a:solidFill>
                  <a:schemeClr val="tx1"/>
                </a:solidFill>
                <a:latin typeface="楷体_GB2312" pitchFamily="49" charset="-122"/>
                <a:ea typeface="楷体_GB2312" pitchFamily="49" charset="-122"/>
              </a:rPr>
              <a:t>党支部的组织设置</a:t>
            </a:r>
            <a:endParaRPr lang="zh-CN" altLang="en-US" sz="2800" dirty="0" smtClean="0">
              <a:solidFill>
                <a:schemeClr val="tx1"/>
              </a:solidFill>
              <a:latin typeface="楷体_GB2312" pitchFamily="49" charset="-122"/>
              <a:ea typeface="楷体_GB2312" pitchFamily="49" charset="-122"/>
            </a:endParaRPr>
          </a:p>
        </p:txBody>
      </p:sp>
      <p:pic>
        <p:nvPicPr>
          <p:cNvPr id="10" name="Picture 2"/>
          <p:cNvPicPr>
            <a:picLocks noChangeAspect="1" noChangeArrowheads="1"/>
          </p:cNvPicPr>
          <p:nvPr/>
        </p:nvPicPr>
        <p:blipFill>
          <a:blip r:embed="rId2" cstate="print"/>
          <a:srcRect/>
          <a:stretch>
            <a:fillRect/>
          </a:stretch>
        </p:blipFill>
        <p:spPr bwMode="auto">
          <a:xfrm>
            <a:off x="107504" y="88937"/>
            <a:ext cx="864096" cy="963799"/>
          </a:xfrm>
          <a:prstGeom prst="rect">
            <a:avLst/>
          </a:prstGeom>
          <a:noFill/>
          <a:ln w="9525">
            <a:noFill/>
            <a:miter lim="800000"/>
            <a:headEnd/>
            <a:tailEnd/>
          </a:ln>
        </p:spPr>
      </p:pic>
      <p:cxnSp>
        <p:nvCxnSpPr>
          <p:cNvPr id="11" name="直接连接符 10"/>
          <p:cNvCxnSpPr/>
          <p:nvPr/>
        </p:nvCxnSpPr>
        <p:spPr>
          <a:xfrm>
            <a:off x="0" y="1124744"/>
            <a:ext cx="91440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12" name="矩形 11"/>
          <p:cNvSpPr/>
          <p:nvPr/>
        </p:nvSpPr>
        <p:spPr>
          <a:xfrm>
            <a:off x="0" y="1268760"/>
            <a:ext cx="9144000" cy="72008"/>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标题 1"/>
          <p:cNvSpPr txBox="1">
            <a:spLocks noChangeArrowheads="1"/>
          </p:cNvSpPr>
          <p:nvPr/>
        </p:nvSpPr>
        <p:spPr>
          <a:xfrm>
            <a:off x="861442" y="116632"/>
            <a:ext cx="8247062" cy="10541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zh-CN" altLang="en-US" sz="2400" b="1" i="0" u="none" kern="1200" cap="none" spc="-300" normalizeH="0" baseline="0" noProof="0" dirty="0" smtClean="0">
                <a:ln>
                  <a:noFill/>
                </a:ln>
                <a:uLnTx/>
                <a:uFillTx/>
                <a:latin typeface="楷体_GB2312" pitchFamily="49" charset="-122"/>
                <a:ea typeface="楷体_GB2312" pitchFamily="49" charset="-122"/>
                <a:cs typeface="+mj-cs"/>
              </a:rPr>
              <a:t>第二讲 </a:t>
            </a:r>
            <a:r>
              <a:rPr kumimoji="0" lang="en-US" altLang="zh-CN" sz="2400" b="1" i="0" u="none" kern="1200" cap="none" spc="-300" normalizeH="0" baseline="0" noProof="0" dirty="0" smtClean="0">
                <a:ln>
                  <a:noFill/>
                </a:ln>
                <a:uLnTx/>
                <a:uFillTx/>
                <a:latin typeface="楷体_GB2312" pitchFamily="49" charset="-122"/>
                <a:ea typeface="楷体_GB2312" pitchFamily="49" charset="-122"/>
                <a:cs typeface="+mj-cs"/>
              </a:rPr>
              <a:t>《</a:t>
            </a:r>
            <a:r>
              <a:rPr kumimoji="0" lang="zh-CN" altLang="en-US" sz="2400" b="1" i="0" u="none" kern="1200" cap="none" spc="-300" normalizeH="0" baseline="0" noProof="0" dirty="0" smtClean="0">
                <a:ln>
                  <a:noFill/>
                </a:ln>
                <a:uLnTx/>
                <a:uFillTx/>
                <a:latin typeface="楷体_GB2312" pitchFamily="49" charset="-122"/>
                <a:ea typeface="楷体_GB2312" pitchFamily="49" charset="-122"/>
                <a:cs typeface="+mj-cs"/>
              </a:rPr>
              <a:t>中国共产党支部工作条例（试行）</a:t>
            </a:r>
            <a:r>
              <a:rPr kumimoji="0" lang="en-US" altLang="zh-CN" sz="2400" b="1" i="0" u="none" kern="1200" cap="none" spc="-300" normalizeH="0" baseline="0" noProof="0" dirty="0" smtClean="0">
                <a:ln>
                  <a:noFill/>
                </a:ln>
                <a:uLnTx/>
                <a:uFillTx/>
                <a:latin typeface="楷体_GB2312" pitchFamily="49" charset="-122"/>
                <a:ea typeface="楷体_GB2312" pitchFamily="49" charset="-122"/>
                <a:cs typeface="+mj-cs"/>
              </a:rPr>
              <a:t>》</a:t>
            </a:r>
            <a:r>
              <a:rPr kumimoji="0" lang="zh-CN" altLang="en-US" sz="2400" b="1" i="0" u="none" kern="1200" cap="none" spc="-300" normalizeH="0" baseline="0" noProof="0" dirty="0" smtClean="0">
                <a:ln>
                  <a:noFill/>
                </a:ln>
                <a:uLnTx/>
                <a:uFillTx/>
                <a:latin typeface="楷体_GB2312" pitchFamily="49" charset="-122"/>
                <a:ea typeface="楷体_GB2312" pitchFamily="49" charset="-122"/>
                <a:cs typeface="+mj-cs"/>
              </a:rPr>
              <a:t>的主要内容</a:t>
            </a:r>
          </a:p>
        </p:txBody>
      </p:sp>
      <p:sp>
        <p:nvSpPr>
          <p:cNvPr id="18" name="五边形 17"/>
          <p:cNvSpPr/>
          <p:nvPr/>
        </p:nvSpPr>
        <p:spPr>
          <a:xfrm>
            <a:off x="1115616" y="3731210"/>
            <a:ext cx="1656184" cy="432048"/>
          </a:xfrm>
          <a:prstGeom prst="homePlate">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b="1" dirty="0" smtClean="0">
                <a:latin typeface="华文楷体" pitchFamily="2" charset="-122"/>
                <a:ea typeface="华文楷体" pitchFamily="2" charset="-122"/>
              </a:rPr>
              <a:t>调整或撤销</a:t>
            </a:r>
            <a:endParaRPr lang="zh-CN" altLang="en-US" sz="2000" b="1" dirty="0">
              <a:latin typeface="华文楷体" pitchFamily="2" charset="-122"/>
              <a:ea typeface="华文楷体" pitchFamily="2" charset="-122"/>
            </a:endParaRPr>
          </a:p>
        </p:txBody>
      </p:sp>
      <p:sp>
        <p:nvSpPr>
          <p:cNvPr id="19" name="矩形 18"/>
          <p:cNvSpPr/>
          <p:nvPr/>
        </p:nvSpPr>
        <p:spPr>
          <a:xfrm>
            <a:off x="3131840" y="3731210"/>
            <a:ext cx="4680520" cy="489878"/>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a:lnSpc>
                <a:spcPts val="3100"/>
              </a:lnSpc>
            </a:pPr>
            <a:r>
              <a:rPr lang="zh-CN" altLang="en-US" sz="2000" dirty="0" smtClean="0">
                <a:solidFill>
                  <a:schemeClr val="tx1"/>
                </a:solidFill>
                <a:latin typeface="楷体_GB2312" pitchFamily="49" charset="-122"/>
                <a:ea typeface="楷体_GB2312" pitchFamily="49" charset="-122"/>
              </a:rPr>
              <a:t>支部报批或党委直接决定</a:t>
            </a:r>
          </a:p>
        </p:txBody>
      </p:sp>
      <p:sp>
        <p:nvSpPr>
          <p:cNvPr id="20" name="五边形 19"/>
          <p:cNvSpPr/>
          <p:nvPr/>
        </p:nvSpPr>
        <p:spPr>
          <a:xfrm>
            <a:off x="1043608" y="4773826"/>
            <a:ext cx="1656184" cy="432048"/>
          </a:xfrm>
          <a:prstGeom prst="homePlate">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b="1" dirty="0" smtClean="0">
                <a:latin typeface="华文楷体" pitchFamily="2" charset="-122"/>
                <a:ea typeface="华文楷体" pitchFamily="2" charset="-122"/>
              </a:rPr>
              <a:t>临时党支部</a:t>
            </a:r>
            <a:endParaRPr lang="zh-CN" altLang="en-US" sz="2000" b="1" dirty="0">
              <a:latin typeface="华文楷体" pitchFamily="2" charset="-122"/>
              <a:ea typeface="华文楷体" pitchFamily="2" charset="-122"/>
            </a:endParaRPr>
          </a:p>
        </p:txBody>
      </p:sp>
      <p:sp>
        <p:nvSpPr>
          <p:cNvPr id="21" name="矩形 20"/>
          <p:cNvSpPr/>
          <p:nvPr/>
        </p:nvSpPr>
        <p:spPr>
          <a:xfrm>
            <a:off x="3059832" y="4629810"/>
            <a:ext cx="4824536" cy="887422"/>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a:lnSpc>
                <a:spcPts val="3100"/>
              </a:lnSpc>
            </a:pPr>
            <a:r>
              <a:rPr lang="zh-CN" altLang="en-US" sz="2000" dirty="0" smtClean="0">
                <a:solidFill>
                  <a:schemeClr val="tx1"/>
                </a:solidFill>
                <a:latin typeface="楷体_GB2312" pitchFamily="49" charset="-122"/>
                <a:ea typeface="楷体_GB2312" pitchFamily="49" charset="-122"/>
              </a:rPr>
              <a:t>临时组建的机构或党员组织关系不能转接的经批准可成立。</a:t>
            </a:r>
            <a:endParaRPr lang="zh-CN" altLang="en-US" sz="2000" dirty="0" smtClean="0">
              <a:solidFill>
                <a:schemeClr val="tx1"/>
              </a:solidFill>
              <a:latin typeface="华文楷体" pitchFamily="2" charset="-122"/>
              <a:ea typeface="华文楷体" pitchFamily="2" charset="-122"/>
            </a:endParaRPr>
          </a:p>
        </p:txBody>
      </p:sp>
      <p:sp>
        <p:nvSpPr>
          <p:cNvPr id="13" name="五边形 12"/>
          <p:cNvSpPr/>
          <p:nvPr/>
        </p:nvSpPr>
        <p:spPr>
          <a:xfrm>
            <a:off x="1115616" y="2636912"/>
            <a:ext cx="1656184" cy="432048"/>
          </a:xfrm>
          <a:prstGeom prst="homePlate">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b="1" dirty="0" smtClean="0">
                <a:latin typeface="华文楷体" pitchFamily="2" charset="-122"/>
                <a:ea typeface="华文楷体" pitchFamily="2" charset="-122"/>
              </a:rPr>
              <a:t>覆   盖</a:t>
            </a:r>
            <a:endParaRPr lang="zh-CN" altLang="en-US" sz="2000" b="1" dirty="0">
              <a:latin typeface="华文楷体" pitchFamily="2" charset="-122"/>
              <a:ea typeface="华文楷体" pitchFamily="2" charset="-122"/>
            </a:endParaRPr>
          </a:p>
        </p:txBody>
      </p:sp>
      <p:sp>
        <p:nvSpPr>
          <p:cNvPr id="14" name="矩形 13"/>
          <p:cNvSpPr/>
          <p:nvPr/>
        </p:nvSpPr>
        <p:spPr>
          <a:xfrm>
            <a:off x="3131840" y="2636912"/>
            <a:ext cx="4680520" cy="826958"/>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a:lnSpc>
                <a:spcPts val="3100"/>
              </a:lnSpc>
            </a:pPr>
            <a:r>
              <a:rPr lang="zh-CN" altLang="en-US" sz="2000" dirty="0" smtClean="0">
                <a:solidFill>
                  <a:schemeClr val="tx1"/>
                </a:solidFill>
                <a:latin typeface="楷体_GB2312" pitchFamily="49" charset="-122"/>
                <a:ea typeface="楷体_GB2312" pitchFamily="49" charset="-122"/>
              </a:rPr>
              <a:t>结合实际创新党支部设置形式，使党的组织和党的工作覆盖经济社会所有领域。</a:t>
            </a:r>
            <a:endParaRPr lang="zh-CN" altLang="en-US" sz="2000" dirty="0" smtClean="0">
              <a:solidFill>
                <a:schemeClr val="tx1"/>
              </a:solidFill>
              <a:latin typeface="楷体_GB2312" pitchFamily="49" charset="-122"/>
              <a:ea typeface="楷体_GB2312" pitchFamily="49"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blinds(horizontal)">
                                      <p:cBhvr>
                                        <p:cTn id="7" dur="500"/>
                                        <p:tgtEl>
                                          <p:spTgt spid="13"/>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14"/>
                                        </p:tgtEl>
                                        <p:attrNameLst>
                                          <p:attrName>style.visibility</p:attrName>
                                        </p:attrNameLst>
                                      </p:cBhvr>
                                      <p:to>
                                        <p:strVal val="visible"/>
                                      </p:to>
                                    </p:set>
                                    <p:animEffect transition="in" filter="blinds(horizontal)">
                                      <p:cBhvr>
                                        <p:cTn id="10" dur="500"/>
                                        <p:tgtEl>
                                          <p:spTgt spid="14"/>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grpId="0" nodeType="clickEffect">
                                  <p:stCondLst>
                                    <p:cond delay="0"/>
                                  </p:stCondLst>
                                  <p:childTnLst>
                                    <p:set>
                                      <p:cBhvr>
                                        <p:cTn id="14" dur="1" fill="hold">
                                          <p:stCondLst>
                                            <p:cond delay="0"/>
                                          </p:stCondLst>
                                        </p:cTn>
                                        <p:tgtEl>
                                          <p:spTgt spid="18"/>
                                        </p:tgtEl>
                                        <p:attrNameLst>
                                          <p:attrName>style.visibility</p:attrName>
                                        </p:attrNameLst>
                                      </p:cBhvr>
                                      <p:to>
                                        <p:strVal val="visible"/>
                                      </p:to>
                                    </p:set>
                                    <p:animEffect transition="in" filter="blinds(horizontal)">
                                      <p:cBhvr>
                                        <p:cTn id="15" dur="500"/>
                                        <p:tgtEl>
                                          <p:spTgt spid="18"/>
                                        </p:tgtEl>
                                      </p:cBhvr>
                                    </p:animEffect>
                                  </p:childTnLst>
                                </p:cTn>
                              </p:par>
                              <p:par>
                                <p:cTn id="16" presetID="3" presetClass="entr" presetSubtype="10" fill="hold" grpId="0" nodeType="withEffect">
                                  <p:stCondLst>
                                    <p:cond delay="0"/>
                                  </p:stCondLst>
                                  <p:childTnLst>
                                    <p:set>
                                      <p:cBhvr>
                                        <p:cTn id="17" dur="1" fill="hold">
                                          <p:stCondLst>
                                            <p:cond delay="0"/>
                                          </p:stCondLst>
                                        </p:cTn>
                                        <p:tgtEl>
                                          <p:spTgt spid="19"/>
                                        </p:tgtEl>
                                        <p:attrNameLst>
                                          <p:attrName>style.visibility</p:attrName>
                                        </p:attrNameLst>
                                      </p:cBhvr>
                                      <p:to>
                                        <p:strVal val="visible"/>
                                      </p:to>
                                    </p:set>
                                    <p:animEffect transition="in" filter="blinds(horizontal)">
                                      <p:cBhvr>
                                        <p:cTn id="18" dur="500"/>
                                        <p:tgtEl>
                                          <p:spTgt spid="19"/>
                                        </p:tgtEl>
                                      </p:cBhvr>
                                    </p:animEffect>
                                  </p:childTnLst>
                                </p:cTn>
                              </p:par>
                            </p:childTnLst>
                          </p:cTn>
                        </p:par>
                      </p:childTnLst>
                    </p:cTn>
                  </p:par>
                  <p:par>
                    <p:cTn id="19" fill="hold">
                      <p:stCondLst>
                        <p:cond delay="indefinite"/>
                      </p:stCondLst>
                      <p:childTnLst>
                        <p:par>
                          <p:cTn id="20" fill="hold">
                            <p:stCondLst>
                              <p:cond delay="0"/>
                            </p:stCondLst>
                            <p:childTnLst>
                              <p:par>
                                <p:cTn id="21" presetID="3" presetClass="entr" presetSubtype="10" fill="hold" grpId="0" nodeType="clickEffect">
                                  <p:stCondLst>
                                    <p:cond delay="0"/>
                                  </p:stCondLst>
                                  <p:childTnLst>
                                    <p:set>
                                      <p:cBhvr>
                                        <p:cTn id="22" dur="1" fill="hold">
                                          <p:stCondLst>
                                            <p:cond delay="0"/>
                                          </p:stCondLst>
                                        </p:cTn>
                                        <p:tgtEl>
                                          <p:spTgt spid="20"/>
                                        </p:tgtEl>
                                        <p:attrNameLst>
                                          <p:attrName>style.visibility</p:attrName>
                                        </p:attrNameLst>
                                      </p:cBhvr>
                                      <p:to>
                                        <p:strVal val="visible"/>
                                      </p:to>
                                    </p:set>
                                    <p:animEffect transition="in" filter="blinds(horizontal)">
                                      <p:cBhvr>
                                        <p:cTn id="23" dur="500"/>
                                        <p:tgtEl>
                                          <p:spTgt spid="20"/>
                                        </p:tgtEl>
                                      </p:cBhvr>
                                    </p:animEffect>
                                  </p:childTnLst>
                                </p:cTn>
                              </p:par>
                              <p:par>
                                <p:cTn id="24" presetID="3" presetClass="entr" presetSubtype="10" fill="hold" grpId="0" nodeType="withEffect">
                                  <p:stCondLst>
                                    <p:cond delay="0"/>
                                  </p:stCondLst>
                                  <p:childTnLst>
                                    <p:set>
                                      <p:cBhvr>
                                        <p:cTn id="25" dur="1" fill="hold">
                                          <p:stCondLst>
                                            <p:cond delay="0"/>
                                          </p:stCondLst>
                                        </p:cTn>
                                        <p:tgtEl>
                                          <p:spTgt spid="21"/>
                                        </p:tgtEl>
                                        <p:attrNameLst>
                                          <p:attrName>style.visibility</p:attrName>
                                        </p:attrNameLst>
                                      </p:cBhvr>
                                      <p:to>
                                        <p:strVal val="visible"/>
                                      </p:to>
                                    </p:set>
                                    <p:animEffect transition="in" filter="blinds(horizontal)">
                                      <p:cBhvr>
                                        <p:cTn id="26"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P spid="19" grpId="0" animBg="1"/>
      <p:bldP spid="20" grpId="0" animBg="1"/>
      <p:bldP spid="21" grpId="0" animBg="1"/>
      <p:bldP spid="13" grpId="0" animBg="1"/>
      <p:bldP spid="1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直接连接符 5"/>
          <p:cNvCxnSpPr/>
          <p:nvPr/>
        </p:nvCxnSpPr>
        <p:spPr>
          <a:xfrm>
            <a:off x="0" y="1124744"/>
            <a:ext cx="91440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8" name="矩形 7"/>
          <p:cNvSpPr/>
          <p:nvPr/>
        </p:nvSpPr>
        <p:spPr>
          <a:xfrm>
            <a:off x="0" y="1268760"/>
            <a:ext cx="9144000" cy="72008"/>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标题 1"/>
          <p:cNvSpPr txBox="1">
            <a:spLocks noChangeArrowheads="1"/>
          </p:cNvSpPr>
          <p:nvPr/>
        </p:nvSpPr>
        <p:spPr>
          <a:xfrm>
            <a:off x="467544" y="142652"/>
            <a:ext cx="8676456" cy="1054100"/>
          </a:xfrm>
          <a:prstGeom prst="rect">
            <a:avLst/>
          </a:prstGeom>
        </p:spPr>
        <p:txBody>
          <a:bodyPr vert="horz" lIns="91440" tIns="45720" rIns="91440" bIns="45720" rtlCol="0" anchor="ctr">
            <a:noAutofit/>
          </a:bodyPr>
          <a:lstStyle/>
          <a:p>
            <a:pPr marL="0" marR="0" lvl="0" indent="0" algn="ctr" defTabSz="914400" rtl="0" eaLnBrk="1" fontAlgn="auto" latinLnBrk="0" hangingPunct="1">
              <a:lnSpc>
                <a:spcPts val="3100"/>
              </a:lnSpc>
              <a:spcBef>
                <a:spcPct val="0"/>
              </a:spcBef>
              <a:spcAft>
                <a:spcPts val="0"/>
              </a:spcAft>
              <a:buClrTx/>
              <a:buSzTx/>
              <a:buFontTx/>
              <a:buNone/>
              <a:tabLst/>
              <a:defRPr/>
            </a:pPr>
            <a:r>
              <a:rPr kumimoji="0" lang="en-US" altLang="zh-CN" sz="2800" b="1" i="0" u="none" kern="1200" cap="none" spc="-300" normalizeH="0" baseline="0" noProof="0" dirty="0" smtClean="0">
                <a:ln>
                  <a:noFill/>
                </a:ln>
                <a:solidFill>
                  <a:srgbClr val="C00000"/>
                </a:solidFill>
                <a:uLnTx/>
                <a:uFillTx/>
                <a:latin typeface="楷体_GB2312" pitchFamily="49" charset="-122"/>
                <a:ea typeface="楷体_GB2312" pitchFamily="49" charset="-122"/>
                <a:cs typeface="+mj-cs"/>
              </a:rPr>
              <a:t>《</a:t>
            </a:r>
            <a:r>
              <a:rPr kumimoji="0" lang="zh-CN" altLang="en-US" sz="2800" b="1" i="0" u="none" kern="1200" cap="none" spc="-300" normalizeH="0" baseline="0" noProof="0" dirty="0" smtClean="0">
                <a:ln>
                  <a:noFill/>
                </a:ln>
                <a:solidFill>
                  <a:srgbClr val="C00000"/>
                </a:solidFill>
                <a:uLnTx/>
                <a:uFillTx/>
                <a:latin typeface="楷体_GB2312" pitchFamily="49" charset="-122"/>
                <a:ea typeface="楷体_GB2312" pitchFamily="49" charset="-122"/>
                <a:cs typeface="+mj-cs"/>
              </a:rPr>
              <a:t>中国共产党支部工作条例（试行）</a:t>
            </a:r>
            <a:r>
              <a:rPr kumimoji="0" lang="en-US" altLang="zh-CN" sz="2800" b="1" i="0" u="none" kern="1200" cap="none" spc="-300" normalizeH="0" baseline="0" noProof="0" dirty="0" smtClean="0">
                <a:ln>
                  <a:noFill/>
                </a:ln>
                <a:solidFill>
                  <a:srgbClr val="C00000"/>
                </a:solidFill>
                <a:uLnTx/>
                <a:uFillTx/>
                <a:latin typeface="楷体_GB2312" pitchFamily="49" charset="-122"/>
                <a:ea typeface="楷体_GB2312" pitchFamily="49" charset="-122"/>
                <a:cs typeface="+mj-cs"/>
              </a:rPr>
              <a:t>》</a:t>
            </a:r>
            <a:r>
              <a:rPr kumimoji="0" lang="zh-CN" altLang="en-US" sz="2800" b="1" i="0" u="none" kern="1200" cap="none" spc="-300" normalizeH="0" baseline="0" noProof="0" dirty="0" smtClean="0">
                <a:ln>
                  <a:noFill/>
                </a:ln>
                <a:solidFill>
                  <a:srgbClr val="C00000"/>
                </a:solidFill>
                <a:uLnTx/>
                <a:uFillTx/>
                <a:latin typeface="楷体_GB2312" pitchFamily="49" charset="-122"/>
                <a:ea typeface="楷体_GB2312" pitchFamily="49" charset="-122"/>
                <a:cs typeface="+mj-cs"/>
              </a:rPr>
              <a:t>学习宣传、贯彻落实</a:t>
            </a:r>
          </a:p>
        </p:txBody>
      </p:sp>
      <p:pic>
        <p:nvPicPr>
          <p:cNvPr id="9" name="Picture 2"/>
          <p:cNvPicPr>
            <a:picLocks noChangeAspect="1" noChangeArrowheads="1"/>
          </p:cNvPicPr>
          <p:nvPr/>
        </p:nvPicPr>
        <p:blipFill>
          <a:blip r:embed="rId2" cstate="print"/>
          <a:srcRect/>
          <a:stretch>
            <a:fillRect/>
          </a:stretch>
        </p:blipFill>
        <p:spPr bwMode="auto">
          <a:xfrm rot="21065891">
            <a:off x="202821" y="2341486"/>
            <a:ext cx="1981858" cy="2775688"/>
          </a:xfrm>
          <a:prstGeom prst="rect">
            <a:avLst/>
          </a:prstGeom>
          <a:noFill/>
          <a:ln w="9525">
            <a:noFill/>
            <a:miter lim="800000"/>
            <a:headEnd/>
            <a:tailEnd/>
          </a:ln>
        </p:spPr>
      </p:pic>
      <p:sp>
        <p:nvSpPr>
          <p:cNvPr id="10" name="标题 1"/>
          <p:cNvSpPr txBox="1">
            <a:spLocks noChangeArrowheads="1"/>
          </p:cNvSpPr>
          <p:nvPr/>
        </p:nvSpPr>
        <p:spPr>
          <a:xfrm>
            <a:off x="2123728" y="1700808"/>
            <a:ext cx="6480720" cy="4464496"/>
          </a:xfrm>
          <a:prstGeom prst="rect">
            <a:avLst/>
          </a:prstGeom>
        </p:spPr>
        <p:txBody>
          <a:bodyPr vert="horz" lIns="91440" tIns="45720" rIns="91440" bIns="45720" rtlCol="0" anchor="ctr">
            <a:normAutofit fontScale="40000" lnSpcReduction="20000"/>
          </a:bodyPr>
          <a:lstStyle/>
          <a:p>
            <a:pPr>
              <a:lnSpc>
                <a:spcPts val="4700"/>
              </a:lnSpc>
              <a:spcBef>
                <a:spcPct val="0"/>
              </a:spcBef>
              <a:defRPr/>
            </a:pPr>
            <a:r>
              <a:rPr lang="zh-CN" altLang="en-US" sz="4400" b="1" spc="-300" dirty="0" smtClean="0">
                <a:latin typeface="仿宋_GB2312" pitchFamily="49" charset="-122"/>
                <a:ea typeface="仿宋_GB2312" pitchFamily="49" charset="-122"/>
                <a:cs typeface="+mj-cs"/>
              </a:rPr>
              <a:t>中共中央通知指出：</a:t>
            </a:r>
            <a:r>
              <a:rPr lang="en-US" altLang="zh-CN" sz="4400" b="1" spc="-300" dirty="0" smtClean="0">
                <a:latin typeface="仿宋_GB2312" pitchFamily="49" charset="-122"/>
                <a:ea typeface="仿宋_GB2312" pitchFamily="49" charset="-122"/>
                <a:cs typeface="+mj-cs"/>
              </a:rPr>
              <a:t> </a:t>
            </a:r>
          </a:p>
          <a:p>
            <a:pPr>
              <a:lnSpc>
                <a:spcPts val="4700"/>
              </a:lnSpc>
              <a:spcBef>
                <a:spcPct val="0"/>
              </a:spcBef>
              <a:defRPr/>
            </a:pPr>
            <a:r>
              <a:rPr lang="en-US" altLang="zh-CN" sz="4400" b="1" spc="-300" dirty="0" smtClean="0">
                <a:latin typeface="仿宋_GB2312" pitchFamily="49" charset="-122"/>
                <a:ea typeface="仿宋_GB2312" pitchFamily="49" charset="-122"/>
              </a:rPr>
              <a:t>    《</a:t>
            </a:r>
            <a:r>
              <a:rPr lang="zh-CN" altLang="en-US" sz="4400" b="1" spc="-300" dirty="0" smtClean="0">
                <a:latin typeface="仿宋_GB2312" pitchFamily="49" charset="-122"/>
                <a:ea typeface="仿宋_GB2312" pitchFamily="49" charset="-122"/>
              </a:rPr>
              <a:t>条例</a:t>
            </a:r>
            <a:r>
              <a:rPr lang="en-US" altLang="zh-CN" sz="4400" b="1" spc="-300" dirty="0" smtClean="0">
                <a:latin typeface="仿宋_GB2312" pitchFamily="49" charset="-122"/>
                <a:ea typeface="仿宋_GB2312" pitchFamily="49" charset="-122"/>
              </a:rPr>
              <a:t>》</a:t>
            </a:r>
            <a:r>
              <a:rPr lang="zh-CN" altLang="en-US" sz="4400" b="1" spc="-300" dirty="0" smtClean="0">
                <a:latin typeface="仿宋_GB2312" pitchFamily="49" charset="-122"/>
                <a:ea typeface="仿宋_GB2312" pitchFamily="49" charset="-122"/>
                <a:cs typeface="+mj-cs"/>
              </a:rPr>
              <a:t>是新时代党支部建设的</a:t>
            </a:r>
            <a:r>
              <a:rPr lang="zh-CN" altLang="en-US" sz="4400" b="1" spc="-300" dirty="0" smtClean="0">
                <a:solidFill>
                  <a:srgbClr val="C00000"/>
                </a:solidFill>
                <a:latin typeface="仿宋_GB2312" pitchFamily="49" charset="-122"/>
                <a:ea typeface="仿宋_GB2312" pitchFamily="49" charset="-122"/>
                <a:cs typeface="+mj-cs"/>
              </a:rPr>
              <a:t>基本遵循</a:t>
            </a:r>
            <a:r>
              <a:rPr lang="zh-CN" altLang="en-US" sz="4400" b="1" spc="-300" dirty="0" smtClean="0">
                <a:latin typeface="仿宋_GB2312" pitchFamily="49" charset="-122"/>
                <a:ea typeface="仿宋_GB2312" pitchFamily="49" charset="-122"/>
                <a:cs typeface="+mj-cs"/>
              </a:rPr>
              <a:t>。</a:t>
            </a:r>
            <a:endParaRPr lang="en-US" altLang="zh-CN" sz="4400" b="1" spc="-300" dirty="0" smtClean="0">
              <a:latin typeface="仿宋_GB2312" pitchFamily="49" charset="-122"/>
              <a:ea typeface="仿宋_GB2312" pitchFamily="49" charset="-122"/>
              <a:cs typeface="+mj-cs"/>
            </a:endParaRPr>
          </a:p>
          <a:p>
            <a:pPr>
              <a:lnSpc>
                <a:spcPts val="3900"/>
              </a:lnSpc>
              <a:spcBef>
                <a:spcPct val="0"/>
              </a:spcBef>
              <a:defRPr/>
            </a:pPr>
            <a:r>
              <a:rPr lang="zh-CN" altLang="en-US" sz="4400" b="1" spc="-300" dirty="0" smtClean="0">
                <a:latin typeface="仿宋_GB2312" pitchFamily="49" charset="-122"/>
                <a:ea typeface="仿宋_GB2312" pitchFamily="49" charset="-122"/>
                <a:cs typeface="+mj-cs"/>
              </a:rPr>
              <a:t>     重视党支部、善抓党支部，是党员领导干部政治成熟的</a:t>
            </a:r>
            <a:r>
              <a:rPr lang="zh-CN" altLang="en-US" sz="4400" b="1" spc="-300" dirty="0" smtClean="0">
                <a:solidFill>
                  <a:srgbClr val="C00000"/>
                </a:solidFill>
                <a:latin typeface="仿宋_GB2312" pitchFamily="49" charset="-122"/>
                <a:ea typeface="仿宋_GB2312" pitchFamily="49" charset="-122"/>
                <a:cs typeface="+mj-cs"/>
              </a:rPr>
              <a:t>重要标志。</a:t>
            </a:r>
            <a:r>
              <a:rPr lang="zh-CN" altLang="en-US" sz="4400" b="1" spc="-300" dirty="0" smtClean="0">
                <a:latin typeface="仿宋_GB2312" pitchFamily="49" charset="-122"/>
                <a:ea typeface="仿宋_GB2312" pitchFamily="49" charset="-122"/>
                <a:cs typeface="+mj-cs"/>
              </a:rPr>
              <a:t>学习宣传、贯彻落实</a:t>
            </a:r>
            <a:r>
              <a:rPr lang="en-US" altLang="zh-CN" sz="4400" b="1" spc="-300" dirty="0" smtClean="0">
                <a:latin typeface="仿宋_GB2312" pitchFamily="49" charset="-122"/>
                <a:ea typeface="仿宋_GB2312" pitchFamily="49" charset="-122"/>
                <a:cs typeface="+mj-cs"/>
              </a:rPr>
              <a:t>《</a:t>
            </a:r>
            <a:r>
              <a:rPr lang="zh-CN" altLang="en-US" sz="4400" b="1" spc="-300" dirty="0" smtClean="0">
                <a:latin typeface="仿宋_GB2312" pitchFamily="49" charset="-122"/>
                <a:ea typeface="仿宋_GB2312" pitchFamily="49" charset="-122"/>
                <a:cs typeface="+mj-cs"/>
              </a:rPr>
              <a:t>条例</a:t>
            </a:r>
            <a:r>
              <a:rPr lang="en-US" altLang="zh-CN" sz="4400" b="1" spc="-300" dirty="0" smtClean="0">
                <a:latin typeface="仿宋_GB2312" pitchFamily="49" charset="-122"/>
                <a:ea typeface="仿宋_GB2312" pitchFamily="49" charset="-122"/>
                <a:cs typeface="+mj-cs"/>
              </a:rPr>
              <a:t>》</a:t>
            </a:r>
            <a:r>
              <a:rPr lang="zh-CN" altLang="en-US" sz="4400" b="1" spc="-300" dirty="0" smtClean="0">
                <a:latin typeface="仿宋_GB2312" pitchFamily="49" charset="-122"/>
                <a:ea typeface="仿宋_GB2312" pitchFamily="49" charset="-122"/>
                <a:cs typeface="+mj-cs"/>
              </a:rPr>
              <a:t>是各级党组织的</a:t>
            </a:r>
            <a:r>
              <a:rPr lang="zh-CN" altLang="en-US" sz="4400" b="1" spc="-300" dirty="0" smtClean="0">
                <a:solidFill>
                  <a:srgbClr val="C00000"/>
                </a:solidFill>
                <a:latin typeface="仿宋_GB2312" pitchFamily="49" charset="-122"/>
                <a:ea typeface="仿宋_GB2312" pitchFamily="49" charset="-122"/>
                <a:cs typeface="+mj-cs"/>
              </a:rPr>
              <a:t>重要任务</a:t>
            </a:r>
            <a:r>
              <a:rPr lang="zh-CN" altLang="en-US" sz="4400" b="1" spc="-300" dirty="0" smtClean="0">
                <a:latin typeface="仿宋_GB2312" pitchFamily="49" charset="-122"/>
                <a:ea typeface="仿宋_GB2312" pitchFamily="49" charset="-122"/>
                <a:cs typeface="+mj-cs"/>
              </a:rPr>
              <a:t>。各级党委（党组）要牢固树立政治意识、大局意识、核心意识、看齐意识，要切实把抓好</a:t>
            </a:r>
            <a:r>
              <a:rPr lang="zh-CN" altLang="en-US" sz="4400" b="1" spc="-300" dirty="0" smtClean="0">
                <a:latin typeface="仿宋_GB2312" pitchFamily="49" charset="-122"/>
                <a:ea typeface="仿宋_GB2312" pitchFamily="49" charset="-122"/>
                <a:cs typeface="+mj-cs"/>
              </a:rPr>
              <a:t>党支部建设作为</a:t>
            </a:r>
            <a:r>
              <a:rPr lang="zh-CN" altLang="en-US" sz="4400" b="1" spc="-300" dirty="0" smtClean="0">
                <a:latin typeface="仿宋_GB2312" pitchFamily="49" charset="-122"/>
                <a:ea typeface="仿宋_GB2312" pitchFamily="49" charset="-122"/>
                <a:cs typeface="+mj-cs"/>
              </a:rPr>
              <a:t>党的组织体系建设的</a:t>
            </a:r>
            <a:r>
              <a:rPr lang="zh-CN" altLang="en-US" sz="4400" b="1" spc="-300" dirty="0" smtClean="0">
                <a:solidFill>
                  <a:srgbClr val="C00000"/>
                </a:solidFill>
                <a:latin typeface="仿宋_GB2312" pitchFamily="49" charset="-122"/>
                <a:ea typeface="仿宋_GB2312" pitchFamily="49" charset="-122"/>
                <a:cs typeface="+mj-cs"/>
              </a:rPr>
              <a:t>基本内容</a:t>
            </a:r>
            <a:r>
              <a:rPr lang="zh-CN" altLang="en-US" sz="4400" b="1" spc="-300" dirty="0" smtClean="0">
                <a:latin typeface="仿宋_GB2312" pitchFamily="49" charset="-122"/>
                <a:ea typeface="仿宋_GB2312" pitchFamily="49" charset="-122"/>
                <a:cs typeface="+mj-cs"/>
              </a:rPr>
              <a:t>、管党治党的</a:t>
            </a:r>
            <a:r>
              <a:rPr lang="zh-CN" altLang="en-US" sz="4400" b="1" spc="-300" dirty="0" smtClean="0">
                <a:solidFill>
                  <a:srgbClr val="C00000"/>
                </a:solidFill>
                <a:latin typeface="仿宋_GB2312" pitchFamily="49" charset="-122"/>
                <a:ea typeface="仿宋_GB2312" pitchFamily="49" charset="-122"/>
                <a:cs typeface="+mj-cs"/>
              </a:rPr>
              <a:t>基本任务</a:t>
            </a:r>
            <a:r>
              <a:rPr lang="zh-CN" altLang="en-US" sz="4400" b="1" spc="-300" dirty="0" smtClean="0">
                <a:latin typeface="仿宋_GB2312" pitchFamily="49" charset="-122"/>
                <a:ea typeface="仿宋_GB2312" pitchFamily="49" charset="-122"/>
                <a:cs typeface="+mj-cs"/>
              </a:rPr>
              <a:t>、检验党建工作成效的</a:t>
            </a:r>
            <a:r>
              <a:rPr lang="zh-CN" altLang="en-US" sz="4400" b="1" spc="-300" dirty="0" smtClean="0">
                <a:solidFill>
                  <a:srgbClr val="C00000"/>
                </a:solidFill>
                <a:latin typeface="仿宋_GB2312" pitchFamily="49" charset="-122"/>
                <a:ea typeface="仿宋_GB2312" pitchFamily="49" charset="-122"/>
                <a:cs typeface="+mj-cs"/>
              </a:rPr>
              <a:t>基本标准</a:t>
            </a:r>
            <a:r>
              <a:rPr lang="zh-CN" altLang="en-US" sz="4400" b="1" spc="-300" dirty="0" smtClean="0">
                <a:latin typeface="仿宋_GB2312" pitchFamily="49" charset="-122"/>
                <a:ea typeface="仿宋_GB2312" pitchFamily="49" charset="-122"/>
                <a:cs typeface="+mj-cs"/>
              </a:rPr>
              <a:t>，要采取有力措施，推动</a:t>
            </a:r>
            <a:r>
              <a:rPr lang="en-US" altLang="zh-CN" sz="4400" b="1" spc="-300" dirty="0" smtClean="0">
                <a:latin typeface="仿宋_GB2312" pitchFamily="49" charset="-122"/>
                <a:ea typeface="仿宋_GB2312" pitchFamily="49" charset="-122"/>
                <a:cs typeface="+mj-cs"/>
              </a:rPr>
              <a:t>《</a:t>
            </a:r>
            <a:r>
              <a:rPr lang="zh-CN" altLang="en-US" sz="4400" b="1" spc="-300" dirty="0" smtClean="0">
                <a:latin typeface="仿宋_GB2312" pitchFamily="49" charset="-122"/>
                <a:ea typeface="仿宋_GB2312" pitchFamily="49" charset="-122"/>
                <a:cs typeface="+mj-cs"/>
              </a:rPr>
              <a:t>条例</a:t>
            </a:r>
            <a:r>
              <a:rPr lang="en-US" altLang="zh-CN" sz="4400" b="1" spc="-300" dirty="0" smtClean="0">
                <a:latin typeface="仿宋_GB2312" pitchFamily="49" charset="-122"/>
                <a:ea typeface="仿宋_GB2312" pitchFamily="49" charset="-122"/>
                <a:cs typeface="+mj-cs"/>
              </a:rPr>
              <a:t>》</a:t>
            </a:r>
            <a:r>
              <a:rPr lang="zh-CN" altLang="en-US" sz="4400" b="1" spc="-300" dirty="0" smtClean="0">
                <a:latin typeface="仿宋_GB2312" pitchFamily="49" charset="-122"/>
                <a:ea typeface="仿宋_GB2312" pitchFamily="49" charset="-122"/>
                <a:cs typeface="+mj-cs"/>
              </a:rPr>
              <a:t>落到实处、见到实效。</a:t>
            </a:r>
            <a:endParaRPr lang="en-US" altLang="zh-CN" sz="4400" b="1" spc="-300" dirty="0" smtClean="0">
              <a:latin typeface="仿宋_GB2312" pitchFamily="49" charset="-122"/>
              <a:ea typeface="仿宋_GB2312" pitchFamily="49" charset="-122"/>
              <a:cs typeface="+mj-cs"/>
            </a:endParaRPr>
          </a:p>
          <a:p>
            <a:pPr>
              <a:lnSpc>
                <a:spcPts val="3800"/>
              </a:lnSpc>
              <a:spcBef>
                <a:spcPct val="0"/>
              </a:spcBef>
              <a:defRPr/>
            </a:pPr>
            <a:endParaRPr kumimoji="0" lang="zh-CN" altLang="en-US" sz="2800" b="1" i="0" u="none" kern="1200" cap="none" spc="-300" normalizeH="0" baseline="0" noProof="0" dirty="0" smtClean="0">
              <a:ln>
                <a:noFill/>
              </a:ln>
              <a:uLnTx/>
              <a:uFillTx/>
              <a:latin typeface="仿宋_GB2312" pitchFamily="49" charset="-122"/>
              <a:ea typeface="仿宋_GB2312" pitchFamily="49" charset="-122"/>
              <a:cs typeface="+mj-cs"/>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标题 1"/>
          <p:cNvSpPr txBox="1">
            <a:spLocks noChangeArrowheads="1"/>
          </p:cNvSpPr>
          <p:nvPr/>
        </p:nvSpPr>
        <p:spPr>
          <a:xfrm>
            <a:off x="0" y="1196752"/>
            <a:ext cx="8964488" cy="1054100"/>
          </a:xfrm>
          <a:prstGeom prst="rect">
            <a:avLst/>
          </a:prstGeom>
        </p:spPr>
        <p:txBody>
          <a:bodyPr vert="horz" lIns="91440" tIns="45720" rIns="91440" bIns="45720" rtlCol="0" anchor="ctr">
            <a:normAutofit/>
          </a:bodyPr>
          <a:lstStyle/>
          <a:p>
            <a:pPr>
              <a:spcBef>
                <a:spcPct val="0"/>
              </a:spcBef>
            </a:pPr>
            <a:r>
              <a:rPr lang="zh-CN" altLang="en-US" sz="2800" b="1" spc="-300" dirty="0" smtClean="0">
                <a:latin typeface="楷体_GB2312" pitchFamily="49" charset="-122"/>
                <a:ea typeface="楷体_GB2312" pitchFamily="49" charset="-122"/>
              </a:rPr>
              <a:t>（六）</a:t>
            </a:r>
            <a:r>
              <a:rPr lang="zh-CN" altLang="en-US" sz="2800" b="1" dirty="0" smtClean="0">
                <a:solidFill>
                  <a:schemeClr val="tx1"/>
                </a:solidFill>
                <a:latin typeface="楷体_GB2312" pitchFamily="49" charset="-122"/>
                <a:ea typeface="楷体_GB2312" pitchFamily="49" charset="-122"/>
              </a:rPr>
              <a:t>党支部的任务  </a:t>
            </a:r>
            <a:r>
              <a:rPr lang="zh-CN" altLang="en-US" sz="2800" b="1" dirty="0" smtClean="0">
                <a:solidFill>
                  <a:srgbClr val="C00000"/>
                </a:solidFill>
                <a:latin typeface="楷体_GB2312" pitchFamily="49" charset="-122"/>
                <a:ea typeface="楷体_GB2312" pitchFamily="49" charset="-122"/>
              </a:rPr>
              <a:t>八项基本任务</a:t>
            </a:r>
            <a:endParaRPr lang="zh-CN" altLang="en-US" sz="2800" dirty="0" smtClean="0">
              <a:solidFill>
                <a:srgbClr val="C00000"/>
              </a:solidFill>
              <a:latin typeface="楷体_GB2312" pitchFamily="49" charset="-122"/>
              <a:ea typeface="楷体_GB2312" pitchFamily="49" charset="-122"/>
            </a:endParaRPr>
          </a:p>
        </p:txBody>
      </p:sp>
      <p:sp>
        <p:nvSpPr>
          <p:cNvPr id="9" name="矩形 8"/>
          <p:cNvSpPr/>
          <p:nvPr/>
        </p:nvSpPr>
        <p:spPr>
          <a:xfrm>
            <a:off x="323528" y="2204864"/>
            <a:ext cx="8460432" cy="4260141"/>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a:lnSpc>
                <a:spcPts val="2500"/>
              </a:lnSpc>
            </a:pPr>
            <a:r>
              <a:rPr lang="zh-CN" altLang="en-US" b="1" dirty="0" smtClean="0">
                <a:solidFill>
                  <a:schemeClr val="tx1"/>
                </a:solidFill>
                <a:latin typeface="楷体_GB2312" pitchFamily="49" charset="-122"/>
                <a:ea typeface="楷体_GB2312" pitchFamily="49" charset="-122"/>
              </a:rPr>
              <a:t>    </a:t>
            </a:r>
            <a:r>
              <a:rPr lang="en-US" altLang="zh-CN" b="1" dirty="0" smtClean="0">
                <a:solidFill>
                  <a:schemeClr val="tx1"/>
                </a:solidFill>
                <a:latin typeface="楷体_GB2312" pitchFamily="49" charset="-122"/>
                <a:ea typeface="楷体_GB2312" pitchFamily="49" charset="-122"/>
              </a:rPr>
              <a:t>1</a:t>
            </a:r>
            <a:r>
              <a:rPr lang="zh-CN" altLang="en-US" b="1" dirty="0" smtClean="0">
                <a:solidFill>
                  <a:schemeClr val="tx1"/>
                </a:solidFill>
                <a:latin typeface="楷体_GB2312" pitchFamily="49" charset="-122"/>
                <a:ea typeface="楷体_GB2312" pitchFamily="49" charset="-122"/>
              </a:rPr>
              <a:t>、</a:t>
            </a:r>
            <a:r>
              <a:rPr lang="zh-CN" altLang="en-US" b="1" u="sng" dirty="0" smtClean="0">
                <a:solidFill>
                  <a:schemeClr val="tx1"/>
                </a:solidFill>
                <a:latin typeface="楷体_GB2312" pitchFamily="49" charset="-122"/>
                <a:ea typeface="楷体_GB2312" pitchFamily="49" charset="-122"/>
              </a:rPr>
              <a:t>宣传和贯彻落实</a:t>
            </a:r>
            <a:r>
              <a:rPr lang="zh-CN" altLang="en-US" b="1" dirty="0" smtClean="0">
                <a:solidFill>
                  <a:schemeClr val="tx1"/>
                </a:solidFill>
                <a:latin typeface="楷体_GB2312" pitchFamily="49" charset="-122"/>
                <a:ea typeface="楷体_GB2312" pitchFamily="49" charset="-122"/>
              </a:rPr>
              <a:t>党的理论和路线方针政策，宣传和执行党中央、上级党组织及本党支部的决议。讨论决定或者参与决定本地区本部门本单位重要事项，充分发挥党员先锋模范作用，团结组织群众，努力完成本地区本部门本单位所担负的任务。 </a:t>
            </a:r>
          </a:p>
          <a:p>
            <a:pPr>
              <a:lnSpc>
                <a:spcPts val="2500"/>
              </a:lnSpc>
            </a:pPr>
            <a:r>
              <a:rPr lang="zh-CN" altLang="en-US" b="1" dirty="0" smtClean="0">
                <a:solidFill>
                  <a:schemeClr val="tx1"/>
                </a:solidFill>
                <a:latin typeface="楷体_GB2312" pitchFamily="49" charset="-122"/>
                <a:ea typeface="楷体_GB2312" pitchFamily="49" charset="-122"/>
              </a:rPr>
              <a:t>    </a:t>
            </a:r>
            <a:r>
              <a:rPr lang="en-US" altLang="zh-CN" b="1" dirty="0" smtClean="0">
                <a:solidFill>
                  <a:schemeClr val="tx1"/>
                </a:solidFill>
                <a:latin typeface="楷体_GB2312" pitchFamily="49" charset="-122"/>
                <a:ea typeface="楷体_GB2312" pitchFamily="49" charset="-122"/>
              </a:rPr>
              <a:t>2</a:t>
            </a:r>
            <a:r>
              <a:rPr lang="zh-CN" altLang="en-US" b="1" dirty="0" smtClean="0">
                <a:solidFill>
                  <a:schemeClr val="tx1"/>
                </a:solidFill>
                <a:latin typeface="楷体_GB2312" pitchFamily="49" charset="-122"/>
                <a:ea typeface="楷体_GB2312" pitchFamily="49" charset="-122"/>
              </a:rPr>
              <a:t>、</a:t>
            </a:r>
            <a:r>
              <a:rPr lang="zh-CN" altLang="en-US" b="1" u="sng" dirty="0" smtClean="0">
                <a:solidFill>
                  <a:schemeClr val="tx1"/>
                </a:solidFill>
                <a:latin typeface="楷体_GB2312" pitchFamily="49" charset="-122"/>
                <a:ea typeface="楷体_GB2312" pitchFamily="49" charset="-122"/>
              </a:rPr>
              <a:t>组织党员认真学习</a:t>
            </a:r>
            <a:r>
              <a:rPr lang="zh-CN" altLang="en-US" b="1" dirty="0" smtClean="0">
                <a:solidFill>
                  <a:schemeClr val="tx1"/>
                </a:solidFill>
                <a:latin typeface="楷体_GB2312" pitchFamily="49" charset="-122"/>
                <a:ea typeface="楷体_GB2312" pitchFamily="49" charset="-122"/>
              </a:rPr>
              <a:t>马克思列宁主义、毛泽东思想、邓小平理论、“三个代表”重要思想、科学发展观、习近平新时代中国特色社会主义思想，推进“两学一做”学习教育常态化制度化，学习党的路线方针政策和决议，学习党的基本知识，学习科学、文化、法律和业务知识。做好思想政治工作和意识形态工作。</a:t>
            </a:r>
          </a:p>
          <a:p>
            <a:pPr>
              <a:lnSpc>
                <a:spcPts val="2500"/>
              </a:lnSpc>
            </a:pPr>
            <a:r>
              <a:rPr lang="zh-CN" altLang="en-US" b="1" dirty="0" smtClean="0">
                <a:solidFill>
                  <a:schemeClr val="tx1"/>
                </a:solidFill>
                <a:latin typeface="楷体_GB2312" pitchFamily="49" charset="-122"/>
                <a:ea typeface="楷体_GB2312" pitchFamily="49" charset="-122"/>
              </a:rPr>
              <a:t>    </a:t>
            </a:r>
            <a:r>
              <a:rPr lang="en-US" altLang="zh-CN" b="1" dirty="0" smtClean="0">
                <a:solidFill>
                  <a:schemeClr val="tx1"/>
                </a:solidFill>
                <a:latin typeface="楷体_GB2312" pitchFamily="49" charset="-122"/>
                <a:ea typeface="楷体_GB2312" pitchFamily="49" charset="-122"/>
              </a:rPr>
              <a:t>3</a:t>
            </a:r>
            <a:r>
              <a:rPr lang="zh-CN" altLang="en-US" b="1" dirty="0" smtClean="0">
                <a:solidFill>
                  <a:schemeClr val="tx1"/>
                </a:solidFill>
                <a:latin typeface="楷体_GB2312" pitchFamily="49" charset="-122"/>
                <a:ea typeface="楷体_GB2312" pitchFamily="49" charset="-122"/>
              </a:rPr>
              <a:t>、</a:t>
            </a:r>
            <a:r>
              <a:rPr lang="zh-CN" altLang="en-US" b="1" u="sng" dirty="0" smtClean="0">
                <a:solidFill>
                  <a:schemeClr val="tx1"/>
                </a:solidFill>
                <a:latin typeface="楷体_GB2312" pitchFamily="49" charset="-122"/>
                <a:ea typeface="楷体_GB2312" pitchFamily="49" charset="-122"/>
              </a:rPr>
              <a:t>对党员进行教育、管理、监督和服务</a:t>
            </a:r>
            <a:r>
              <a:rPr lang="zh-CN" altLang="en-US" b="1" dirty="0" smtClean="0">
                <a:solidFill>
                  <a:schemeClr val="tx1"/>
                </a:solidFill>
                <a:latin typeface="楷体_GB2312" pitchFamily="49" charset="-122"/>
                <a:ea typeface="楷体_GB2312" pitchFamily="49" charset="-122"/>
              </a:rPr>
              <a:t>，突出政治教育，提高党员素质，坚定理想信念，增强党性，严格党的组织生活，开展批评和自我批评，维护和执行党的纪律，监督党员履行义务，保障党员权利不受侵犯。加强和改进流动党员管理。关怀帮扶生活困难党员和老党员。做好党费收缴、使用和管理工作。依规稳妥处置不合格党员。</a:t>
            </a:r>
            <a:endParaRPr lang="zh-CN" altLang="en-US" dirty="0">
              <a:solidFill>
                <a:schemeClr val="tx1"/>
              </a:solidFill>
              <a:latin typeface="楷体_GB2312" pitchFamily="49" charset="-122"/>
              <a:ea typeface="楷体_GB2312" pitchFamily="49" charset="-122"/>
            </a:endParaRPr>
          </a:p>
        </p:txBody>
      </p:sp>
      <p:pic>
        <p:nvPicPr>
          <p:cNvPr id="10" name="Picture 2"/>
          <p:cNvPicPr>
            <a:picLocks noChangeAspect="1" noChangeArrowheads="1"/>
          </p:cNvPicPr>
          <p:nvPr/>
        </p:nvPicPr>
        <p:blipFill>
          <a:blip r:embed="rId2" cstate="print"/>
          <a:srcRect/>
          <a:stretch>
            <a:fillRect/>
          </a:stretch>
        </p:blipFill>
        <p:spPr bwMode="auto">
          <a:xfrm>
            <a:off x="107504" y="88937"/>
            <a:ext cx="864096" cy="963799"/>
          </a:xfrm>
          <a:prstGeom prst="rect">
            <a:avLst/>
          </a:prstGeom>
          <a:noFill/>
          <a:ln w="9525">
            <a:noFill/>
            <a:miter lim="800000"/>
            <a:headEnd/>
            <a:tailEnd/>
          </a:ln>
        </p:spPr>
      </p:pic>
      <p:cxnSp>
        <p:nvCxnSpPr>
          <p:cNvPr id="11" name="直接连接符 10"/>
          <p:cNvCxnSpPr/>
          <p:nvPr/>
        </p:nvCxnSpPr>
        <p:spPr>
          <a:xfrm>
            <a:off x="0" y="1124744"/>
            <a:ext cx="91440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12" name="矩形 11"/>
          <p:cNvSpPr/>
          <p:nvPr/>
        </p:nvSpPr>
        <p:spPr>
          <a:xfrm>
            <a:off x="0" y="1268760"/>
            <a:ext cx="9144000" cy="72008"/>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标题 1"/>
          <p:cNvSpPr txBox="1">
            <a:spLocks noChangeArrowheads="1"/>
          </p:cNvSpPr>
          <p:nvPr/>
        </p:nvSpPr>
        <p:spPr>
          <a:xfrm>
            <a:off x="861442" y="116632"/>
            <a:ext cx="8247062" cy="10541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zh-CN" altLang="en-US" sz="2400" b="1" i="0" u="none" kern="1200" cap="none" spc="-300" normalizeH="0" baseline="0" noProof="0" dirty="0" smtClean="0">
                <a:ln>
                  <a:noFill/>
                </a:ln>
                <a:uLnTx/>
                <a:uFillTx/>
                <a:latin typeface="楷体_GB2312" pitchFamily="49" charset="-122"/>
                <a:ea typeface="楷体_GB2312" pitchFamily="49" charset="-122"/>
                <a:cs typeface="+mj-cs"/>
              </a:rPr>
              <a:t>第二讲 </a:t>
            </a:r>
            <a:r>
              <a:rPr kumimoji="0" lang="en-US" altLang="zh-CN" sz="2400" b="1" i="0" u="none" kern="1200" cap="none" spc="-300" normalizeH="0" baseline="0" noProof="0" dirty="0" smtClean="0">
                <a:ln>
                  <a:noFill/>
                </a:ln>
                <a:uLnTx/>
                <a:uFillTx/>
                <a:latin typeface="楷体_GB2312" pitchFamily="49" charset="-122"/>
                <a:ea typeface="楷体_GB2312" pitchFamily="49" charset="-122"/>
                <a:cs typeface="+mj-cs"/>
              </a:rPr>
              <a:t>《</a:t>
            </a:r>
            <a:r>
              <a:rPr kumimoji="0" lang="zh-CN" altLang="en-US" sz="2400" b="1" i="0" u="none" kern="1200" cap="none" spc="-300" normalizeH="0" baseline="0" noProof="0" dirty="0" smtClean="0">
                <a:ln>
                  <a:noFill/>
                </a:ln>
                <a:uLnTx/>
                <a:uFillTx/>
                <a:latin typeface="楷体_GB2312" pitchFamily="49" charset="-122"/>
                <a:ea typeface="楷体_GB2312" pitchFamily="49" charset="-122"/>
                <a:cs typeface="+mj-cs"/>
              </a:rPr>
              <a:t>中国共产党支部工作条例（试行）</a:t>
            </a:r>
            <a:r>
              <a:rPr kumimoji="0" lang="en-US" altLang="zh-CN" sz="2400" b="1" i="0" u="none" kern="1200" cap="none" spc="-300" normalizeH="0" baseline="0" noProof="0" dirty="0" smtClean="0">
                <a:ln>
                  <a:noFill/>
                </a:ln>
                <a:uLnTx/>
                <a:uFillTx/>
                <a:latin typeface="楷体_GB2312" pitchFamily="49" charset="-122"/>
                <a:ea typeface="楷体_GB2312" pitchFamily="49" charset="-122"/>
                <a:cs typeface="+mj-cs"/>
              </a:rPr>
              <a:t>》</a:t>
            </a:r>
            <a:r>
              <a:rPr kumimoji="0" lang="zh-CN" altLang="en-US" sz="2400" b="1" i="0" u="none" kern="1200" cap="none" spc="-300" normalizeH="0" baseline="0" noProof="0" dirty="0" smtClean="0">
                <a:ln>
                  <a:noFill/>
                </a:ln>
                <a:uLnTx/>
                <a:uFillTx/>
                <a:latin typeface="楷体_GB2312" pitchFamily="49" charset="-122"/>
                <a:ea typeface="楷体_GB2312" pitchFamily="49" charset="-122"/>
                <a:cs typeface="+mj-cs"/>
              </a:rPr>
              <a:t>的主要内容</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标题 1"/>
          <p:cNvSpPr txBox="1">
            <a:spLocks noChangeArrowheads="1"/>
          </p:cNvSpPr>
          <p:nvPr/>
        </p:nvSpPr>
        <p:spPr>
          <a:xfrm>
            <a:off x="0" y="1196752"/>
            <a:ext cx="8964488" cy="1054100"/>
          </a:xfrm>
          <a:prstGeom prst="rect">
            <a:avLst/>
          </a:prstGeom>
        </p:spPr>
        <p:txBody>
          <a:bodyPr vert="horz" lIns="91440" tIns="45720" rIns="91440" bIns="45720" rtlCol="0" anchor="ctr">
            <a:normAutofit/>
          </a:bodyPr>
          <a:lstStyle/>
          <a:p>
            <a:pPr>
              <a:spcBef>
                <a:spcPct val="0"/>
              </a:spcBef>
            </a:pPr>
            <a:r>
              <a:rPr lang="zh-CN" altLang="en-US" sz="2800" b="1" spc="-300" dirty="0" smtClean="0">
                <a:latin typeface="楷体_GB2312" pitchFamily="49" charset="-122"/>
                <a:ea typeface="楷体_GB2312" pitchFamily="49" charset="-122"/>
              </a:rPr>
              <a:t>（六）</a:t>
            </a:r>
            <a:r>
              <a:rPr lang="zh-CN" altLang="en-US" sz="2800" b="1" dirty="0" smtClean="0">
                <a:solidFill>
                  <a:schemeClr val="tx1"/>
                </a:solidFill>
                <a:latin typeface="楷体_GB2312" pitchFamily="49" charset="-122"/>
                <a:ea typeface="楷体_GB2312" pitchFamily="49" charset="-122"/>
              </a:rPr>
              <a:t>党支部的任务   </a:t>
            </a:r>
            <a:r>
              <a:rPr lang="zh-CN" altLang="en-US" sz="2800" b="1" dirty="0" smtClean="0">
                <a:solidFill>
                  <a:srgbClr val="C00000"/>
                </a:solidFill>
                <a:latin typeface="楷体_GB2312" pitchFamily="49" charset="-122"/>
                <a:ea typeface="楷体_GB2312" pitchFamily="49" charset="-122"/>
              </a:rPr>
              <a:t>八项基本任务</a:t>
            </a:r>
            <a:endParaRPr lang="zh-CN" altLang="en-US" sz="2800" dirty="0" smtClean="0">
              <a:solidFill>
                <a:srgbClr val="C00000"/>
              </a:solidFill>
              <a:latin typeface="楷体_GB2312" pitchFamily="49" charset="-122"/>
              <a:ea typeface="楷体_GB2312" pitchFamily="49" charset="-122"/>
            </a:endParaRPr>
          </a:p>
        </p:txBody>
      </p:sp>
      <p:sp>
        <p:nvSpPr>
          <p:cNvPr id="9" name="矩形 8"/>
          <p:cNvSpPr/>
          <p:nvPr/>
        </p:nvSpPr>
        <p:spPr>
          <a:xfrm>
            <a:off x="323528" y="2204864"/>
            <a:ext cx="8460432" cy="4247317"/>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a:lnSpc>
                <a:spcPts val="2700"/>
              </a:lnSpc>
            </a:pPr>
            <a:r>
              <a:rPr lang="zh-CN" altLang="en-US" b="1" dirty="0" smtClean="0">
                <a:solidFill>
                  <a:schemeClr val="tx1"/>
                </a:solidFill>
                <a:latin typeface="楷体_GB2312" pitchFamily="49" charset="-122"/>
                <a:ea typeface="楷体_GB2312" pitchFamily="49" charset="-122"/>
              </a:rPr>
              <a:t>   </a:t>
            </a:r>
            <a:r>
              <a:rPr lang="en-US" altLang="zh-CN" b="1" dirty="0" smtClean="0">
                <a:solidFill>
                  <a:schemeClr val="tx1"/>
                </a:solidFill>
                <a:latin typeface="楷体_GB2312" pitchFamily="49" charset="-122"/>
                <a:ea typeface="楷体_GB2312" pitchFamily="49" charset="-122"/>
              </a:rPr>
              <a:t>4</a:t>
            </a:r>
            <a:r>
              <a:rPr lang="zh-CN" altLang="en-US" b="1" dirty="0" smtClean="0">
                <a:solidFill>
                  <a:schemeClr val="tx1"/>
                </a:solidFill>
                <a:latin typeface="楷体_GB2312" pitchFamily="49" charset="-122"/>
                <a:ea typeface="楷体_GB2312" pitchFamily="49" charset="-122"/>
              </a:rPr>
              <a:t>、</a:t>
            </a:r>
            <a:r>
              <a:rPr lang="zh-CN" altLang="en-US" b="1" u="sng" dirty="0" smtClean="0">
                <a:solidFill>
                  <a:schemeClr val="tx1"/>
                </a:solidFill>
                <a:latin typeface="楷体_GB2312" pitchFamily="49" charset="-122"/>
                <a:ea typeface="楷体_GB2312" pitchFamily="49" charset="-122"/>
              </a:rPr>
              <a:t>密切联系群众</a:t>
            </a:r>
            <a:r>
              <a:rPr lang="zh-CN" altLang="en-US" b="1" dirty="0" smtClean="0">
                <a:solidFill>
                  <a:schemeClr val="tx1"/>
                </a:solidFill>
                <a:latin typeface="楷体_GB2312" pitchFamily="49" charset="-122"/>
                <a:ea typeface="楷体_GB2312" pitchFamily="49" charset="-122"/>
              </a:rPr>
              <a:t>，向群众宣传党的政策，经常了解群众对党员和党的工作的批评和意见，及时了解群众诉求，维护群众的正当权利和利益，做好群众的思想政治工作，凝聚广大群众的智慧和力量。领导本地区本部门本单位工会、共青团、妇女组织等群团组织，支持它们依照各自章程独立负责地开展工作。 </a:t>
            </a:r>
          </a:p>
          <a:p>
            <a:pPr>
              <a:lnSpc>
                <a:spcPts val="2700"/>
              </a:lnSpc>
            </a:pPr>
            <a:r>
              <a:rPr lang="zh-CN" altLang="en-US" b="1" dirty="0" smtClean="0">
                <a:solidFill>
                  <a:schemeClr val="tx1"/>
                </a:solidFill>
                <a:latin typeface="楷体_GB2312" pitchFamily="49" charset="-122"/>
                <a:ea typeface="楷体_GB2312" pitchFamily="49" charset="-122"/>
              </a:rPr>
              <a:t>   </a:t>
            </a:r>
            <a:r>
              <a:rPr lang="en-US" altLang="zh-CN" b="1" dirty="0" smtClean="0">
                <a:solidFill>
                  <a:schemeClr val="tx1"/>
                </a:solidFill>
                <a:latin typeface="楷体_GB2312" pitchFamily="49" charset="-122"/>
                <a:ea typeface="楷体_GB2312" pitchFamily="49" charset="-122"/>
              </a:rPr>
              <a:t>5</a:t>
            </a:r>
            <a:r>
              <a:rPr lang="zh-CN" altLang="en-US" b="1" dirty="0" smtClean="0">
                <a:solidFill>
                  <a:schemeClr val="tx1"/>
                </a:solidFill>
                <a:latin typeface="楷体_GB2312" pitchFamily="49" charset="-122"/>
                <a:ea typeface="楷体_GB2312" pitchFamily="49" charset="-122"/>
              </a:rPr>
              <a:t>、对要求入党的积极分子进行教育和培养，做好经常性的</a:t>
            </a:r>
            <a:r>
              <a:rPr lang="zh-CN" altLang="en-US" b="1" u="sng" dirty="0" smtClean="0">
                <a:solidFill>
                  <a:schemeClr val="tx1"/>
                </a:solidFill>
                <a:latin typeface="楷体_GB2312" pitchFamily="49" charset="-122"/>
                <a:ea typeface="楷体_GB2312" pitchFamily="49" charset="-122"/>
              </a:rPr>
              <a:t>发展党员</a:t>
            </a:r>
            <a:r>
              <a:rPr lang="zh-CN" altLang="en-US" b="1" dirty="0" smtClean="0">
                <a:solidFill>
                  <a:schemeClr val="tx1"/>
                </a:solidFill>
                <a:latin typeface="楷体_GB2312" pitchFamily="49" charset="-122"/>
                <a:ea typeface="楷体_GB2312" pitchFamily="49" charset="-122"/>
              </a:rPr>
              <a:t>工作，</a:t>
            </a:r>
            <a:r>
              <a:rPr lang="zh-CN" altLang="en-US" b="1" dirty="0" smtClean="0">
                <a:solidFill>
                  <a:srgbClr val="C00000"/>
                </a:solidFill>
                <a:latin typeface="楷体_GB2312" pitchFamily="49" charset="-122"/>
                <a:ea typeface="楷体_GB2312" pitchFamily="49" charset="-122"/>
              </a:rPr>
              <a:t>把政治标准放在首位，</a:t>
            </a:r>
            <a:r>
              <a:rPr lang="zh-CN" altLang="en-US" b="1" dirty="0" smtClean="0">
                <a:solidFill>
                  <a:schemeClr val="tx1"/>
                </a:solidFill>
                <a:latin typeface="楷体_GB2312" pitchFamily="49" charset="-122"/>
                <a:ea typeface="楷体_GB2312" pitchFamily="49" charset="-122"/>
              </a:rPr>
              <a:t>严格程序、严肃纪律，发展政治品质纯洁的党员。发现、培养和推荐党员、群众中间的优秀人才。</a:t>
            </a:r>
          </a:p>
          <a:p>
            <a:pPr>
              <a:lnSpc>
                <a:spcPts val="2700"/>
              </a:lnSpc>
            </a:pPr>
            <a:r>
              <a:rPr lang="zh-CN" altLang="en-US" b="1" dirty="0" smtClean="0">
                <a:solidFill>
                  <a:schemeClr val="tx1"/>
                </a:solidFill>
                <a:latin typeface="楷体_GB2312" pitchFamily="49" charset="-122"/>
                <a:ea typeface="楷体_GB2312" pitchFamily="49" charset="-122"/>
              </a:rPr>
              <a:t>   </a:t>
            </a:r>
            <a:r>
              <a:rPr lang="en-US" altLang="zh-CN" b="1" dirty="0" smtClean="0">
                <a:solidFill>
                  <a:schemeClr val="tx1"/>
                </a:solidFill>
                <a:latin typeface="楷体_GB2312" pitchFamily="49" charset="-122"/>
                <a:ea typeface="楷体_GB2312" pitchFamily="49" charset="-122"/>
              </a:rPr>
              <a:t>6</a:t>
            </a:r>
            <a:r>
              <a:rPr lang="zh-CN" altLang="en-US" b="1" dirty="0" smtClean="0">
                <a:solidFill>
                  <a:schemeClr val="tx1"/>
                </a:solidFill>
                <a:latin typeface="楷体_GB2312" pitchFamily="49" charset="-122"/>
                <a:ea typeface="楷体_GB2312" pitchFamily="49" charset="-122"/>
              </a:rPr>
              <a:t>、</a:t>
            </a:r>
            <a:r>
              <a:rPr lang="zh-CN" altLang="en-US" b="1" u="sng" dirty="0" smtClean="0">
                <a:solidFill>
                  <a:schemeClr val="tx1"/>
                </a:solidFill>
                <a:latin typeface="楷体_GB2312" pitchFamily="49" charset="-122"/>
                <a:ea typeface="楷体_GB2312" pitchFamily="49" charset="-122"/>
              </a:rPr>
              <a:t>监督党员干部和其他任何工作人员</a:t>
            </a:r>
            <a:r>
              <a:rPr lang="zh-CN" altLang="en-US" b="1" dirty="0" smtClean="0">
                <a:solidFill>
                  <a:schemeClr val="tx1"/>
                </a:solidFill>
                <a:latin typeface="楷体_GB2312" pitchFamily="49" charset="-122"/>
                <a:ea typeface="楷体_GB2312" pitchFamily="49" charset="-122"/>
              </a:rPr>
              <a:t>严格遵守国家法律法规，严格遵守国家的财政经济法规和人事制度，不得侵占国家、集体和群众的利益。 </a:t>
            </a:r>
          </a:p>
          <a:p>
            <a:pPr>
              <a:lnSpc>
                <a:spcPts val="2700"/>
              </a:lnSpc>
            </a:pPr>
            <a:r>
              <a:rPr lang="zh-CN" altLang="en-US" b="1" dirty="0" smtClean="0">
                <a:solidFill>
                  <a:schemeClr val="tx1"/>
                </a:solidFill>
                <a:latin typeface="楷体_GB2312" pitchFamily="49" charset="-122"/>
                <a:ea typeface="楷体_GB2312" pitchFamily="49" charset="-122"/>
              </a:rPr>
              <a:t>   </a:t>
            </a:r>
            <a:r>
              <a:rPr lang="en-US" altLang="zh-CN" b="1" dirty="0" smtClean="0">
                <a:solidFill>
                  <a:schemeClr val="tx1"/>
                </a:solidFill>
                <a:latin typeface="楷体_GB2312" pitchFamily="49" charset="-122"/>
                <a:ea typeface="楷体_GB2312" pitchFamily="49" charset="-122"/>
              </a:rPr>
              <a:t>7</a:t>
            </a:r>
            <a:r>
              <a:rPr lang="zh-CN" altLang="en-US" b="1" dirty="0" smtClean="0">
                <a:solidFill>
                  <a:schemeClr val="tx1"/>
                </a:solidFill>
                <a:latin typeface="楷体_GB2312" pitchFamily="49" charset="-122"/>
                <a:ea typeface="楷体_GB2312" pitchFamily="49" charset="-122"/>
              </a:rPr>
              <a:t>、实事求是对党的建设、党的工作</a:t>
            </a:r>
            <a:r>
              <a:rPr lang="zh-CN" altLang="en-US" b="1" u="sng" dirty="0" smtClean="0">
                <a:solidFill>
                  <a:schemeClr val="tx1"/>
                </a:solidFill>
                <a:latin typeface="楷体_GB2312" pitchFamily="49" charset="-122"/>
                <a:ea typeface="楷体_GB2312" pitchFamily="49" charset="-122"/>
              </a:rPr>
              <a:t>提出意见建议</a:t>
            </a:r>
            <a:r>
              <a:rPr lang="zh-CN" altLang="en-US" b="1" dirty="0" smtClean="0">
                <a:solidFill>
                  <a:schemeClr val="tx1"/>
                </a:solidFill>
                <a:latin typeface="楷体_GB2312" pitchFamily="49" charset="-122"/>
                <a:ea typeface="楷体_GB2312" pitchFamily="49" charset="-122"/>
              </a:rPr>
              <a:t>，及时向上级党组织</a:t>
            </a:r>
            <a:r>
              <a:rPr lang="zh-CN" altLang="en-US" b="1" u="sng" dirty="0" smtClean="0">
                <a:solidFill>
                  <a:schemeClr val="tx1"/>
                </a:solidFill>
                <a:latin typeface="楷体_GB2312" pitchFamily="49" charset="-122"/>
                <a:ea typeface="楷体_GB2312" pitchFamily="49" charset="-122"/>
              </a:rPr>
              <a:t>报告重要情况。</a:t>
            </a:r>
            <a:r>
              <a:rPr lang="zh-CN" altLang="en-US" b="1" dirty="0" smtClean="0">
                <a:solidFill>
                  <a:schemeClr val="tx1"/>
                </a:solidFill>
                <a:latin typeface="楷体_GB2312" pitchFamily="49" charset="-122"/>
                <a:ea typeface="楷体_GB2312" pitchFamily="49" charset="-122"/>
              </a:rPr>
              <a:t>教育党员、群众自觉抵制不良倾向，坚决同各种违纪违法行为作斗争。 </a:t>
            </a:r>
          </a:p>
          <a:p>
            <a:pPr>
              <a:lnSpc>
                <a:spcPts val="2700"/>
              </a:lnSpc>
            </a:pPr>
            <a:r>
              <a:rPr lang="zh-CN" altLang="en-US" b="1" dirty="0" smtClean="0">
                <a:solidFill>
                  <a:schemeClr val="tx1"/>
                </a:solidFill>
                <a:latin typeface="楷体_GB2312" pitchFamily="49" charset="-122"/>
                <a:ea typeface="楷体_GB2312" pitchFamily="49" charset="-122"/>
              </a:rPr>
              <a:t>   </a:t>
            </a:r>
            <a:r>
              <a:rPr lang="en-US" altLang="zh-CN" b="1" dirty="0" smtClean="0">
                <a:solidFill>
                  <a:schemeClr val="tx1"/>
                </a:solidFill>
                <a:latin typeface="楷体_GB2312" pitchFamily="49" charset="-122"/>
                <a:ea typeface="楷体_GB2312" pitchFamily="49" charset="-122"/>
              </a:rPr>
              <a:t>8</a:t>
            </a:r>
            <a:r>
              <a:rPr lang="zh-CN" altLang="en-US" b="1" dirty="0" smtClean="0">
                <a:solidFill>
                  <a:schemeClr val="tx1"/>
                </a:solidFill>
                <a:latin typeface="楷体_GB2312" pitchFamily="49" charset="-122"/>
                <a:ea typeface="楷体_GB2312" pitchFamily="49" charset="-122"/>
              </a:rPr>
              <a:t>、按照规定，向党员群众</a:t>
            </a:r>
            <a:r>
              <a:rPr lang="zh-CN" altLang="en-US" b="1" u="sng" dirty="0" smtClean="0">
                <a:solidFill>
                  <a:schemeClr val="tx1"/>
                </a:solidFill>
                <a:latin typeface="楷体_GB2312" pitchFamily="49" charset="-122"/>
                <a:ea typeface="楷体_GB2312" pitchFamily="49" charset="-122"/>
              </a:rPr>
              <a:t>通报</a:t>
            </a:r>
            <a:r>
              <a:rPr lang="zh-CN" altLang="en-US" b="1" dirty="0" smtClean="0">
                <a:solidFill>
                  <a:schemeClr val="tx1"/>
                </a:solidFill>
                <a:latin typeface="楷体_GB2312" pitchFamily="49" charset="-122"/>
                <a:ea typeface="楷体_GB2312" pitchFamily="49" charset="-122"/>
              </a:rPr>
              <a:t>党的工作</a:t>
            </a:r>
            <a:r>
              <a:rPr lang="zh-CN" altLang="en-US" b="1" u="sng" dirty="0" smtClean="0">
                <a:solidFill>
                  <a:schemeClr val="tx1"/>
                </a:solidFill>
                <a:latin typeface="楷体_GB2312" pitchFamily="49" charset="-122"/>
                <a:ea typeface="楷体_GB2312" pitchFamily="49" charset="-122"/>
              </a:rPr>
              <a:t>情况</a:t>
            </a:r>
            <a:r>
              <a:rPr lang="zh-CN" altLang="en-US" b="1" dirty="0" smtClean="0">
                <a:solidFill>
                  <a:schemeClr val="tx1"/>
                </a:solidFill>
                <a:latin typeface="楷体_GB2312" pitchFamily="49" charset="-122"/>
                <a:ea typeface="楷体_GB2312" pitchFamily="49" charset="-122"/>
              </a:rPr>
              <a:t>，</a:t>
            </a:r>
            <a:r>
              <a:rPr lang="zh-CN" altLang="en-US" b="1" u="sng" dirty="0" smtClean="0">
                <a:solidFill>
                  <a:schemeClr val="tx1"/>
                </a:solidFill>
                <a:latin typeface="楷体_GB2312" pitchFamily="49" charset="-122"/>
                <a:ea typeface="楷体_GB2312" pitchFamily="49" charset="-122"/>
              </a:rPr>
              <a:t>公开党内有关事务</a:t>
            </a:r>
            <a:r>
              <a:rPr lang="zh-CN" altLang="en-US" b="1" dirty="0" smtClean="0">
                <a:solidFill>
                  <a:schemeClr val="tx1"/>
                </a:solidFill>
                <a:latin typeface="楷体_GB2312" pitchFamily="49" charset="-122"/>
                <a:ea typeface="楷体_GB2312" pitchFamily="49" charset="-122"/>
              </a:rPr>
              <a:t>。</a:t>
            </a:r>
            <a:endParaRPr lang="zh-CN" altLang="en-US" dirty="0">
              <a:solidFill>
                <a:schemeClr val="tx1"/>
              </a:solidFill>
              <a:latin typeface="楷体_GB2312" pitchFamily="49" charset="-122"/>
              <a:ea typeface="楷体_GB2312" pitchFamily="49" charset="-122"/>
            </a:endParaRPr>
          </a:p>
        </p:txBody>
      </p:sp>
      <p:pic>
        <p:nvPicPr>
          <p:cNvPr id="10" name="Picture 2"/>
          <p:cNvPicPr>
            <a:picLocks noChangeAspect="1" noChangeArrowheads="1"/>
          </p:cNvPicPr>
          <p:nvPr/>
        </p:nvPicPr>
        <p:blipFill>
          <a:blip r:embed="rId2" cstate="print"/>
          <a:srcRect/>
          <a:stretch>
            <a:fillRect/>
          </a:stretch>
        </p:blipFill>
        <p:spPr bwMode="auto">
          <a:xfrm>
            <a:off x="107504" y="88937"/>
            <a:ext cx="864096" cy="963799"/>
          </a:xfrm>
          <a:prstGeom prst="rect">
            <a:avLst/>
          </a:prstGeom>
          <a:noFill/>
          <a:ln w="9525">
            <a:noFill/>
            <a:miter lim="800000"/>
            <a:headEnd/>
            <a:tailEnd/>
          </a:ln>
        </p:spPr>
      </p:pic>
      <p:cxnSp>
        <p:nvCxnSpPr>
          <p:cNvPr id="11" name="直接连接符 10"/>
          <p:cNvCxnSpPr/>
          <p:nvPr/>
        </p:nvCxnSpPr>
        <p:spPr>
          <a:xfrm>
            <a:off x="0" y="1124744"/>
            <a:ext cx="91440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12" name="矩形 11"/>
          <p:cNvSpPr/>
          <p:nvPr/>
        </p:nvSpPr>
        <p:spPr>
          <a:xfrm>
            <a:off x="0" y="1268760"/>
            <a:ext cx="9144000" cy="72008"/>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标题 1"/>
          <p:cNvSpPr txBox="1">
            <a:spLocks noChangeArrowheads="1"/>
          </p:cNvSpPr>
          <p:nvPr/>
        </p:nvSpPr>
        <p:spPr>
          <a:xfrm>
            <a:off x="861442" y="116632"/>
            <a:ext cx="8247062" cy="10541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zh-CN" altLang="en-US" sz="2400" b="1" i="0" u="none" kern="1200" cap="none" spc="-300" normalizeH="0" baseline="0" noProof="0" dirty="0" smtClean="0">
                <a:ln>
                  <a:noFill/>
                </a:ln>
                <a:uLnTx/>
                <a:uFillTx/>
                <a:latin typeface="楷体_GB2312" pitchFamily="49" charset="-122"/>
                <a:ea typeface="楷体_GB2312" pitchFamily="49" charset="-122"/>
                <a:cs typeface="+mj-cs"/>
              </a:rPr>
              <a:t>第二讲 </a:t>
            </a:r>
            <a:r>
              <a:rPr kumimoji="0" lang="en-US" altLang="zh-CN" sz="2400" b="1" i="0" u="none" kern="1200" cap="none" spc="-300" normalizeH="0" baseline="0" noProof="0" dirty="0" smtClean="0">
                <a:ln>
                  <a:noFill/>
                </a:ln>
                <a:uLnTx/>
                <a:uFillTx/>
                <a:latin typeface="楷体_GB2312" pitchFamily="49" charset="-122"/>
                <a:ea typeface="楷体_GB2312" pitchFamily="49" charset="-122"/>
                <a:cs typeface="+mj-cs"/>
              </a:rPr>
              <a:t>《</a:t>
            </a:r>
            <a:r>
              <a:rPr kumimoji="0" lang="zh-CN" altLang="en-US" sz="2400" b="1" i="0" u="none" kern="1200" cap="none" spc="-300" normalizeH="0" baseline="0" noProof="0" dirty="0" smtClean="0">
                <a:ln>
                  <a:noFill/>
                </a:ln>
                <a:uLnTx/>
                <a:uFillTx/>
                <a:latin typeface="楷体_GB2312" pitchFamily="49" charset="-122"/>
                <a:ea typeface="楷体_GB2312" pitchFamily="49" charset="-122"/>
                <a:cs typeface="+mj-cs"/>
              </a:rPr>
              <a:t>中国共产党支部工作条例（试行）</a:t>
            </a:r>
            <a:r>
              <a:rPr kumimoji="0" lang="en-US" altLang="zh-CN" sz="2400" b="1" i="0" u="none" kern="1200" cap="none" spc="-300" normalizeH="0" baseline="0" noProof="0" dirty="0" smtClean="0">
                <a:ln>
                  <a:noFill/>
                </a:ln>
                <a:uLnTx/>
                <a:uFillTx/>
                <a:latin typeface="楷体_GB2312" pitchFamily="49" charset="-122"/>
                <a:ea typeface="楷体_GB2312" pitchFamily="49" charset="-122"/>
                <a:cs typeface="+mj-cs"/>
              </a:rPr>
              <a:t>》</a:t>
            </a:r>
            <a:r>
              <a:rPr kumimoji="0" lang="zh-CN" altLang="en-US" sz="2400" b="1" i="0" u="none" kern="1200" cap="none" spc="-300" normalizeH="0" baseline="0" noProof="0" dirty="0" smtClean="0">
                <a:ln>
                  <a:noFill/>
                </a:ln>
                <a:uLnTx/>
                <a:uFillTx/>
                <a:latin typeface="楷体_GB2312" pitchFamily="49" charset="-122"/>
                <a:ea typeface="楷体_GB2312" pitchFamily="49" charset="-122"/>
                <a:cs typeface="+mj-cs"/>
              </a:rPr>
              <a:t>的主要内容</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标题 1"/>
          <p:cNvSpPr txBox="1">
            <a:spLocks noChangeArrowheads="1"/>
          </p:cNvSpPr>
          <p:nvPr/>
        </p:nvSpPr>
        <p:spPr>
          <a:xfrm>
            <a:off x="0" y="1196752"/>
            <a:ext cx="8964488" cy="1054100"/>
          </a:xfrm>
          <a:prstGeom prst="rect">
            <a:avLst/>
          </a:prstGeom>
        </p:spPr>
        <p:txBody>
          <a:bodyPr vert="horz" lIns="91440" tIns="45720" rIns="91440" bIns="45720" rtlCol="0" anchor="ctr">
            <a:normAutofit/>
          </a:bodyPr>
          <a:lstStyle/>
          <a:p>
            <a:pPr>
              <a:spcBef>
                <a:spcPct val="0"/>
              </a:spcBef>
            </a:pPr>
            <a:r>
              <a:rPr lang="zh-CN" altLang="en-US" sz="2800" b="1" spc="-300" dirty="0" smtClean="0">
                <a:latin typeface="楷体_GB2312" pitchFamily="49" charset="-122"/>
                <a:ea typeface="楷体_GB2312" pitchFamily="49" charset="-122"/>
              </a:rPr>
              <a:t>  （六）</a:t>
            </a:r>
            <a:r>
              <a:rPr lang="zh-CN" altLang="en-US" sz="2800" b="1" dirty="0" smtClean="0">
                <a:solidFill>
                  <a:schemeClr val="tx1"/>
                </a:solidFill>
                <a:latin typeface="楷体_GB2312" pitchFamily="49" charset="-122"/>
                <a:ea typeface="楷体_GB2312" pitchFamily="49" charset="-122"/>
              </a:rPr>
              <a:t>党支部的任务   </a:t>
            </a:r>
            <a:r>
              <a:rPr lang="zh-CN" altLang="en-US" sz="2400" b="1" dirty="0" smtClean="0">
                <a:solidFill>
                  <a:srgbClr val="C00000"/>
                </a:solidFill>
                <a:latin typeface="楷体_GB2312" pitchFamily="49" charset="-122"/>
                <a:ea typeface="楷体_GB2312" pitchFamily="49" charset="-122"/>
              </a:rPr>
              <a:t>不同领域党支部的重点任务</a:t>
            </a:r>
            <a:endParaRPr lang="zh-CN" altLang="en-US" sz="2400" dirty="0" smtClean="0">
              <a:solidFill>
                <a:srgbClr val="C00000"/>
              </a:solidFill>
              <a:latin typeface="楷体_GB2312" pitchFamily="49" charset="-122"/>
              <a:ea typeface="楷体_GB2312" pitchFamily="49" charset="-122"/>
            </a:endParaRPr>
          </a:p>
        </p:txBody>
      </p:sp>
      <p:sp>
        <p:nvSpPr>
          <p:cNvPr id="9" name="矩形 8"/>
          <p:cNvSpPr/>
          <p:nvPr/>
        </p:nvSpPr>
        <p:spPr>
          <a:xfrm>
            <a:off x="323528" y="2204864"/>
            <a:ext cx="8460432" cy="4593565"/>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a:lnSpc>
                <a:spcPts val="2700"/>
              </a:lnSpc>
            </a:pPr>
            <a:r>
              <a:rPr lang="en-US" altLang="zh-CN" b="1" dirty="0" smtClean="0">
                <a:solidFill>
                  <a:schemeClr val="tx1"/>
                </a:solidFill>
                <a:latin typeface="楷体_GB2312" pitchFamily="49" charset="-122"/>
                <a:ea typeface="楷体_GB2312" pitchFamily="49" charset="-122"/>
              </a:rPr>
              <a:t>    1</a:t>
            </a:r>
            <a:r>
              <a:rPr lang="zh-CN" altLang="en-US" b="1" dirty="0" smtClean="0">
                <a:solidFill>
                  <a:schemeClr val="tx1"/>
                </a:solidFill>
                <a:latin typeface="楷体_GB2312" pitchFamily="49" charset="-122"/>
                <a:ea typeface="楷体_GB2312" pitchFamily="49" charset="-122"/>
              </a:rPr>
              <a:t>、村党支部</a:t>
            </a:r>
            <a:r>
              <a:rPr lang="en-US" altLang="zh-CN" b="1" dirty="0" smtClean="0">
                <a:solidFill>
                  <a:schemeClr val="tx1"/>
                </a:solidFill>
                <a:latin typeface="楷体_GB2312" pitchFamily="49" charset="-122"/>
                <a:ea typeface="楷体_GB2312" pitchFamily="49" charset="-122"/>
              </a:rPr>
              <a:t>——</a:t>
            </a:r>
            <a:r>
              <a:rPr lang="zh-CN" altLang="en-US" b="1" dirty="0" smtClean="0">
                <a:solidFill>
                  <a:srgbClr val="C00000"/>
                </a:solidFill>
                <a:latin typeface="楷体_GB2312" pitchFamily="49" charset="-122"/>
                <a:ea typeface="楷体_GB2312" pitchFamily="49" charset="-122"/>
              </a:rPr>
              <a:t>全面领导</a:t>
            </a:r>
            <a:r>
              <a:rPr lang="zh-CN" altLang="en-US" b="1" dirty="0" smtClean="0">
                <a:solidFill>
                  <a:schemeClr val="tx1"/>
                </a:solidFill>
                <a:latin typeface="楷体_GB2312" pitchFamily="49" charset="-122"/>
                <a:ea typeface="楷体_GB2312" pitchFamily="49" charset="-122"/>
              </a:rPr>
              <a:t>隶属本村的各类组织和各项工作，围绕实施乡村振兴战略开展工作，组织带领农民群众发展集体经济，走共同富裕道路，领导村级治理，建设和谐美丽乡村。贫困村党支部应当动员和带领群众，全力打赢脱贫攻坚战。 </a:t>
            </a:r>
            <a:endParaRPr lang="en-US" altLang="zh-CN" b="1" dirty="0" smtClean="0">
              <a:solidFill>
                <a:schemeClr val="tx1"/>
              </a:solidFill>
              <a:latin typeface="楷体_GB2312" pitchFamily="49" charset="-122"/>
              <a:ea typeface="楷体_GB2312" pitchFamily="49" charset="-122"/>
            </a:endParaRPr>
          </a:p>
          <a:p>
            <a:pPr>
              <a:lnSpc>
                <a:spcPts val="2700"/>
              </a:lnSpc>
            </a:pPr>
            <a:r>
              <a:rPr lang="zh-CN" altLang="en-US" b="1" dirty="0" smtClean="0">
                <a:solidFill>
                  <a:schemeClr val="tx1"/>
                </a:solidFill>
                <a:latin typeface="楷体_GB2312" pitchFamily="49" charset="-122"/>
                <a:ea typeface="楷体_GB2312" pitchFamily="49" charset="-122"/>
              </a:rPr>
              <a:t>    </a:t>
            </a:r>
            <a:r>
              <a:rPr lang="en-US" altLang="zh-CN" b="1" dirty="0" smtClean="0">
                <a:solidFill>
                  <a:schemeClr val="tx1"/>
                </a:solidFill>
                <a:latin typeface="楷体_GB2312" pitchFamily="49" charset="-122"/>
                <a:ea typeface="楷体_GB2312" pitchFamily="49" charset="-122"/>
              </a:rPr>
              <a:t>2</a:t>
            </a:r>
            <a:r>
              <a:rPr lang="zh-CN" altLang="en-US" b="1" dirty="0" smtClean="0">
                <a:solidFill>
                  <a:schemeClr val="tx1"/>
                </a:solidFill>
                <a:latin typeface="楷体_GB2312" pitchFamily="49" charset="-122"/>
                <a:ea typeface="楷体_GB2312" pitchFamily="49" charset="-122"/>
              </a:rPr>
              <a:t>、社区党支部</a:t>
            </a:r>
            <a:r>
              <a:rPr lang="en-US" altLang="zh-CN" b="1" dirty="0" smtClean="0">
                <a:solidFill>
                  <a:schemeClr val="tx1"/>
                </a:solidFill>
                <a:latin typeface="楷体_GB2312" pitchFamily="49" charset="-122"/>
                <a:ea typeface="楷体_GB2312" pitchFamily="49" charset="-122"/>
              </a:rPr>
              <a:t>——</a:t>
            </a:r>
            <a:r>
              <a:rPr lang="zh-CN" altLang="en-US" b="1" dirty="0" smtClean="0">
                <a:solidFill>
                  <a:srgbClr val="C00000"/>
                </a:solidFill>
                <a:latin typeface="楷体_GB2312" pitchFamily="49" charset="-122"/>
                <a:ea typeface="楷体_GB2312" pitchFamily="49" charset="-122"/>
              </a:rPr>
              <a:t>全面领导</a:t>
            </a:r>
            <a:r>
              <a:rPr lang="zh-CN" altLang="en-US" b="1" dirty="0" smtClean="0">
                <a:solidFill>
                  <a:schemeClr val="tx1"/>
                </a:solidFill>
                <a:latin typeface="楷体_GB2312" pitchFamily="49" charset="-122"/>
                <a:ea typeface="楷体_GB2312" pitchFamily="49" charset="-122"/>
              </a:rPr>
              <a:t>隶属本社区各类组织和各项工作，围绕巩固党在城市执政基础、增进群众福祉开展工作，领导基层社会治理，组织整合辖区资源，服务社区群众、维护和谐稳定、建设美好家园。 </a:t>
            </a:r>
          </a:p>
          <a:p>
            <a:pPr>
              <a:lnSpc>
                <a:spcPts val="2700"/>
              </a:lnSpc>
            </a:pPr>
            <a:r>
              <a:rPr lang="zh-CN" altLang="en-US" b="1" dirty="0" smtClean="0">
                <a:solidFill>
                  <a:schemeClr val="tx1"/>
                </a:solidFill>
                <a:latin typeface="楷体_GB2312" pitchFamily="49" charset="-122"/>
                <a:ea typeface="楷体_GB2312" pitchFamily="49" charset="-122"/>
              </a:rPr>
              <a:t>    </a:t>
            </a:r>
            <a:r>
              <a:rPr lang="en-US" altLang="zh-CN" b="1" dirty="0" smtClean="0">
                <a:solidFill>
                  <a:schemeClr val="tx1"/>
                </a:solidFill>
                <a:latin typeface="楷体_GB2312" pitchFamily="49" charset="-122"/>
                <a:ea typeface="楷体_GB2312" pitchFamily="49" charset="-122"/>
              </a:rPr>
              <a:t>3</a:t>
            </a:r>
            <a:r>
              <a:rPr lang="zh-CN" altLang="en-US" b="1" dirty="0" smtClean="0">
                <a:solidFill>
                  <a:schemeClr val="tx1"/>
                </a:solidFill>
                <a:latin typeface="楷体_GB2312" pitchFamily="49" charset="-122"/>
                <a:ea typeface="楷体_GB2312" pitchFamily="49" charset="-122"/>
              </a:rPr>
              <a:t>、国有和集体企业中的党支部</a:t>
            </a:r>
            <a:r>
              <a:rPr lang="en-US" altLang="zh-CN" b="1" dirty="0" smtClean="0">
                <a:solidFill>
                  <a:schemeClr val="tx1"/>
                </a:solidFill>
                <a:latin typeface="楷体_GB2312" pitchFamily="49" charset="-122"/>
                <a:ea typeface="楷体_GB2312" pitchFamily="49" charset="-122"/>
              </a:rPr>
              <a:t>——</a:t>
            </a:r>
            <a:r>
              <a:rPr lang="zh-CN" altLang="en-US" b="1" dirty="0" smtClean="0">
                <a:solidFill>
                  <a:srgbClr val="C00000"/>
                </a:solidFill>
                <a:latin typeface="楷体_GB2312" pitchFamily="49" charset="-122"/>
                <a:ea typeface="楷体_GB2312" pitchFamily="49" charset="-122"/>
              </a:rPr>
              <a:t>保证监督</a:t>
            </a:r>
            <a:r>
              <a:rPr lang="zh-CN" altLang="en-US" b="1" dirty="0" smtClean="0">
                <a:solidFill>
                  <a:schemeClr val="tx1"/>
                </a:solidFill>
                <a:latin typeface="楷体_GB2312" pitchFamily="49" charset="-122"/>
                <a:ea typeface="楷体_GB2312" pitchFamily="49" charset="-122"/>
              </a:rPr>
              <a:t>党和国家方针政策贯彻执行，围绕企业生产经营开展工作，按规定</a:t>
            </a:r>
            <a:r>
              <a:rPr lang="zh-CN" altLang="en-US" b="1" u="sng" dirty="0" smtClean="0">
                <a:solidFill>
                  <a:schemeClr val="tx1"/>
                </a:solidFill>
                <a:latin typeface="楷体_GB2312" pitchFamily="49" charset="-122"/>
                <a:ea typeface="楷体_GB2312" pitchFamily="49" charset="-122"/>
              </a:rPr>
              <a:t>参与企业重大问题决策</a:t>
            </a:r>
            <a:r>
              <a:rPr lang="zh-CN" altLang="en-US" b="1" dirty="0" smtClean="0">
                <a:solidFill>
                  <a:schemeClr val="tx1"/>
                </a:solidFill>
                <a:latin typeface="楷体_GB2312" pitchFamily="49" charset="-122"/>
                <a:ea typeface="楷体_GB2312" pitchFamily="49" charset="-122"/>
              </a:rPr>
              <a:t>，服务改革发展、凝聚职工群众、建设企业文化、创造一流业绩。</a:t>
            </a:r>
          </a:p>
          <a:p>
            <a:pPr>
              <a:lnSpc>
                <a:spcPts val="2700"/>
              </a:lnSpc>
            </a:pPr>
            <a:r>
              <a:rPr lang="zh-CN" altLang="en-US" b="1" dirty="0" smtClean="0">
                <a:solidFill>
                  <a:schemeClr val="tx1"/>
                </a:solidFill>
                <a:latin typeface="楷体_GB2312" pitchFamily="49" charset="-122"/>
                <a:ea typeface="楷体_GB2312" pitchFamily="49" charset="-122"/>
              </a:rPr>
              <a:t>    </a:t>
            </a:r>
            <a:r>
              <a:rPr lang="en-US" altLang="zh-CN" b="1" dirty="0" smtClean="0">
                <a:solidFill>
                  <a:schemeClr val="tx1"/>
                </a:solidFill>
                <a:latin typeface="楷体_GB2312" pitchFamily="49" charset="-122"/>
                <a:ea typeface="楷体_GB2312" pitchFamily="49" charset="-122"/>
              </a:rPr>
              <a:t>4</a:t>
            </a:r>
            <a:r>
              <a:rPr lang="zh-CN" altLang="en-US" b="1" dirty="0" smtClean="0">
                <a:solidFill>
                  <a:schemeClr val="tx1"/>
                </a:solidFill>
                <a:latin typeface="楷体_GB2312" pitchFamily="49" charset="-122"/>
                <a:ea typeface="楷体_GB2312" pitchFamily="49" charset="-122"/>
              </a:rPr>
              <a:t>、</a:t>
            </a:r>
            <a:r>
              <a:rPr lang="zh-CN" altLang="en-US" b="1" dirty="0" smtClean="0">
                <a:solidFill>
                  <a:srgbClr val="C00000"/>
                </a:solidFill>
                <a:latin typeface="楷体_GB2312" pitchFamily="49" charset="-122"/>
                <a:ea typeface="楷体_GB2312" pitchFamily="49" charset="-122"/>
              </a:rPr>
              <a:t>高校中的党支部</a:t>
            </a:r>
            <a:r>
              <a:rPr lang="en-US" altLang="zh-CN" b="1" dirty="0" smtClean="0">
                <a:solidFill>
                  <a:schemeClr val="tx1"/>
                </a:solidFill>
                <a:latin typeface="楷体_GB2312" pitchFamily="49" charset="-122"/>
                <a:ea typeface="楷体_GB2312" pitchFamily="49" charset="-122"/>
              </a:rPr>
              <a:t>——        </a:t>
            </a:r>
            <a:r>
              <a:rPr lang="zh-CN" altLang="en-US" b="1" dirty="0" smtClean="0">
                <a:solidFill>
                  <a:schemeClr val="tx1"/>
                </a:solidFill>
                <a:latin typeface="楷体_GB2312" pitchFamily="49" charset="-122"/>
                <a:ea typeface="楷体_GB2312" pitchFamily="49" charset="-122"/>
              </a:rPr>
              <a:t>党的教育方针贯彻落实，巩固马克思主义在高校意识形态领域的指导地位，</a:t>
            </a:r>
            <a:r>
              <a:rPr lang="zh-CN" altLang="en-US" b="1" u="sng" dirty="0" smtClean="0">
                <a:solidFill>
                  <a:schemeClr val="tx1"/>
                </a:solidFill>
                <a:latin typeface="楷体_GB2312" pitchFamily="49" charset="-122"/>
                <a:ea typeface="楷体_GB2312" pitchFamily="49" charset="-122"/>
              </a:rPr>
              <a:t>加强思想政治引领，筑牢学生理想信念根基</a:t>
            </a:r>
            <a:r>
              <a:rPr lang="zh-CN" altLang="en-US" b="1" dirty="0" smtClean="0">
                <a:solidFill>
                  <a:schemeClr val="tx1"/>
                </a:solidFill>
                <a:latin typeface="楷体_GB2312" pitchFamily="49" charset="-122"/>
                <a:ea typeface="楷体_GB2312" pitchFamily="49" charset="-122"/>
              </a:rPr>
              <a:t>，落实立德树人根本任务，保证教学科研管理各项任务完成。 </a:t>
            </a:r>
          </a:p>
        </p:txBody>
      </p:sp>
      <p:pic>
        <p:nvPicPr>
          <p:cNvPr id="10" name="Picture 2"/>
          <p:cNvPicPr>
            <a:picLocks noChangeAspect="1" noChangeArrowheads="1"/>
          </p:cNvPicPr>
          <p:nvPr/>
        </p:nvPicPr>
        <p:blipFill>
          <a:blip r:embed="rId2" cstate="print"/>
          <a:srcRect/>
          <a:stretch>
            <a:fillRect/>
          </a:stretch>
        </p:blipFill>
        <p:spPr bwMode="auto">
          <a:xfrm>
            <a:off x="107504" y="88937"/>
            <a:ext cx="864096" cy="963799"/>
          </a:xfrm>
          <a:prstGeom prst="rect">
            <a:avLst/>
          </a:prstGeom>
          <a:noFill/>
          <a:ln w="9525">
            <a:noFill/>
            <a:miter lim="800000"/>
            <a:headEnd/>
            <a:tailEnd/>
          </a:ln>
        </p:spPr>
      </p:pic>
      <p:cxnSp>
        <p:nvCxnSpPr>
          <p:cNvPr id="11" name="直接连接符 10"/>
          <p:cNvCxnSpPr/>
          <p:nvPr/>
        </p:nvCxnSpPr>
        <p:spPr>
          <a:xfrm>
            <a:off x="0" y="1124744"/>
            <a:ext cx="91440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12" name="矩形 11"/>
          <p:cNvSpPr/>
          <p:nvPr/>
        </p:nvSpPr>
        <p:spPr>
          <a:xfrm>
            <a:off x="0" y="1268760"/>
            <a:ext cx="9144000" cy="72008"/>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TextBox 7"/>
          <p:cNvSpPr txBox="1"/>
          <p:nvPr/>
        </p:nvSpPr>
        <p:spPr>
          <a:xfrm>
            <a:off x="3203848" y="5661248"/>
            <a:ext cx="1224136" cy="369332"/>
          </a:xfrm>
          <a:prstGeom prst="rect">
            <a:avLst/>
          </a:prstGeom>
          <a:noFill/>
        </p:spPr>
        <p:txBody>
          <a:bodyPr wrap="square" rtlCol="0">
            <a:spAutoFit/>
          </a:bodyPr>
          <a:lstStyle/>
          <a:p>
            <a:r>
              <a:rPr lang="zh-CN" altLang="en-US" b="1" dirty="0" smtClean="0">
                <a:solidFill>
                  <a:srgbClr val="C00000"/>
                </a:solidFill>
                <a:latin typeface="楷体_GB2312" pitchFamily="49" charset="-122"/>
                <a:ea typeface="楷体_GB2312" pitchFamily="49" charset="-122"/>
              </a:rPr>
              <a:t>保证监督 </a:t>
            </a:r>
            <a:endParaRPr lang="zh-CN" altLang="en-US" dirty="0"/>
          </a:p>
        </p:txBody>
      </p:sp>
      <p:sp>
        <p:nvSpPr>
          <p:cNvPr id="14" name="标题 1"/>
          <p:cNvSpPr txBox="1">
            <a:spLocks noChangeArrowheads="1"/>
          </p:cNvSpPr>
          <p:nvPr/>
        </p:nvSpPr>
        <p:spPr>
          <a:xfrm>
            <a:off x="861442" y="116632"/>
            <a:ext cx="8247062" cy="10541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zh-CN" altLang="en-US" sz="2400" b="1" i="0" u="none" kern="1200" cap="none" spc="-300" normalizeH="0" baseline="0" noProof="0" dirty="0" smtClean="0">
                <a:ln>
                  <a:noFill/>
                </a:ln>
                <a:uLnTx/>
                <a:uFillTx/>
                <a:latin typeface="楷体_GB2312" pitchFamily="49" charset="-122"/>
                <a:ea typeface="楷体_GB2312" pitchFamily="49" charset="-122"/>
                <a:cs typeface="+mj-cs"/>
              </a:rPr>
              <a:t>第二讲 </a:t>
            </a:r>
            <a:r>
              <a:rPr kumimoji="0" lang="en-US" altLang="zh-CN" sz="2400" b="1" i="0" u="none" kern="1200" cap="none" spc="-300" normalizeH="0" baseline="0" noProof="0" dirty="0" smtClean="0">
                <a:ln>
                  <a:noFill/>
                </a:ln>
                <a:uLnTx/>
                <a:uFillTx/>
                <a:latin typeface="楷体_GB2312" pitchFamily="49" charset="-122"/>
                <a:ea typeface="楷体_GB2312" pitchFamily="49" charset="-122"/>
                <a:cs typeface="+mj-cs"/>
              </a:rPr>
              <a:t>《</a:t>
            </a:r>
            <a:r>
              <a:rPr kumimoji="0" lang="zh-CN" altLang="en-US" sz="2400" b="1" i="0" u="none" kern="1200" cap="none" spc="-300" normalizeH="0" baseline="0" noProof="0" dirty="0" smtClean="0">
                <a:ln>
                  <a:noFill/>
                </a:ln>
                <a:uLnTx/>
                <a:uFillTx/>
                <a:latin typeface="楷体_GB2312" pitchFamily="49" charset="-122"/>
                <a:ea typeface="楷体_GB2312" pitchFamily="49" charset="-122"/>
                <a:cs typeface="+mj-cs"/>
              </a:rPr>
              <a:t>中国共产党支部工作条例（试行）</a:t>
            </a:r>
            <a:r>
              <a:rPr kumimoji="0" lang="en-US" altLang="zh-CN" sz="2400" b="1" i="0" u="none" kern="1200" cap="none" spc="-300" normalizeH="0" baseline="0" noProof="0" dirty="0" smtClean="0">
                <a:ln>
                  <a:noFill/>
                </a:ln>
                <a:uLnTx/>
                <a:uFillTx/>
                <a:latin typeface="楷体_GB2312" pitchFamily="49" charset="-122"/>
                <a:ea typeface="楷体_GB2312" pitchFamily="49" charset="-122"/>
                <a:cs typeface="+mj-cs"/>
              </a:rPr>
              <a:t>》</a:t>
            </a:r>
            <a:r>
              <a:rPr kumimoji="0" lang="zh-CN" altLang="en-US" sz="2400" b="1" i="0" u="none" kern="1200" cap="none" spc="-300" normalizeH="0" baseline="0" noProof="0" dirty="0" smtClean="0">
                <a:ln>
                  <a:noFill/>
                </a:ln>
                <a:uLnTx/>
                <a:uFillTx/>
                <a:latin typeface="楷体_GB2312" pitchFamily="49" charset="-122"/>
                <a:ea typeface="楷体_GB2312" pitchFamily="49" charset="-122"/>
                <a:cs typeface="+mj-cs"/>
              </a:rPr>
              <a:t>的主要内容</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linds(horizontal)">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标题 1"/>
          <p:cNvSpPr txBox="1">
            <a:spLocks noChangeArrowheads="1"/>
          </p:cNvSpPr>
          <p:nvPr/>
        </p:nvSpPr>
        <p:spPr>
          <a:xfrm>
            <a:off x="0" y="1196752"/>
            <a:ext cx="8964488" cy="1054100"/>
          </a:xfrm>
          <a:prstGeom prst="rect">
            <a:avLst/>
          </a:prstGeom>
        </p:spPr>
        <p:txBody>
          <a:bodyPr vert="horz" lIns="91440" tIns="45720" rIns="91440" bIns="45720" rtlCol="0" anchor="ctr">
            <a:normAutofit/>
          </a:bodyPr>
          <a:lstStyle/>
          <a:p>
            <a:pPr>
              <a:spcBef>
                <a:spcPct val="0"/>
              </a:spcBef>
            </a:pPr>
            <a:r>
              <a:rPr lang="zh-CN" altLang="en-US" sz="2800" b="1" spc="-300" dirty="0" smtClean="0">
                <a:latin typeface="楷体_GB2312" pitchFamily="49" charset="-122"/>
                <a:ea typeface="楷体_GB2312" pitchFamily="49" charset="-122"/>
              </a:rPr>
              <a:t>  （六）</a:t>
            </a:r>
            <a:r>
              <a:rPr lang="zh-CN" altLang="en-US" sz="2800" b="1" dirty="0" smtClean="0">
                <a:solidFill>
                  <a:schemeClr val="tx1"/>
                </a:solidFill>
                <a:latin typeface="楷体_GB2312" pitchFamily="49" charset="-122"/>
                <a:ea typeface="楷体_GB2312" pitchFamily="49" charset="-122"/>
              </a:rPr>
              <a:t>党支部的任务   </a:t>
            </a:r>
            <a:r>
              <a:rPr lang="zh-CN" altLang="en-US" sz="2400" b="1" dirty="0" smtClean="0">
                <a:solidFill>
                  <a:srgbClr val="C00000"/>
                </a:solidFill>
                <a:latin typeface="楷体_GB2312" pitchFamily="49" charset="-122"/>
                <a:ea typeface="楷体_GB2312" pitchFamily="49" charset="-122"/>
              </a:rPr>
              <a:t>不同领域党支部的重点任务</a:t>
            </a:r>
            <a:endParaRPr lang="zh-CN" altLang="en-US" sz="2400" dirty="0" smtClean="0">
              <a:solidFill>
                <a:srgbClr val="C00000"/>
              </a:solidFill>
              <a:latin typeface="楷体_GB2312" pitchFamily="49" charset="-122"/>
              <a:ea typeface="楷体_GB2312" pitchFamily="49" charset="-122"/>
            </a:endParaRPr>
          </a:p>
        </p:txBody>
      </p:sp>
      <p:sp>
        <p:nvSpPr>
          <p:cNvPr id="9" name="矩形 8"/>
          <p:cNvSpPr/>
          <p:nvPr/>
        </p:nvSpPr>
        <p:spPr>
          <a:xfrm>
            <a:off x="179512" y="2070859"/>
            <a:ext cx="8640960" cy="4670509"/>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a:lnSpc>
                <a:spcPts val="2100"/>
              </a:lnSpc>
            </a:pPr>
            <a:r>
              <a:rPr lang="en-US" altLang="zh-CN" b="1" dirty="0" smtClean="0">
                <a:solidFill>
                  <a:schemeClr val="tx1"/>
                </a:solidFill>
                <a:latin typeface="楷体_GB2312" pitchFamily="49" charset="-122"/>
                <a:ea typeface="楷体_GB2312" pitchFamily="49" charset="-122"/>
              </a:rPr>
              <a:t>5</a:t>
            </a:r>
            <a:r>
              <a:rPr lang="zh-CN" altLang="en-US" b="1" dirty="0" smtClean="0">
                <a:solidFill>
                  <a:schemeClr val="tx1"/>
                </a:solidFill>
                <a:latin typeface="楷体_GB2312" pitchFamily="49" charset="-122"/>
                <a:ea typeface="楷体_GB2312" pitchFamily="49" charset="-122"/>
              </a:rPr>
              <a:t>、事业单位中的党支部</a:t>
            </a:r>
            <a:r>
              <a:rPr lang="en-US" altLang="zh-CN" b="1" dirty="0" smtClean="0">
                <a:solidFill>
                  <a:schemeClr val="tx1"/>
                </a:solidFill>
                <a:latin typeface="楷体_GB2312" pitchFamily="49" charset="-122"/>
                <a:ea typeface="楷体_GB2312" pitchFamily="49" charset="-122"/>
              </a:rPr>
              <a:t>——</a:t>
            </a:r>
            <a:r>
              <a:rPr lang="zh-CN" altLang="en-US" b="1" dirty="0" smtClean="0">
                <a:solidFill>
                  <a:srgbClr val="C00000"/>
                </a:solidFill>
                <a:latin typeface="楷体_GB2312" pitchFamily="49" charset="-122"/>
                <a:ea typeface="楷体_GB2312" pitchFamily="49" charset="-122"/>
              </a:rPr>
              <a:t>保证监督</a:t>
            </a:r>
            <a:r>
              <a:rPr lang="zh-CN" altLang="en-US" b="1" dirty="0" smtClean="0">
                <a:solidFill>
                  <a:schemeClr val="tx1"/>
                </a:solidFill>
                <a:latin typeface="楷体_GB2312" pitchFamily="49" charset="-122"/>
                <a:ea typeface="楷体_GB2312" pitchFamily="49" charset="-122"/>
              </a:rPr>
              <a:t>改革发展的正确方向，</a:t>
            </a:r>
            <a:r>
              <a:rPr lang="zh-CN" altLang="en-US" b="1" u="sng" dirty="0" smtClean="0">
                <a:solidFill>
                  <a:schemeClr val="tx1"/>
                </a:solidFill>
                <a:latin typeface="楷体_GB2312" pitchFamily="49" charset="-122"/>
                <a:ea typeface="楷体_GB2312" pitchFamily="49" charset="-122"/>
              </a:rPr>
              <a:t>参与重要决策，服务人才成长，促进事业发展。</a:t>
            </a:r>
            <a:r>
              <a:rPr lang="zh-CN" altLang="en-US" b="1" dirty="0" smtClean="0">
                <a:solidFill>
                  <a:schemeClr val="tx1"/>
                </a:solidFill>
                <a:latin typeface="楷体_GB2312" pitchFamily="49" charset="-122"/>
                <a:ea typeface="楷体_GB2312" pitchFamily="49" charset="-122"/>
              </a:rPr>
              <a:t>事业单位中发挥领导作用的党支部，对重大问题进行讨论和作出决定。  </a:t>
            </a:r>
          </a:p>
          <a:p>
            <a:pPr>
              <a:lnSpc>
                <a:spcPts val="2100"/>
              </a:lnSpc>
            </a:pPr>
            <a:r>
              <a:rPr lang="zh-CN" altLang="en-US" b="1" dirty="0" smtClean="0">
                <a:solidFill>
                  <a:schemeClr val="tx1"/>
                </a:solidFill>
                <a:latin typeface="楷体_GB2312" pitchFamily="49" charset="-122"/>
                <a:ea typeface="楷体_GB2312" pitchFamily="49" charset="-122"/>
              </a:rPr>
              <a:t> </a:t>
            </a:r>
            <a:r>
              <a:rPr lang="en-US" altLang="zh-CN" b="1" dirty="0" smtClean="0">
                <a:solidFill>
                  <a:schemeClr val="tx1"/>
                </a:solidFill>
                <a:latin typeface="楷体_GB2312" pitchFamily="49" charset="-122"/>
                <a:ea typeface="楷体_GB2312" pitchFamily="49" charset="-122"/>
              </a:rPr>
              <a:t>6</a:t>
            </a:r>
            <a:r>
              <a:rPr lang="zh-CN" altLang="en-US" b="1" dirty="0" smtClean="0">
                <a:solidFill>
                  <a:schemeClr val="tx1"/>
                </a:solidFill>
                <a:latin typeface="楷体_GB2312" pitchFamily="49" charset="-122"/>
                <a:ea typeface="楷体_GB2312" pitchFamily="49" charset="-122"/>
              </a:rPr>
              <a:t>、 非公有制经济组织中的党支部</a:t>
            </a:r>
            <a:r>
              <a:rPr lang="en-US" altLang="zh-CN" b="1" dirty="0" smtClean="0">
                <a:solidFill>
                  <a:schemeClr val="tx1"/>
                </a:solidFill>
                <a:latin typeface="楷体_GB2312" pitchFamily="49" charset="-122"/>
                <a:ea typeface="楷体_GB2312" pitchFamily="49" charset="-122"/>
              </a:rPr>
              <a:t>——</a:t>
            </a:r>
            <a:r>
              <a:rPr lang="zh-CN" altLang="en-US" b="1" dirty="0" smtClean="0">
                <a:solidFill>
                  <a:srgbClr val="C00000"/>
                </a:solidFill>
                <a:latin typeface="楷体_GB2312" pitchFamily="49" charset="-122"/>
                <a:ea typeface="楷体_GB2312" pitchFamily="49" charset="-122"/>
              </a:rPr>
              <a:t>引导监督</a:t>
            </a:r>
            <a:r>
              <a:rPr lang="zh-CN" altLang="en-US" b="1" dirty="0" smtClean="0">
                <a:solidFill>
                  <a:schemeClr val="tx1"/>
                </a:solidFill>
                <a:latin typeface="楷体_GB2312" pitchFamily="49" charset="-122"/>
                <a:ea typeface="楷体_GB2312" pitchFamily="49" charset="-122"/>
              </a:rPr>
              <a:t>企业严格遵守国家法律法规，</a:t>
            </a:r>
            <a:r>
              <a:rPr lang="zh-CN" altLang="en-US" b="1" u="sng" dirty="0" smtClean="0">
                <a:solidFill>
                  <a:schemeClr val="tx1"/>
                </a:solidFill>
                <a:latin typeface="楷体_GB2312" pitchFamily="49" charset="-122"/>
                <a:ea typeface="楷体_GB2312" pitchFamily="49" charset="-122"/>
              </a:rPr>
              <a:t>团结凝聚职工群众</a:t>
            </a:r>
            <a:r>
              <a:rPr lang="zh-CN" altLang="en-US" b="1" dirty="0" smtClean="0">
                <a:solidFill>
                  <a:schemeClr val="tx1"/>
                </a:solidFill>
                <a:latin typeface="楷体_GB2312" pitchFamily="49" charset="-122"/>
                <a:ea typeface="楷体_GB2312" pitchFamily="49" charset="-122"/>
              </a:rPr>
              <a:t>，依法维护各方合法权益，建设企业先进文化，促进企业健康发展。</a:t>
            </a:r>
          </a:p>
          <a:p>
            <a:pPr>
              <a:lnSpc>
                <a:spcPts val="2100"/>
              </a:lnSpc>
            </a:pPr>
            <a:r>
              <a:rPr lang="zh-CN" altLang="en-US" b="1" dirty="0" smtClean="0">
                <a:solidFill>
                  <a:schemeClr val="tx1"/>
                </a:solidFill>
                <a:latin typeface="楷体_GB2312" pitchFamily="49" charset="-122"/>
                <a:ea typeface="楷体_GB2312" pitchFamily="49" charset="-122"/>
              </a:rPr>
              <a:t> </a:t>
            </a:r>
            <a:r>
              <a:rPr lang="en-US" altLang="zh-CN" b="1" dirty="0" smtClean="0">
                <a:solidFill>
                  <a:schemeClr val="tx1"/>
                </a:solidFill>
                <a:latin typeface="楷体_GB2312" pitchFamily="49" charset="-122"/>
                <a:ea typeface="楷体_GB2312" pitchFamily="49" charset="-122"/>
              </a:rPr>
              <a:t>7</a:t>
            </a:r>
            <a:r>
              <a:rPr lang="zh-CN" altLang="en-US" b="1" dirty="0" smtClean="0">
                <a:solidFill>
                  <a:schemeClr val="tx1"/>
                </a:solidFill>
                <a:latin typeface="楷体_GB2312" pitchFamily="49" charset="-122"/>
                <a:ea typeface="楷体_GB2312" pitchFamily="49" charset="-122"/>
              </a:rPr>
              <a:t>、社会组织中的党支部</a:t>
            </a:r>
            <a:r>
              <a:rPr lang="en-US" altLang="zh-CN" b="1" dirty="0" smtClean="0">
                <a:solidFill>
                  <a:schemeClr val="tx1"/>
                </a:solidFill>
                <a:latin typeface="楷体_GB2312" pitchFamily="49" charset="-122"/>
                <a:ea typeface="楷体_GB2312" pitchFamily="49" charset="-122"/>
              </a:rPr>
              <a:t>——</a:t>
            </a:r>
            <a:r>
              <a:rPr lang="zh-CN" altLang="en-US" b="1" dirty="0" smtClean="0">
                <a:solidFill>
                  <a:srgbClr val="C00000"/>
                </a:solidFill>
                <a:latin typeface="楷体_GB2312" pitchFamily="49" charset="-122"/>
                <a:ea typeface="楷体_GB2312" pitchFamily="49" charset="-122"/>
              </a:rPr>
              <a:t>引导监督</a:t>
            </a:r>
            <a:r>
              <a:rPr lang="zh-CN" altLang="en-US" b="1" dirty="0" smtClean="0">
                <a:solidFill>
                  <a:schemeClr val="tx1"/>
                </a:solidFill>
                <a:latin typeface="楷体_GB2312" pitchFamily="49" charset="-122"/>
                <a:ea typeface="楷体_GB2312" pitchFamily="49" charset="-122"/>
              </a:rPr>
              <a:t>社会组织依法执业、诚信从业，教育引导职工群众</a:t>
            </a:r>
            <a:r>
              <a:rPr lang="zh-CN" altLang="en-US" b="1" u="sng" dirty="0" smtClean="0">
                <a:solidFill>
                  <a:schemeClr val="tx1"/>
                </a:solidFill>
                <a:latin typeface="楷体_GB2312" pitchFamily="49" charset="-122"/>
                <a:ea typeface="楷体_GB2312" pitchFamily="49" charset="-122"/>
              </a:rPr>
              <a:t>增强政治认同</a:t>
            </a:r>
            <a:r>
              <a:rPr lang="zh-CN" altLang="en-US" b="1" dirty="0" smtClean="0">
                <a:solidFill>
                  <a:schemeClr val="tx1"/>
                </a:solidFill>
                <a:latin typeface="楷体_GB2312" pitchFamily="49" charset="-122"/>
                <a:ea typeface="楷体_GB2312" pitchFamily="49" charset="-122"/>
              </a:rPr>
              <a:t>，引导和支持社会组织有序参与社会治理、提供公共服务、承担社会责任。</a:t>
            </a:r>
          </a:p>
          <a:p>
            <a:pPr>
              <a:lnSpc>
                <a:spcPts val="2100"/>
              </a:lnSpc>
            </a:pPr>
            <a:r>
              <a:rPr lang="en-US" altLang="zh-CN" b="1" dirty="0" smtClean="0">
                <a:solidFill>
                  <a:schemeClr val="tx1"/>
                </a:solidFill>
                <a:latin typeface="楷体_GB2312" pitchFamily="49" charset="-122"/>
                <a:ea typeface="楷体_GB2312" pitchFamily="49" charset="-122"/>
              </a:rPr>
              <a:t>8</a:t>
            </a:r>
            <a:r>
              <a:rPr lang="zh-CN" altLang="en-US" b="1" dirty="0" smtClean="0">
                <a:solidFill>
                  <a:schemeClr val="tx1"/>
                </a:solidFill>
                <a:latin typeface="楷体_GB2312" pitchFamily="49" charset="-122"/>
                <a:ea typeface="楷体_GB2312" pitchFamily="49" charset="-122"/>
              </a:rPr>
              <a:t>、</a:t>
            </a:r>
            <a:r>
              <a:rPr lang="zh-CN" altLang="en-US" b="1" dirty="0" smtClean="0">
                <a:solidFill>
                  <a:srgbClr val="C00000"/>
                </a:solidFill>
                <a:latin typeface="楷体_GB2312" pitchFamily="49" charset="-122"/>
                <a:ea typeface="楷体_GB2312" pitchFamily="49" charset="-122"/>
              </a:rPr>
              <a:t>各级党和国家机关中的党支部</a:t>
            </a:r>
            <a:r>
              <a:rPr lang="en-US" altLang="zh-CN" b="1" dirty="0" smtClean="0">
                <a:solidFill>
                  <a:schemeClr val="tx1"/>
                </a:solidFill>
                <a:latin typeface="楷体_GB2312" pitchFamily="49" charset="-122"/>
                <a:ea typeface="楷体_GB2312" pitchFamily="49" charset="-122"/>
              </a:rPr>
              <a:t>——</a:t>
            </a:r>
            <a:r>
              <a:rPr lang="zh-CN" altLang="en-US" b="1" dirty="0" smtClean="0">
                <a:solidFill>
                  <a:srgbClr val="C00000"/>
                </a:solidFill>
                <a:latin typeface="楷体_GB2312" pitchFamily="49" charset="-122"/>
                <a:ea typeface="楷体_GB2312" pitchFamily="49" charset="-122"/>
              </a:rPr>
              <a:t>围绕协助</a:t>
            </a:r>
            <a:r>
              <a:rPr lang="zh-CN" altLang="en-US" b="1" dirty="0" smtClean="0">
                <a:solidFill>
                  <a:schemeClr val="tx1"/>
                </a:solidFill>
                <a:latin typeface="楷体_GB2312" pitchFamily="49" charset="-122"/>
                <a:ea typeface="楷体_GB2312" pitchFamily="49" charset="-122"/>
              </a:rPr>
              <a:t>即</a:t>
            </a:r>
            <a:r>
              <a:rPr lang="zh-CN" altLang="en-US" b="1" u="sng" dirty="0" smtClean="0">
                <a:solidFill>
                  <a:schemeClr val="tx1"/>
                </a:solidFill>
                <a:latin typeface="楷体_GB2312" pitchFamily="49" charset="-122"/>
                <a:ea typeface="楷体_GB2312" pitchFamily="49" charset="-122"/>
              </a:rPr>
              <a:t>围绕服务中心、建设队伍开展工作</a:t>
            </a:r>
            <a:r>
              <a:rPr lang="zh-CN" altLang="en-US" b="1" dirty="0" smtClean="0">
                <a:solidFill>
                  <a:schemeClr val="tx1"/>
                </a:solidFill>
                <a:latin typeface="楷体_GB2312" pitchFamily="49" charset="-122"/>
                <a:ea typeface="楷体_GB2312" pitchFamily="49" charset="-122"/>
              </a:rPr>
              <a:t>，发挥对党员的教育、管理、监督作用，协助本部门行政负责人完成任务、改进工作。 </a:t>
            </a:r>
          </a:p>
          <a:p>
            <a:pPr>
              <a:lnSpc>
                <a:spcPts val="2100"/>
              </a:lnSpc>
            </a:pPr>
            <a:r>
              <a:rPr lang="zh-CN" altLang="en-US" b="1" dirty="0" smtClean="0">
                <a:solidFill>
                  <a:schemeClr val="tx1"/>
                </a:solidFill>
                <a:latin typeface="楷体_GB2312" pitchFamily="49" charset="-122"/>
                <a:ea typeface="楷体_GB2312" pitchFamily="49" charset="-122"/>
              </a:rPr>
              <a:t> </a:t>
            </a:r>
            <a:r>
              <a:rPr lang="en-US" altLang="zh-CN" b="1" dirty="0" smtClean="0">
                <a:solidFill>
                  <a:schemeClr val="tx1"/>
                </a:solidFill>
                <a:latin typeface="楷体_GB2312" pitchFamily="49" charset="-122"/>
                <a:ea typeface="楷体_GB2312" pitchFamily="49" charset="-122"/>
              </a:rPr>
              <a:t>9</a:t>
            </a:r>
            <a:r>
              <a:rPr lang="zh-CN" altLang="en-US" b="1" dirty="0" smtClean="0">
                <a:solidFill>
                  <a:schemeClr val="tx1"/>
                </a:solidFill>
                <a:latin typeface="楷体_GB2312" pitchFamily="49" charset="-122"/>
                <a:ea typeface="楷体_GB2312" pitchFamily="49" charset="-122"/>
              </a:rPr>
              <a:t>、流动党员党支部</a:t>
            </a:r>
            <a:r>
              <a:rPr lang="en-US" altLang="zh-CN" b="1" dirty="0" smtClean="0">
                <a:solidFill>
                  <a:schemeClr val="tx1"/>
                </a:solidFill>
                <a:latin typeface="楷体_GB2312" pitchFamily="49" charset="-122"/>
                <a:ea typeface="楷体_GB2312" pitchFamily="49" charset="-122"/>
              </a:rPr>
              <a:t>——</a:t>
            </a:r>
            <a:r>
              <a:rPr lang="zh-CN" altLang="en-US" b="1" dirty="0" smtClean="0">
                <a:solidFill>
                  <a:srgbClr val="C00000"/>
                </a:solidFill>
                <a:latin typeface="楷体_GB2312" pitchFamily="49" charset="-122"/>
                <a:ea typeface="楷体_GB2312" pitchFamily="49" charset="-122"/>
              </a:rPr>
              <a:t>组织引导</a:t>
            </a:r>
            <a:r>
              <a:rPr lang="zh-CN" altLang="en-US" b="1" dirty="0" smtClean="0">
                <a:solidFill>
                  <a:schemeClr val="tx1"/>
                </a:solidFill>
                <a:latin typeface="楷体_GB2312" pitchFamily="49" charset="-122"/>
                <a:ea typeface="楷体_GB2312" pitchFamily="49" charset="-122"/>
              </a:rPr>
              <a:t>流动党员</a:t>
            </a:r>
            <a:r>
              <a:rPr lang="zh-CN" altLang="en-US" b="1" u="sng" dirty="0" smtClean="0">
                <a:solidFill>
                  <a:schemeClr val="tx1"/>
                </a:solidFill>
                <a:latin typeface="楷体_GB2312" pitchFamily="49" charset="-122"/>
                <a:ea typeface="楷体_GB2312" pitchFamily="49" charset="-122"/>
              </a:rPr>
              <a:t>开展政治学习，过好组织生活</a:t>
            </a:r>
            <a:r>
              <a:rPr lang="zh-CN" altLang="en-US" b="1" dirty="0" smtClean="0">
                <a:solidFill>
                  <a:schemeClr val="tx1"/>
                </a:solidFill>
                <a:latin typeface="楷体_GB2312" pitchFamily="49" charset="-122"/>
                <a:ea typeface="楷体_GB2312" pitchFamily="49" charset="-122"/>
              </a:rPr>
              <a:t>，进行民主评议，党员履行党员义务，行使党员权利，充分发挥作用。对组织关系不在本党支部的流动党员民主评议等情况，应当通报其组织关系所在党支部。 </a:t>
            </a:r>
          </a:p>
          <a:p>
            <a:pPr>
              <a:lnSpc>
                <a:spcPts val="2100"/>
              </a:lnSpc>
            </a:pPr>
            <a:r>
              <a:rPr lang="en-US" altLang="zh-CN" b="1" dirty="0" smtClean="0">
                <a:solidFill>
                  <a:schemeClr val="tx1"/>
                </a:solidFill>
                <a:latin typeface="楷体_GB2312" pitchFamily="49" charset="-122"/>
                <a:ea typeface="楷体_GB2312" pitchFamily="49" charset="-122"/>
              </a:rPr>
              <a:t>10</a:t>
            </a:r>
            <a:r>
              <a:rPr lang="zh-CN" altLang="en-US" b="1" dirty="0" smtClean="0">
                <a:solidFill>
                  <a:schemeClr val="tx1"/>
                </a:solidFill>
                <a:latin typeface="楷体_GB2312" pitchFamily="49" charset="-122"/>
                <a:ea typeface="楷体_GB2312" pitchFamily="49" charset="-122"/>
              </a:rPr>
              <a:t>、</a:t>
            </a:r>
            <a:r>
              <a:rPr lang="zh-CN" altLang="en-US" b="1" u="sng" dirty="0" smtClean="0">
                <a:solidFill>
                  <a:schemeClr val="tx1"/>
                </a:solidFill>
                <a:latin typeface="楷体_GB2312" pitchFamily="49" charset="-122"/>
                <a:ea typeface="楷体_GB2312" pitchFamily="49" charset="-122"/>
              </a:rPr>
              <a:t>离退休干部职工党支部</a:t>
            </a:r>
            <a:r>
              <a:rPr lang="en-US" altLang="zh-CN" b="1" dirty="0" smtClean="0">
                <a:solidFill>
                  <a:schemeClr val="tx1"/>
                </a:solidFill>
                <a:latin typeface="楷体_GB2312" pitchFamily="49" charset="-122"/>
                <a:ea typeface="楷体_GB2312" pitchFamily="49" charset="-122"/>
              </a:rPr>
              <a:t>——</a:t>
            </a:r>
            <a:r>
              <a:rPr lang="zh-CN" altLang="en-US" b="1" dirty="0" smtClean="0">
                <a:solidFill>
                  <a:srgbClr val="C00000"/>
                </a:solidFill>
                <a:latin typeface="楷体_GB2312" pitchFamily="49" charset="-122"/>
                <a:ea typeface="楷体_GB2312" pitchFamily="49" charset="-122"/>
              </a:rPr>
              <a:t>组织引导</a:t>
            </a:r>
            <a:r>
              <a:rPr lang="zh-CN" altLang="en-US" b="1" dirty="0" smtClean="0">
                <a:solidFill>
                  <a:schemeClr val="tx1"/>
                </a:solidFill>
                <a:latin typeface="楷体_GB2312" pitchFamily="49" charset="-122"/>
                <a:ea typeface="楷体_GB2312" pitchFamily="49" charset="-122"/>
              </a:rPr>
              <a:t>宣传执行党的路线、方针、政策，根据离退休党员实际情况，组织参加学习，开展党的组织生活，听取意见建议，</a:t>
            </a:r>
            <a:r>
              <a:rPr lang="zh-CN" altLang="en-US" b="1" u="sng" dirty="0" smtClean="0">
                <a:solidFill>
                  <a:schemeClr val="tx1"/>
                </a:solidFill>
                <a:latin typeface="楷体_GB2312" pitchFamily="49" charset="-122"/>
                <a:ea typeface="楷体_GB2312" pitchFamily="49" charset="-122"/>
              </a:rPr>
              <a:t>引导他们结合自身实际发挥作用。 </a:t>
            </a:r>
          </a:p>
        </p:txBody>
      </p:sp>
      <p:pic>
        <p:nvPicPr>
          <p:cNvPr id="10" name="Picture 2"/>
          <p:cNvPicPr>
            <a:picLocks noChangeAspect="1" noChangeArrowheads="1"/>
          </p:cNvPicPr>
          <p:nvPr/>
        </p:nvPicPr>
        <p:blipFill>
          <a:blip r:embed="rId2" cstate="print"/>
          <a:srcRect/>
          <a:stretch>
            <a:fillRect/>
          </a:stretch>
        </p:blipFill>
        <p:spPr bwMode="auto">
          <a:xfrm>
            <a:off x="107504" y="88937"/>
            <a:ext cx="864096" cy="963799"/>
          </a:xfrm>
          <a:prstGeom prst="rect">
            <a:avLst/>
          </a:prstGeom>
          <a:noFill/>
          <a:ln w="9525">
            <a:noFill/>
            <a:miter lim="800000"/>
            <a:headEnd/>
            <a:tailEnd/>
          </a:ln>
        </p:spPr>
      </p:pic>
      <p:cxnSp>
        <p:nvCxnSpPr>
          <p:cNvPr id="11" name="直接连接符 10"/>
          <p:cNvCxnSpPr/>
          <p:nvPr/>
        </p:nvCxnSpPr>
        <p:spPr>
          <a:xfrm>
            <a:off x="0" y="1124744"/>
            <a:ext cx="91440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12" name="矩形 11"/>
          <p:cNvSpPr/>
          <p:nvPr/>
        </p:nvSpPr>
        <p:spPr>
          <a:xfrm>
            <a:off x="0" y="1268760"/>
            <a:ext cx="9144000" cy="72008"/>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标题 1"/>
          <p:cNvSpPr txBox="1">
            <a:spLocks noChangeArrowheads="1"/>
          </p:cNvSpPr>
          <p:nvPr/>
        </p:nvSpPr>
        <p:spPr>
          <a:xfrm>
            <a:off x="861442" y="116632"/>
            <a:ext cx="8247062" cy="10541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zh-CN" altLang="en-US" sz="2400" b="1" i="0" u="none" kern="1200" cap="none" spc="-300" normalizeH="0" baseline="0" noProof="0" dirty="0" smtClean="0">
                <a:ln>
                  <a:noFill/>
                </a:ln>
                <a:uLnTx/>
                <a:uFillTx/>
                <a:latin typeface="楷体_GB2312" pitchFamily="49" charset="-122"/>
                <a:ea typeface="楷体_GB2312" pitchFamily="49" charset="-122"/>
                <a:cs typeface="+mj-cs"/>
              </a:rPr>
              <a:t>第二讲 </a:t>
            </a:r>
            <a:r>
              <a:rPr kumimoji="0" lang="en-US" altLang="zh-CN" sz="2400" b="1" i="0" u="none" kern="1200" cap="none" spc="-300" normalizeH="0" baseline="0" noProof="0" dirty="0" smtClean="0">
                <a:ln>
                  <a:noFill/>
                </a:ln>
                <a:uLnTx/>
                <a:uFillTx/>
                <a:latin typeface="楷体_GB2312" pitchFamily="49" charset="-122"/>
                <a:ea typeface="楷体_GB2312" pitchFamily="49" charset="-122"/>
                <a:cs typeface="+mj-cs"/>
              </a:rPr>
              <a:t>《</a:t>
            </a:r>
            <a:r>
              <a:rPr kumimoji="0" lang="zh-CN" altLang="en-US" sz="2400" b="1" i="0" u="none" kern="1200" cap="none" spc="-300" normalizeH="0" baseline="0" noProof="0" dirty="0" smtClean="0">
                <a:ln>
                  <a:noFill/>
                </a:ln>
                <a:uLnTx/>
                <a:uFillTx/>
                <a:latin typeface="楷体_GB2312" pitchFamily="49" charset="-122"/>
                <a:ea typeface="楷体_GB2312" pitchFamily="49" charset="-122"/>
                <a:cs typeface="+mj-cs"/>
              </a:rPr>
              <a:t>中国共产党支部工作条例（试行）</a:t>
            </a:r>
            <a:r>
              <a:rPr kumimoji="0" lang="en-US" altLang="zh-CN" sz="2400" b="1" i="0" u="none" kern="1200" cap="none" spc="-300" normalizeH="0" baseline="0" noProof="0" dirty="0" smtClean="0">
                <a:ln>
                  <a:noFill/>
                </a:ln>
                <a:uLnTx/>
                <a:uFillTx/>
                <a:latin typeface="楷体_GB2312" pitchFamily="49" charset="-122"/>
                <a:ea typeface="楷体_GB2312" pitchFamily="49" charset="-122"/>
                <a:cs typeface="+mj-cs"/>
              </a:rPr>
              <a:t>》</a:t>
            </a:r>
            <a:r>
              <a:rPr kumimoji="0" lang="zh-CN" altLang="en-US" sz="2400" b="1" i="0" u="none" kern="1200" cap="none" spc="-300" normalizeH="0" baseline="0" noProof="0" dirty="0" smtClean="0">
                <a:ln>
                  <a:noFill/>
                </a:ln>
                <a:uLnTx/>
                <a:uFillTx/>
                <a:latin typeface="楷体_GB2312" pitchFamily="49" charset="-122"/>
                <a:ea typeface="楷体_GB2312" pitchFamily="49" charset="-122"/>
                <a:cs typeface="+mj-cs"/>
              </a:rPr>
              <a:t>的主要内容</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标题 1"/>
          <p:cNvSpPr txBox="1">
            <a:spLocks noChangeArrowheads="1"/>
          </p:cNvSpPr>
          <p:nvPr/>
        </p:nvSpPr>
        <p:spPr>
          <a:xfrm>
            <a:off x="0" y="1196752"/>
            <a:ext cx="8964488" cy="1054100"/>
          </a:xfrm>
          <a:prstGeom prst="rect">
            <a:avLst/>
          </a:prstGeom>
        </p:spPr>
        <p:txBody>
          <a:bodyPr vert="horz" lIns="91440" tIns="45720" rIns="91440" bIns="45720" rtlCol="0" anchor="ctr">
            <a:normAutofit/>
          </a:bodyPr>
          <a:lstStyle/>
          <a:p>
            <a:pPr>
              <a:spcBef>
                <a:spcPct val="0"/>
              </a:spcBef>
            </a:pPr>
            <a:r>
              <a:rPr lang="zh-CN" altLang="en-US" sz="2800" b="1" spc="-300" dirty="0" smtClean="0">
                <a:latin typeface="楷体_GB2312" pitchFamily="49" charset="-122"/>
                <a:ea typeface="楷体_GB2312" pitchFamily="49" charset="-122"/>
              </a:rPr>
              <a:t>  （七）</a:t>
            </a:r>
            <a:r>
              <a:rPr lang="zh-CN" altLang="en-US" sz="2800" b="1" dirty="0" smtClean="0">
                <a:solidFill>
                  <a:schemeClr val="tx1"/>
                </a:solidFill>
                <a:latin typeface="楷体_GB2312" pitchFamily="49" charset="-122"/>
                <a:ea typeface="楷体_GB2312" pitchFamily="49" charset="-122"/>
              </a:rPr>
              <a:t>党支部的工作机制</a:t>
            </a:r>
            <a:endParaRPr lang="zh-CN" altLang="en-US" sz="2400" dirty="0" smtClean="0">
              <a:solidFill>
                <a:srgbClr val="C00000"/>
              </a:solidFill>
              <a:latin typeface="楷体_GB2312" pitchFamily="49" charset="-122"/>
              <a:ea typeface="楷体_GB2312" pitchFamily="49" charset="-122"/>
            </a:endParaRPr>
          </a:p>
        </p:txBody>
      </p:sp>
      <p:sp>
        <p:nvSpPr>
          <p:cNvPr id="9" name="矩形 8"/>
          <p:cNvSpPr/>
          <p:nvPr/>
        </p:nvSpPr>
        <p:spPr>
          <a:xfrm>
            <a:off x="755576" y="2051831"/>
            <a:ext cx="7848872" cy="1631216"/>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a:lnSpc>
                <a:spcPts val="2400"/>
              </a:lnSpc>
            </a:pPr>
            <a:r>
              <a:rPr lang="zh-CN" altLang="en-US" b="1" dirty="0" smtClean="0">
                <a:solidFill>
                  <a:srgbClr val="C00000"/>
                </a:solidFill>
                <a:latin typeface="楷体_GB2312" pitchFamily="49" charset="-122"/>
                <a:ea typeface="楷体_GB2312" pitchFamily="49" charset="-122"/>
              </a:rPr>
              <a:t>党支部党员大会</a:t>
            </a:r>
            <a:r>
              <a:rPr lang="en-US" altLang="zh-CN" b="1" dirty="0" smtClean="0">
                <a:solidFill>
                  <a:schemeClr val="tx1"/>
                </a:solidFill>
                <a:latin typeface="楷体_GB2312" pitchFamily="49" charset="-122"/>
                <a:ea typeface="楷体_GB2312" pitchFamily="49" charset="-122"/>
              </a:rPr>
              <a:t>——</a:t>
            </a:r>
            <a:r>
              <a:rPr lang="zh-CN" altLang="en-US" b="1" dirty="0" smtClean="0">
                <a:solidFill>
                  <a:schemeClr val="tx1"/>
                </a:solidFill>
                <a:latin typeface="楷体_GB2312" pitchFamily="49" charset="-122"/>
                <a:ea typeface="楷体_GB2312" pitchFamily="49" charset="-122"/>
              </a:rPr>
              <a:t>是党支部的</a:t>
            </a:r>
            <a:r>
              <a:rPr lang="zh-CN" altLang="en-US" b="1" u="sng" dirty="0" smtClean="0">
                <a:solidFill>
                  <a:schemeClr val="tx1"/>
                </a:solidFill>
                <a:latin typeface="楷体_GB2312" pitchFamily="49" charset="-122"/>
                <a:ea typeface="楷体_GB2312" pitchFamily="49" charset="-122"/>
              </a:rPr>
              <a:t>议事决策机构</a:t>
            </a:r>
            <a:r>
              <a:rPr lang="zh-CN" altLang="en-US" b="1" dirty="0" smtClean="0">
                <a:solidFill>
                  <a:schemeClr val="tx1"/>
                </a:solidFill>
                <a:latin typeface="楷体_GB2312" pitchFamily="49" charset="-122"/>
                <a:ea typeface="楷体_GB2312" pitchFamily="49" charset="-122"/>
              </a:rPr>
              <a:t>。</a:t>
            </a:r>
            <a:r>
              <a:rPr lang="zh-CN" altLang="en-US" b="1" u="sng" dirty="0" smtClean="0">
                <a:solidFill>
                  <a:schemeClr val="tx1"/>
                </a:solidFill>
                <a:latin typeface="楷体_GB2312" pitchFamily="49" charset="-122"/>
                <a:ea typeface="楷体_GB2312" pitchFamily="49" charset="-122"/>
              </a:rPr>
              <a:t>职权</a:t>
            </a:r>
            <a:r>
              <a:rPr lang="zh-CN" altLang="en-US" b="1" dirty="0" smtClean="0">
                <a:solidFill>
                  <a:schemeClr val="tx1"/>
                </a:solidFill>
                <a:latin typeface="楷体_GB2312" pitchFamily="49" charset="-122"/>
                <a:ea typeface="楷体_GB2312" pitchFamily="49" charset="-122"/>
              </a:rPr>
              <a:t>是：听取和审查党支部委员会的工作报告；按照规定开展党支部选举工作，推荐出席上级党代表大会的代表候选人，选举出席上级党代表大会的代表；讨论和表决接收预备党员和预备党员转正、延长预备期或者取消预备党员资格；讨论决定对党员的表彰表扬、组织处置和纪律处分；决定其他重要</a:t>
            </a:r>
            <a:r>
              <a:rPr lang="zh-CN" altLang="en-US" b="1" dirty="0" smtClean="0">
                <a:solidFill>
                  <a:schemeClr val="tx1"/>
                </a:solidFill>
                <a:latin typeface="楷体_GB2312" pitchFamily="49" charset="-122"/>
                <a:ea typeface="楷体_GB2312" pitchFamily="49" charset="-122"/>
              </a:rPr>
              <a:t>事项</a:t>
            </a:r>
            <a:r>
              <a:rPr lang="zh-CN" altLang="en-US" b="1" dirty="0" smtClean="0">
                <a:solidFill>
                  <a:schemeClr val="tx1"/>
                </a:solidFill>
                <a:latin typeface="楷体_GB2312" pitchFamily="49" charset="-122"/>
                <a:ea typeface="楷体_GB2312" pitchFamily="49" charset="-122"/>
              </a:rPr>
              <a:t>。（两个半数）</a:t>
            </a:r>
            <a:endParaRPr lang="zh-CN" altLang="en-US" b="1" dirty="0" smtClean="0">
              <a:solidFill>
                <a:schemeClr val="tx1"/>
              </a:solidFill>
              <a:latin typeface="楷体_GB2312" pitchFamily="49" charset="-122"/>
              <a:ea typeface="楷体_GB2312" pitchFamily="49" charset="-122"/>
            </a:endParaRPr>
          </a:p>
        </p:txBody>
      </p:sp>
      <p:sp>
        <p:nvSpPr>
          <p:cNvPr id="10" name="矩形 9"/>
          <p:cNvSpPr/>
          <p:nvPr/>
        </p:nvSpPr>
        <p:spPr>
          <a:xfrm>
            <a:off x="755576" y="3789040"/>
            <a:ext cx="7848872" cy="1323439"/>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a:lnSpc>
                <a:spcPts val="2400"/>
              </a:lnSpc>
            </a:pPr>
            <a:r>
              <a:rPr lang="zh-CN" altLang="en-US" b="1" dirty="0" smtClean="0">
                <a:solidFill>
                  <a:srgbClr val="C00000"/>
                </a:solidFill>
                <a:latin typeface="楷体_GB2312" pitchFamily="49" charset="-122"/>
                <a:ea typeface="楷体_GB2312" pitchFamily="49" charset="-122"/>
              </a:rPr>
              <a:t>党支部委员会</a:t>
            </a:r>
            <a:r>
              <a:rPr lang="en-US" altLang="zh-CN" b="1" dirty="0" smtClean="0">
                <a:solidFill>
                  <a:schemeClr val="tx1"/>
                </a:solidFill>
                <a:latin typeface="楷体_GB2312" pitchFamily="49" charset="-122"/>
                <a:ea typeface="楷体_GB2312" pitchFamily="49" charset="-122"/>
              </a:rPr>
              <a:t>——</a:t>
            </a:r>
            <a:r>
              <a:rPr lang="zh-CN" altLang="en-US" b="1" dirty="0" smtClean="0">
                <a:solidFill>
                  <a:schemeClr val="tx1"/>
                </a:solidFill>
                <a:latin typeface="楷体_GB2312" pitchFamily="49" charset="-122"/>
                <a:ea typeface="楷体_GB2312" pitchFamily="49" charset="-122"/>
              </a:rPr>
              <a:t>是党支部日常工作的</a:t>
            </a:r>
            <a:r>
              <a:rPr lang="zh-CN" altLang="en-US" b="1" u="sng" dirty="0" smtClean="0">
                <a:solidFill>
                  <a:schemeClr val="tx1"/>
                </a:solidFill>
                <a:latin typeface="楷体_GB2312" pitchFamily="49" charset="-122"/>
                <a:ea typeface="楷体_GB2312" pitchFamily="49" charset="-122"/>
              </a:rPr>
              <a:t>领导机构</a:t>
            </a:r>
            <a:r>
              <a:rPr lang="zh-CN" altLang="en-US" b="1" dirty="0" smtClean="0">
                <a:solidFill>
                  <a:schemeClr val="tx1"/>
                </a:solidFill>
                <a:latin typeface="楷体_GB2312" pitchFamily="49" charset="-122"/>
                <a:ea typeface="楷体_GB2312" pitchFamily="49" charset="-122"/>
              </a:rPr>
              <a:t>。党支部委员会会议一般每月召开</a:t>
            </a:r>
            <a:r>
              <a:rPr lang="en-US" altLang="zh-CN" b="1" dirty="0" smtClean="0">
                <a:solidFill>
                  <a:schemeClr val="tx1"/>
                </a:solidFill>
                <a:latin typeface="楷体_GB2312" pitchFamily="49" charset="-122"/>
                <a:ea typeface="楷体_GB2312" pitchFamily="49" charset="-122"/>
              </a:rPr>
              <a:t>1</a:t>
            </a:r>
            <a:r>
              <a:rPr lang="zh-CN" altLang="en-US" b="1" dirty="0" smtClean="0">
                <a:solidFill>
                  <a:schemeClr val="tx1"/>
                </a:solidFill>
                <a:latin typeface="楷体_GB2312" pitchFamily="49" charset="-122"/>
                <a:ea typeface="楷体_GB2312" pitchFamily="49" charset="-122"/>
              </a:rPr>
              <a:t>次，根据需要可以随时召开，对党支部重要工作进行讨论、作出决定等。党支部委员会会议须有半数以上委员到会方可进行。重要事项提交党员大会决定前，一般应当经党支部委员会会议讨论</a:t>
            </a:r>
          </a:p>
        </p:txBody>
      </p:sp>
      <p:sp>
        <p:nvSpPr>
          <p:cNvPr id="11" name="矩形 10"/>
          <p:cNvSpPr/>
          <p:nvPr/>
        </p:nvSpPr>
        <p:spPr>
          <a:xfrm>
            <a:off x="755576" y="5229200"/>
            <a:ext cx="7848872" cy="707886"/>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a:lnSpc>
                <a:spcPts val="2400"/>
              </a:lnSpc>
            </a:pPr>
            <a:r>
              <a:rPr lang="zh-CN" altLang="en-US" b="1" dirty="0" smtClean="0">
                <a:solidFill>
                  <a:srgbClr val="C00000"/>
                </a:solidFill>
                <a:latin typeface="楷体_GB2312" pitchFamily="49" charset="-122"/>
                <a:ea typeface="楷体_GB2312" pitchFamily="49" charset="-122"/>
              </a:rPr>
              <a:t>党小组会</a:t>
            </a:r>
            <a:r>
              <a:rPr lang="en-US" altLang="zh-CN" b="1" dirty="0" smtClean="0">
                <a:solidFill>
                  <a:schemeClr val="tx1"/>
                </a:solidFill>
                <a:latin typeface="楷体_GB2312" pitchFamily="49" charset="-122"/>
                <a:ea typeface="楷体_GB2312" pitchFamily="49" charset="-122"/>
              </a:rPr>
              <a:t>——</a:t>
            </a:r>
            <a:r>
              <a:rPr lang="zh-CN" altLang="en-US" b="1" dirty="0" smtClean="0">
                <a:solidFill>
                  <a:schemeClr val="tx1"/>
                </a:solidFill>
                <a:latin typeface="楷体_GB2312" pitchFamily="49" charset="-122"/>
                <a:ea typeface="楷体_GB2312" pitchFamily="49" charset="-122"/>
              </a:rPr>
              <a:t>主要</a:t>
            </a:r>
            <a:r>
              <a:rPr lang="zh-CN" altLang="en-US" b="1" u="sng" dirty="0" smtClean="0">
                <a:solidFill>
                  <a:schemeClr val="tx1"/>
                </a:solidFill>
                <a:latin typeface="楷体_GB2312" pitchFamily="49" charset="-122"/>
                <a:ea typeface="楷体_GB2312" pitchFamily="49" charset="-122"/>
              </a:rPr>
              <a:t>落实党支部工作要求</a:t>
            </a:r>
            <a:r>
              <a:rPr lang="zh-CN" altLang="en-US" b="1" dirty="0" smtClean="0">
                <a:solidFill>
                  <a:schemeClr val="tx1"/>
                </a:solidFill>
                <a:latin typeface="楷体_GB2312" pitchFamily="49" charset="-122"/>
                <a:ea typeface="楷体_GB2312" pitchFamily="49" charset="-122"/>
              </a:rPr>
              <a:t>，完成支部安排任务。党小组会一般每月召开</a:t>
            </a:r>
            <a:r>
              <a:rPr lang="en-US" altLang="zh-CN" b="1" dirty="0" smtClean="0">
                <a:solidFill>
                  <a:schemeClr val="tx1"/>
                </a:solidFill>
                <a:latin typeface="楷体_GB2312" pitchFamily="49" charset="-122"/>
                <a:ea typeface="楷体_GB2312" pitchFamily="49" charset="-122"/>
              </a:rPr>
              <a:t>1</a:t>
            </a:r>
            <a:r>
              <a:rPr lang="zh-CN" altLang="en-US" b="1" dirty="0" smtClean="0">
                <a:solidFill>
                  <a:schemeClr val="tx1"/>
                </a:solidFill>
                <a:latin typeface="楷体_GB2312" pitchFamily="49" charset="-122"/>
                <a:ea typeface="楷体_GB2312" pitchFamily="49" charset="-122"/>
              </a:rPr>
              <a:t>次，组织党员参加政治学习、谈心谈话、开展批评和自我批评等。</a:t>
            </a:r>
          </a:p>
        </p:txBody>
      </p:sp>
      <p:pic>
        <p:nvPicPr>
          <p:cNvPr id="12" name="Picture 2"/>
          <p:cNvPicPr>
            <a:picLocks noChangeAspect="1" noChangeArrowheads="1"/>
          </p:cNvPicPr>
          <p:nvPr/>
        </p:nvPicPr>
        <p:blipFill>
          <a:blip r:embed="rId2" cstate="print"/>
          <a:srcRect/>
          <a:stretch>
            <a:fillRect/>
          </a:stretch>
        </p:blipFill>
        <p:spPr bwMode="auto">
          <a:xfrm>
            <a:off x="107504" y="88937"/>
            <a:ext cx="864096" cy="963799"/>
          </a:xfrm>
          <a:prstGeom prst="rect">
            <a:avLst/>
          </a:prstGeom>
          <a:noFill/>
          <a:ln w="9525">
            <a:noFill/>
            <a:miter lim="800000"/>
            <a:headEnd/>
            <a:tailEnd/>
          </a:ln>
        </p:spPr>
      </p:pic>
      <p:cxnSp>
        <p:nvCxnSpPr>
          <p:cNvPr id="13" name="直接连接符 12"/>
          <p:cNvCxnSpPr/>
          <p:nvPr/>
        </p:nvCxnSpPr>
        <p:spPr>
          <a:xfrm>
            <a:off x="0" y="1124744"/>
            <a:ext cx="91440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14" name="矩形 13"/>
          <p:cNvSpPr/>
          <p:nvPr/>
        </p:nvSpPr>
        <p:spPr>
          <a:xfrm>
            <a:off x="0" y="1268760"/>
            <a:ext cx="9144000" cy="72008"/>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标题 1"/>
          <p:cNvSpPr txBox="1">
            <a:spLocks noChangeArrowheads="1"/>
          </p:cNvSpPr>
          <p:nvPr/>
        </p:nvSpPr>
        <p:spPr>
          <a:xfrm>
            <a:off x="861442" y="116632"/>
            <a:ext cx="8247062" cy="10541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zh-CN" altLang="en-US" sz="2400" b="1" i="0" u="none" kern="1200" cap="none" spc="-300" normalizeH="0" baseline="0" noProof="0" dirty="0" smtClean="0">
                <a:ln>
                  <a:noFill/>
                </a:ln>
                <a:uLnTx/>
                <a:uFillTx/>
                <a:latin typeface="楷体_GB2312" pitchFamily="49" charset="-122"/>
                <a:ea typeface="楷体_GB2312" pitchFamily="49" charset="-122"/>
                <a:cs typeface="+mj-cs"/>
              </a:rPr>
              <a:t>第二讲 </a:t>
            </a:r>
            <a:r>
              <a:rPr kumimoji="0" lang="en-US" altLang="zh-CN" sz="2400" b="1" i="0" u="none" kern="1200" cap="none" spc="-300" normalizeH="0" baseline="0" noProof="0" dirty="0" smtClean="0">
                <a:ln>
                  <a:noFill/>
                </a:ln>
                <a:uLnTx/>
                <a:uFillTx/>
                <a:latin typeface="楷体_GB2312" pitchFamily="49" charset="-122"/>
                <a:ea typeface="楷体_GB2312" pitchFamily="49" charset="-122"/>
                <a:cs typeface="+mj-cs"/>
              </a:rPr>
              <a:t>《</a:t>
            </a:r>
            <a:r>
              <a:rPr kumimoji="0" lang="zh-CN" altLang="en-US" sz="2400" b="1" i="0" u="none" kern="1200" cap="none" spc="-300" normalizeH="0" baseline="0" noProof="0" dirty="0" smtClean="0">
                <a:ln>
                  <a:noFill/>
                </a:ln>
                <a:uLnTx/>
                <a:uFillTx/>
                <a:latin typeface="楷体_GB2312" pitchFamily="49" charset="-122"/>
                <a:ea typeface="楷体_GB2312" pitchFamily="49" charset="-122"/>
                <a:cs typeface="+mj-cs"/>
              </a:rPr>
              <a:t>中国共产党支部工作条例（试行）</a:t>
            </a:r>
            <a:r>
              <a:rPr kumimoji="0" lang="en-US" altLang="zh-CN" sz="2400" b="1" i="0" u="none" kern="1200" cap="none" spc="-300" normalizeH="0" baseline="0" noProof="0" dirty="0" smtClean="0">
                <a:ln>
                  <a:noFill/>
                </a:ln>
                <a:uLnTx/>
                <a:uFillTx/>
                <a:latin typeface="楷体_GB2312" pitchFamily="49" charset="-122"/>
                <a:ea typeface="楷体_GB2312" pitchFamily="49" charset="-122"/>
                <a:cs typeface="+mj-cs"/>
              </a:rPr>
              <a:t>》</a:t>
            </a:r>
            <a:r>
              <a:rPr kumimoji="0" lang="zh-CN" altLang="en-US" sz="2400" b="1" i="0" u="none" kern="1200" cap="none" spc="-300" normalizeH="0" baseline="0" noProof="0" dirty="0" smtClean="0">
                <a:ln>
                  <a:noFill/>
                </a:ln>
                <a:uLnTx/>
                <a:uFillTx/>
                <a:latin typeface="楷体_GB2312" pitchFamily="49" charset="-122"/>
                <a:ea typeface="楷体_GB2312" pitchFamily="49" charset="-122"/>
                <a:cs typeface="+mj-cs"/>
              </a:rPr>
              <a:t>的主要内容</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标题 1"/>
          <p:cNvSpPr txBox="1">
            <a:spLocks noChangeArrowheads="1"/>
          </p:cNvSpPr>
          <p:nvPr/>
        </p:nvSpPr>
        <p:spPr>
          <a:xfrm>
            <a:off x="0" y="1052736"/>
            <a:ext cx="8964488" cy="1054100"/>
          </a:xfrm>
          <a:prstGeom prst="rect">
            <a:avLst/>
          </a:prstGeom>
        </p:spPr>
        <p:txBody>
          <a:bodyPr vert="horz" lIns="91440" tIns="45720" rIns="91440" bIns="45720" rtlCol="0" anchor="ctr">
            <a:normAutofit/>
          </a:bodyPr>
          <a:lstStyle/>
          <a:p>
            <a:pPr>
              <a:spcBef>
                <a:spcPct val="0"/>
              </a:spcBef>
            </a:pPr>
            <a:r>
              <a:rPr lang="zh-CN" altLang="en-US" sz="2800" b="1" spc="-300" dirty="0" smtClean="0">
                <a:latin typeface="楷体_GB2312" pitchFamily="49" charset="-122"/>
                <a:ea typeface="楷体_GB2312" pitchFamily="49" charset="-122"/>
              </a:rPr>
              <a:t>  （八）</a:t>
            </a:r>
            <a:r>
              <a:rPr lang="zh-CN" altLang="en-US" sz="2800" b="1" dirty="0" smtClean="0">
                <a:solidFill>
                  <a:schemeClr val="tx1"/>
                </a:solidFill>
                <a:latin typeface="楷体_GB2312" pitchFamily="49" charset="-122"/>
                <a:ea typeface="楷体_GB2312" pitchFamily="49" charset="-122"/>
              </a:rPr>
              <a:t>党支部委员会建设</a:t>
            </a:r>
            <a:endParaRPr lang="zh-CN" altLang="en-US" sz="2400" dirty="0" smtClean="0">
              <a:solidFill>
                <a:srgbClr val="C00000"/>
              </a:solidFill>
              <a:latin typeface="楷体_GB2312" pitchFamily="49" charset="-122"/>
              <a:ea typeface="楷体_GB2312" pitchFamily="49" charset="-122"/>
            </a:endParaRPr>
          </a:p>
        </p:txBody>
      </p:sp>
      <p:pic>
        <p:nvPicPr>
          <p:cNvPr id="10" name="Picture 2"/>
          <p:cNvPicPr>
            <a:picLocks noChangeAspect="1" noChangeArrowheads="1"/>
          </p:cNvPicPr>
          <p:nvPr/>
        </p:nvPicPr>
        <p:blipFill>
          <a:blip r:embed="rId2" cstate="print"/>
          <a:srcRect/>
          <a:stretch>
            <a:fillRect/>
          </a:stretch>
        </p:blipFill>
        <p:spPr bwMode="auto">
          <a:xfrm>
            <a:off x="107504" y="88937"/>
            <a:ext cx="864096" cy="963799"/>
          </a:xfrm>
          <a:prstGeom prst="rect">
            <a:avLst/>
          </a:prstGeom>
          <a:noFill/>
          <a:ln w="9525">
            <a:noFill/>
            <a:miter lim="800000"/>
            <a:headEnd/>
            <a:tailEnd/>
          </a:ln>
        </p:spPr>
      </p:pic>
      <p:cxnSp>
        <p:nvCxnSpPr>
          <p:cNvPr id="11" name="直接连接符 10"/>
          <p:cNvCxnSpPr/>
          <p:nvPr/>
        </p:nvCxnSpPr>
        <p:spPr>
          <a:xfrm>
            <a:off x="0" y="1124744"/>
            <a:ext cx="91440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12" name="矩形 11"/>
          <p:cNvSpPr/>
          <p:nvPr/>
        </p:nvSpPr>
        <p:spPr>
          <a:xfrm>
            <a:off x="0" y="1268760"/>
            <a:ext cx="9144000" cy="72008"/>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标题 1"/>
          <p:cNvSpPr txBox="1">
            <a:spLocks noChangeArrowheads="1"/>
          </p:cNvSpPr>
          <p:nvPr/>
        </p:nvSpPr>
        <p:spPr>
          <a:xfrm>
            <a:off x="861442" y="116632"/>
            <a:ext cx="8247062" cy="10541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zh-CN" altLang="en-US" sz="2400" b="1" i="0" u="none" kern="1200" cap="none" spc="-300" normalizeH="0" baseline="0" noProof="0" dirty="0" smtClean="0">
                <a:ln>
                  <a:noFill/>
                </a:ln>
                <a:uLnTx/>
                <a:uFillTx/>
                <a:latin typeface="楷体_GB2312" pitchFamily="49" charset="-122"/>
                <a:ea typeface="楷体_GB2312" pitchFamily="49" charset="-122"/>
                <a:cs typeface="+mj-cs"/>
              </a:rPr>
              <a:t>第二讲 </a:t>
            </a:r>
            <a:r>
              <a:rPr kumimoji="0" lang="en-US" altLang="zh-CN" sz="2400" b="1" i="0" u="none" kern="1200" cap="none" spc="-300" normalizeH="0" baseline="0" noProof="0" dirty="0" smtClean="0">
                <a:ln>
                  <a:noFill/>
                </a:ln>
                <a:uLnTx/>
                <a:uFillTx/>
                <a:latin typeface="楷体_GB2312" pitchFamily="49" charset="-122"/>
                <a:ea typeface="楷体_GB2312" pitchFamily="49" charset="-122"/>
                <a:cs typeface="+mj-cs"/>
              </a:rPr>
              <a:t>《</a:t>
            </a:r>
            <a:r>
              <a:rPr kumimoji="0" lang="zh-CN" altLang="en-US" sz="2400" b="1" i="0" u="none" kern="1200" cap="none" spc="-300" normalizeH="0" baseline="0" noProof="0" dirty="0" smtClean="0">
                <a:ln>
                  <a:noFill/>
                </a:ln>
                <a:uLnTx/>
                <a:uFillTx/>
                <a:latin typeface="楷体_GB2312" pitchFamily="49" charset="-122"/>
                <a:ea typeface="楷体_GB2312" pitchFamily="49" charset="-122"/>
                <a:cs typeface="+mj-cs"/>
              </a:rPr>
              <a:t>中国共产党支部工作条例（试行）</a:t>
            </a:r>
            <a:r>
              <a:rPr kumimoji="0" lang="en-US" altLang="zh-CN" sz="2400" b="1" i="0" u="none" kern="1200" cap="none" spc="-300" normalizeH="0" baseline="0" noProof="0" dirty="0" smtClean="0">
                <a:ln>
                  <a:noFill/>
                </a:ln>
                <a:uLnTx/>
                <a:uFillTx/>
                <a:latin typeface="楷体_GB2312" pitchFamily="49" charset="-122"/>
                <a:ea typeface="楷体_GB2312" pitchFamily="49" charset="-122"/>
                <a:cs typeface="+mj-cs"/>
              </a:rPr>
              <a:t>》</a:t>
            </a:r>
            <a:r>
              <a:rPr kumimoji="0" lang="zh-CN" altLang="en-US" sz="2400" b="1" i="0" u="none" kern="1200" cap="none" spc="-300" normalizeH="0" baseline="0" noProof="0" dirty="0" smtClean="0">
                <a:ln>
                  <a:noFill/>
                </a:ln>
                <a:uLnTx/>
                <a:uFillTx/>
                <a:latin typeface="楷体_GB2312" pitchFamily="49" charset="-122"/>
                <a:ea typeface="楷体_GB2312" pitchFamily="49" charset="-122"/>
                <a:cs typeface="+mj-cs"/>
              </a:rPr>
              <a:t>的主要内容</a:t>
            </a:r>
          </a:p>
        </p:txBody>
      </p:sp>
      <p:sp>
        <p:nvSpPr>
          <p:cNvPr id="13" name="五边形 12"/>
          <p:cNvSpPr/>
          <p:nvPr/>
        </p:nvSpPr>
        <p:spPr>
          <a:xfrm>
            <a:off x="1187624" y="1988840"/>
            <a:ext cx="1656184" cy="432048"/>
          </a:xfrm>
          <a:prstGeom prst="homePlate">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b="1" dirty="0" smtClean="0">
                <a:latin typeface="华文楷体" pitchFamily="2" charset="-122"/>
                <a:ea typeface="华文楷体" pitchFamily="2" charset="-122"/>
              </a:rPr>
              <a:t>设立条件</a:t>
            </a:r>
            <a:endParaRPr lang="zh-CN" altLang="en-US" sz="2000" b="1" dirty="0">
              <a:latin typeface="华文楷体" pitchFamily="2" charset="-122"/>
              <a:ea typeface="华文楷体" pitchFamily="2" charset="-122"/>
            </a:endParaRPr>
          </a:p>
        </p:txBody>
      </p:sp>
      <p:sp>
        <p:nvSpPr>
          <p:cNvPr id="14" name="矩形 13"/>
          <p:cNvSpPr/>
          <p:nvPr/>
        </p:nvSpPr>
        <p:spPr>
          <a:xfrm>
            <a:off x="3059832" y="2060848"/>
            <a:ext cx="4392488" cy="489878"/>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a:lnSpc>
                <a:spcPts val="3100"/>
              </a:lnSpc>
            </a:pPr>
            <a:r>
              <a:rPr lang="zh-CN" altLang="en-US" sz="2000" b="1" dirty="0" smtClean="0">
                <a:solidFill>
                  <a:schemeClr val="tx1"/>
                </a:solidFill>
                <a:latin typeface="华文楷体" pitchFamily="2" charset="-122"/>
                <a:ea typeface="华文楷体" pitchFamily="2" charset="-122"/>
              </a:rPr>
              <a:t>正式党员</a:t>
            </a:r>
            <a:r>
              <a:rPr lang="en-US" altLang="zh-CN" sz="2000" b="1" u="sng" dirty="0" smtClean="0">
                <a:solidFill>
                  <a:schemeClr val="tx1"/>
                </a:solidFill>
                <a:latin typeface="华文楷体" pitchFamily="2" charset="-122"/>
                <a:ea typeface="华文楷体" pitchFamily="2" charset="-122"/>
              </a:rPr>
              <a:t>7</a:t>
            </a:r>
            <a:r>
              <a:rPr lang="zh-CN" altLang="en-US" sz="2000" b="1" u="sng" dirty="0" smtClean="0">
                <a:solidFill>
                  <a:schemeClr val="tx1"/>
                </a:solidFill>
                <a:latin typeface="华文楷体" pitchFamily="2" charset="-122"/>
                <a:ea typeface="华文楷体" pitchFamily="2" charset="-122"/>
              </a:rPr>
              <a:t>人</a:t>
            </a:r>
            <a:r>
              <a:rPr lang="zh-CN" altLang="en-US" sz="2000" b="1" u="sng" dirty="0" smtClean="0">
                <a:solidFill>
                  <a:schemeClr val="tx1"/>
                </a:solidFill>
                <a:latin typeface="华文楷体" pitchFamily="2" charset="-122"/>
                <a:ea typeface="华文楷体" pitchFamily="2" charset="-122"/>
              </a:rPr>
              <a:t>以上</a:t>
            </a:r>
            <a:r>
              <a:rPr lang="zh-CN" altLang="en-US" sz="2000" b="1" dirty="0" smtClean="0">
                <a:solidFill>
                  <a:schemeClr val="tx1"/>
                </a:solidFill>
                <a:latin typeface="华文楷体" pitchFamily="2" charset="-122"/>
                <a:ea typeface="华文楷体" pitchFamily="2" charset="-122"/>
              </a:rPr>
              <a:t>设立</a:t>
            </a:r>
            <a:r>
              <a:rPr lang="zh-CN" altLang="en-US" sz="2000" b="1" dirty="0" smtClean="0">
                <a:solidFill>
                  <a:schemeClr val="tx1"/>
                </a:solidFill>
                <a:latin typeface="华文楷体" pitchFamily="2" charset="-122"/>
                <a:ea typeface="华文楷体" pitchFamily="2" charset="-122"/>
              </a:rPr>
              <a:t>党支部委员会</a:t>
            </a:r>
            <a:endParaRPr lang="zh-CN" altLang="en-US" sz="2000" dirty="0" smtClean="0">
              <a:solidFill>
                <a:schemeClr val="tx1"/>
              </a:solidFill>
              <a:latin typeface="楷体_GB2312" pitchFamily="49" charset="-122"/>
              <a:ea typeface="楷体_GB2312" pitchFamily="49" charset="-122"/>
            </a:endParaRPr>
          </a:p>
        </p:txBody>
      </p:sp>
      <p:sp>
        <p:nvSpPr>
          <p:cNvPr id="15" name="五边形 14"/>
          <p:cNvSpPr/>
          <p:nvPr/>
        </p:nvSpPr>
        <p:spPr>
          <a:xfrm>
            <a:off x="1115616" y="2708920"/>
            <a:ext cx="1656184" cy="432048"/>
          </a:xfrm>
          <a:prstGeom prst="homePlate">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b="1" dirty="0" smtClean="0">
                <a:latin typeface="华文楷体" pitchFamily="2" charset="-122"/>
                <a:ea typeface="华文楷体" pitchFamily="2" charset="-122"/>
              </a:rPr>
              <a:t>组成</a:t>
            </a:r>
            <a:endParaRPr lang="zh-CN" altLang="en-US" sz="2000" b="1" dirty="0">
              <a:latin typeface="华文楷体" pitchFamily="2" charset="-122"/>
              <a:ea typeface="华文楷体" pitchFamily="2" charset="-122"/>
            </a:endParaRPr>
          </a:p>
        </p:txBody>
      </p:sp>
      <p:sp>
        <p:nvSpPr>
          <p:cNvPr id="16" name="矩形 15"/>
          <p:cNvSpPr/>
          <p:nvPr/>
        </p:nvSpPr>
        <p:spPr>
          <a:xfrm>
            <a:off x="2987824" y="2780928"/>
            <a:ext cx="5256584" cy="455959"/>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a:lnSpc>
                <a:spcPts val="3100"/>
              </a:lnSpc>
            </a:pPr>
            <a:r>
              <a:rPr lang="zh-CN" altLang="en-US" sz="2000" b="1" dirty="0" smtClean="0">
                <a:solidFill>
                  <a:schemeClr val="tx1"/>
                </a:solidFill>
                <a:latin typeface="华文楷体" pitchFamily="2" charset="-122"/>
                <a:ea typeface="华文楷体" pitchFamily="2" charset="-122"/>
              </a:rPr>
              <a:t>党支部委员会由</a:t>
            </a:r>
            <a:r>
              <a:rPr lang="en-US" altLang="zh-CN" sz="2000" b="1" u="sng" dirty="0" smtClean="0">
                <a:solidFill>
                  <a:schemeClr val="tx1"/>
                </a:solidFill>
                <a:latin typeface="华文楷体" pitchFamily="2" charset="-122"/>
                <a:ea typeface="华文楷体" pitchFamily="2" charset="-122"/>
              </a:rPr>
              <a:t>3</a:t>
            </a:r>
            <a:r>
              <a:rPr lang="zh-CN" altLang="en-US" sz="2000" b="1" u="sng" dirty="0" smtClean="0">
                <a:solidFill>
                  <a:schemeClr val="tx1"/>
                </a:solidFill>
                <a:latin typeface="华文楷体" pitchFamily="2" charset="-122"/>
                <a:ea typeface="华文楷体" pitchFamily="2" charset="-122"/>
              </a:rPr>
              <a:t>至</a:t>
            </a:r>
            <a:r>
              <a:rPr lang="en-US" altLang="zh-CN" sz="2000" b="1" u="sng" dirty="0" smtClean="0">
                <a:solidFill>
                  <a:schemeClr val="tx1"/>
                </a:solidFill>
                <a:latin typeface="华文楷体" pitchFamily="2" charset="-122"/>
                <a:ea typeface="华文楷体" pitchFamily="2" charset="-122"/>
              </a:rPr>
              <a:t>5</a:t>
            </a:r>
            <a:r>
              <a:rPr lang="zh-CN" altLang="en-US" sz="2000" b="1" u="sng" dirty="0" smtClean="0">
                <a:solidFill>
                  <a:schemeClr val="tx1"/>
                </a:solidFill>
                <a:latin typeface="华文楷体" pitchFamily="2" charset="-122"/>
                <a:ea typeface="华文楷体" pitchFamily="2" charset="-122"/>
              </a:rPr>
              <a:t>人</a:t>
            </a:r>
            <a:r>
              <a:rPr lang="zh-CN" altLang="en-US" sz="2000" b="1" dirty="0" smtClean="0">
                <a:solidFill>
                  <a:schemeClr val="tx1"/>
                </a:solidFill>
                <a:latin typeface="华文楷体" pitchFamily="2" charset="-122"/>
                <a:ea typeface="华文楷体" pitchFamily="2" charset="-122"/>
              </a:rPr>
              <a:t>组成，一般不超过</a:t>
            </a:r>
            <a:r>
              <a:rPr lang="en-US" altLang="zh-CN" sz="2000" b="1" dirty="0" smtClean="0">
                <a:solidFill>
                  <a:schemeClr val="tx1"/>
                </a:solidFill>
                <a:latin typeface="华文楷体" pitchFamily="2" charset="-122"/>
                <a:ea typeface="华文楷体" pitchFamily="2" charset="-122"/>
              </a:rPr>
              <a:t>7</a:t>
            </a:r>
            <a:r>
              <a:rPr lang="zh-CN" altLang="en-US" sz="2000" b="1" dirty="0" smtClean="0">
                <a:solidFill>
                  <a:schemeClr val="tx1"/>
                </a:solidFill>
                <a:latin typeface="华文楷体" pitchFamily="2" charset="-122"/>
                <a:ea typeface="华文楷体" pitchFamily="2" charset="-122"/>
              </a:rPr>
              <a:t>人</a:t>
            </a:r>
            <a:endParaRPr lang="zh-CN" altLang="en-US" sz="2000" dirty="0" smtClean="0">
              <a:solidFill>
                <a:schemeClr val="tx1"/>
              </a:solidFill>
              <a:latin typeface="楷体_GB2312" pitchFamily="49" charset="-122"/>
              <a:ea typeface="楷体_GB2312" pitchFamily="49" charset="-122"/>
            </a:endParaRPr>
          </a:p>
        </p:txBody>
      </p:sp>
      <p:sp>
        <p:nvSpPr>
          <p:cNvPr id="17" name="矩形 16"/>
          <p:cNvSpPr/>
          <p:nvPr/>
        </p:nvSpPr>
        <p:spPr>
          <a:xfrm>
            <a:off x="2987824" y="3429000"/>
            <a:ext cx="5256584" cy="846963"/>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a:lnSpc>
                <a:spcPts val="3100"/>
              </a:lnSpc>
            </a:pPr>
            <a:r>
              <a:rPr lang="zh-CN" altLang="en-US" sz="2000" b="1" dirty="0" smtClean="0">
                <a:solidFill>
                  <a:schemeClr val="tx1"/>
                </a:solidFill>
                <a:latin typeface="华文楷体" pitchFamily="2" charset="-122"/>
                <a:ea typeface="华文楷体" pitchFamily="2" charset="-122"/>
              </a:rPr>
              <a:t>党支部委员会设书记和组织委员、宣传委员、纪检委员等，必要时增设</a:t>
            </a:r>
            <a:r>
              <a:rPr lang="en-US" altLang="zh-CN" sz="2000" b="1" dirty="0" smtClean="0">
                <a:solidFill>
                  <a:schemeClr val="tx1"/>
                </a:solidFill>
                <a:latin typeface="华文楷体" pitchFamily="2" charset="-122"/>
                <a:ea typeface="华文楷体" pitchFamily="2" charset="-122"/>
              </a:rPr>
              <a:t>1</a:t>
            </a:r>
            <a:r>
              <a:rPr lang="zh-CN" altLang="en-US" sz="2000" b="1" dirty="0" smtClean="0">
                <a:solidFill>
                  <a:schemeClr val="tx1"/>
                </a:solidFill>
                <a:latin typeface="华文楷体" pitchFamily="2" charset="-122"/>
                <a:ea typeface="华文楷体" pitchFamily="2" charset="-122"/>
              </a:rPr>
              <a:t>名副</a:t>
            </a:r>
            <a:r>
              <a:rPr lang="zh-CN" altLang="en-US" sz="2000" b="1" dirty="0" smtClean="0">
                <a:solidFill>
                  <a:schemeClr val="tx1"/>
                </a:solidFill>
                <a:latin typeface="华文楷体" pitchFamily="2" charset="-122"/>
                <a:ea typeface="华文楷体" pitchFamily="2" charset="-122"/>
              </a:rPr>
              <a:t>书记。</a:t>
            </a:r>
            <a:endParaRPr lang="zh-CN" altLang="en-US" sz="2000" dirty="0" smtClean="0">
              <a:solidFill>
                <a:schemeClr val="tx1"/>
              </a:solidFill>
              <a:latin typeface="楷体_GB2312" pitchFamily="49" charset="-122"/>
              <a:ea typeface="楷体_GB2312" pitchFamily="49" charset="-122"/>
            </a:endParaRPr>
          </a:p>
        </p:txBody>
      </p:sp>
      <p:sp>
        <p:nvSpPr>
          <p:cNvPr id="18" name="矩形 17"/>
          <p:cNvSpPr/>
          <p:nvPr/>
        </p:nvSpPr>
        <p:spPr>
          <a:xfrm>
            <a:off x="2987824" y="4437112"/>
            <a:ext cx="5256584" cy="846963"/>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a:lnSpc>
                <a:spcPts val="3100"/>
              </a:lnSpc>
            </a:pPr>
            <a:r>
              <a:rPr lang="zh-CN" altLang="en-US" sz="2000" b="1" dirty="0" smtClean="0">
                <a:solidFill>
                  <a:schemeClr val="tx1"/>
                </a:solidFill>
                <a:latin typeface="华文楷体" pitchFamily="2" charset="-122"/>
                <a:ea typeface="华文楷体" pitchFamily="2" charset="-122"/>
              </a:rPr>
              <a:t>正式党员</a:t>
            </a:r>
            <a:r>
              <a:rPr lang="zh-CN" altLang="en-US" sz="2000" b="1" u="sng" dirty="0" smtClean="0">
                <a:solidFill>
                  <a:schemeClr val="tx1"/>
                </a:solidFill>
                <a:latin typeface="华文楷体" pitchFamily="2" charset="-122"/>
                <a:ea typeface="华文楷体" pitchFamily="2" charset="-122"/>
              </a:rPr>
              <a:t>不足</a:t>
            </a:r>
            <a:r>
              <a:rPr lang="en-US" altLang="zh-CN" sz="2000" b="1" u="sng" dirty="0" smtClean="0">
                <a:solidFill>
                  <a:schemeClr val="tx1"/>
                </a:solidFill>
                <a:latin typeface="华文楷体" pitchFamily="2" charset="-122"/>
                <a:ea typeface="华文楷体" pitchFamily="2" charset="-122"/>
              </a:rPr>
              <a:t>7</a:t>
            </a:r>
            <a:r>
              <a:rPr lang="zh-CN" altLang="en-US" sz="2000" b="1" u="sng" dirty="0" smtClean="0">
                <a:solidFill>
                  <a:schemeClr val="tx1"/>
                </a:solidFill>
                <a:latin typeface="华文楷体" pitchFamily="2" charset="-122"/>
                <a:ea typeface="华文楷体" pitchFamily="2" charset="-122"/>
              </a:rPr>
              <a:t>人</a:t>
            </a:r>
            <a:r>
              <a:rPr lang="zh-CN" altLang="en-US" sz="2000" b="1" dirty="0" smtClean="0">
                <a:solidFill>
                  <a:schemeClr val="tx1"/>
                </a:solidFill>
                <a:latin typeface="华文楷体" pitchFamily="2" charset="-122"/>
                <a:ea typeface="华文楷体" pitchFamily="2" charset="-122"/>
              </a:rPr>
              <a:t>的支部</a:t>
            </a:r>
            <a:r>
              <a:rPr lang="en-US" altLang="zh-CN" sz="2000" b="1" dirty="0" smtClean="0">
                <a:solidFill>
                  <a:schemeClr val="tx1"/>
                </a:solidFill>
                <a:latin typeface="华文楷体" pitchFamily="2" charset="-122"/>
                <a:ea typeface="华文楷体" pitchFamily="2" charset="-122"/>
              </a:rPr>
              <a:t>,</a:t>
            </a:r>
            <a:r>
              <a:rPr lang="zh-CN" altLang="en-US" sz="2000" b="1" dirty="0" smtClean="0">
                <a:solidFill>
                  <a:schemeClr val="tx1"/>
                </a:solidFill>
                <a:latin typeface="华文楷体" pitchFamily="2" charset="-122"/>
                <a:ea typeface="华文楷体" pitchFamily="2" charset="-122"/>
              </a:rPr>
              <a:t>设</a:t>
            </a:r>
            <a:r>
              <a:rPr lang="en-US" altLang="zh-CN" sz="2000" b="1" dirty="0" smtClean="0">
                <a:solidFill>
                  <a:schemeClr val="tx1"/>
                </a:solidFill>
                <a:latin typeface="华文楷体" pitchFamily="2" charset="-122"/>
                <a:ea typeface="华文楷体" pitchFamily="2" charset="-122"/>
              </a:rPr>
              <a:t>1</a:t>
            </a:r>
            <a:r>
              <a:rPr lang="zh-CN" altLang="en-US" sz="2000" b="1" dirty="0" smtClean="0">
                <a:solidFill>
                  <a:schemeClr val="tx1"/>
                </a:solidFill>
                <a:latin typeface="华文楷体" pitchFamily="2" charset="-122"/>
                <a:ea typeface="华文楷体" pitchFamily="2" charset="-122"/>
              </a:rPr>
              <a:t>名书记，必要时增设</a:t>
            </a:r>
            <a:r>
              <a:rPr lang="en-US" altLang="zh-CN" sz="2000" b="1" dirty="0" smtClean="0">
                <a:solidFill>
                  <a:schemeClr val="tx1"/>
                </a:solidFill>
                <a:latin typeface="华文楷体" pitchFamily="2" charset="-122"/>
                <a:ea typeface="华文楷体" pitchFamily="2" charset="-122"/>
              </a:rPr>
              <a:t>1</a:t>
            </a:r>
            <a:r>
              <a:rPr lang="zh-CN" altLang="en-US" sz="2000" b="1" dirty="0" smtClean="0">
                <a:solidFill>
                  <a:schemeClr val="tx1"/>
                </a:solidFill>
                <a:latin typeface="华文楷体" pitchFamily="2" charset="-122"/>
                <a:ea typeface="华文楷体" pitchFamily="2" charset="-122"/>
              </a:rPr>
              <a:t>名副书记。</a:t>
            </a:r>
            <a:endParaRPr lang="zh-CN" altLang="en-US" sz="2000" dirty="0" smtClean="0">
              <a:solidFill>
                <a:schemeClr val="tx1"/>
              </a:solidFill>
              <a:latin typeface="楷体_GB2312" pitchFamily="49" charset="-122"/>
              <a:ea typeface="楷体_GB2312" pitchFamily="49" charset="-122"/>
            </a:endParaRPr>
          </a:p>
        </p:txBody>
      </p:sp>
      <p:sp>
        <p:nvSpPr>
          <p:cNvPr id="19" name="五边形 18"/>
          <p:cNvSpPr/>
          <p:nvPr/>
        </p:nvSpPr>
        <p:spPr>
          <a:xfrm>
            <a:off x="1115616" y="5517232"/>
            <a:ext cx="1656184" cy="432048"/>
          </a:xfrm>
          <a:prstGeom prst="homePlate">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b="1" dirty="0" smtClean="0">
                <a:latin typeface="华文楷体" pitchFamily="2" charset="-122"/>
                <a:ea typeface="华文楷体" pitchFamily="2" charset="-122"/>
              </a:rPr>
              <a:t>任期</a:t>
            </a:r>
            <a:endParaRPr lang="zh-CN" altLang="en-US" sz="2000" b="1" dirty="0">
              <a:latin typeface="华文楷体" pitchFamily="2" charset="-122"/>
              <a:ea typeface="华文楷体" pitchFamily="2" charset="-122"/>
            </a:endParaRPr>
          </a:p>
        </p:txBody>
      </p:sp>
      <p:sp>
        <p:nvSpPr>
          <p:cNvPr id="20" name="矩形 19"/>
          <p:cNvSpPr/>
          <p:nvPr/>
        </p:nvSpPr>
        <p:spPr>
          <a:xfrm>
            <a:off x="2915816" y="5517232"/>
            <a:ext cx="5256584" cy="846963"/>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a:lnSpc>
                <a:spcPts val="3100"/>
              </a:lnSpc>
            </a:pPr>
            <a:r>
              <a:rPr lang="zh-CN" altLang="en-US" sz="2000" b="1" dirty="0" smtClean="0">
                <a:solidFill>
                  <a:schemeClr val="tx1"/>
                </a:solidFill>
                <a:latin typeface="华文楷体" pitchFamily="2" charset="-122"/>
                <a:ea typeface="华文楷体" pitchFamily="2" charset="-122"/>
              </a:rPr>
              <a:t>村、社区党支部委员会每届任期</a:t>
            </a:r>
            <a:r>
              <a:rPr lang="en-US" altLang="zh-CN" sz="2000" b="1" dirty="0" smtClean="0">
                <a:solidFill>
                  <a:schemeClr val="tx1"/>
                </a:solidFill>
                <a:latin typeface="华文楷体" pitchFamily="2" charset="-122"/>
                <a:ea typeface="华文楷体" pitchFamily="2" charset="-122"/>
              </a:rPr>
              <a:t>5</a:t>
            </a:r>
            <a:r>
              <a:rPr lang="zh-CN" altLang="en-US" sz="2000" b="1" dirty="0" smtClean="0">
                <a:solidFill>
                  <a:schemeClr val="tx1"/>
                </a:solidFill>
                <a:latin typeface="华文楷体" pitchFamily="2" charset="-122"/>
                <a:ea typeface="华文楷体" pitchFamily="2" charset="-122"/>
              </a:rPr>
              <a:t>年，其他基层单位党支部委员会一般每届</a:t>
            </a:r>
            <a:r>
              <a:rPr lang="zh-CN" altLang="en-US" sz="2000" b="1" u="sng" dirty="0" smtClean="0">
                <a:solidFill>
                  <a:srgbClr val="FF0000"/>
                </a:solidFill>
                <a:latin typeface="华文楷体" pitchFamily="2" charset="-122"/>
                <a:ea typeface="华文楷体" pitchFamily="2" charset="-122"/>
              </a:rPr>
              <a:t>任期</a:t>
            </a:r>
            <a:r>
              <a:rPr lang="en-US" altLang="zh-CN" sz="2000" b="1" u="sng" dirty="0" smtClean="0">
                <a:solidFill>
                  <a:srgbClr val="FF0000"/>
                </a:solidFill>
                <a:latin typeface="华文楷体" pitchFamily="2" charset="-122"/>
                <a:ea typeface="华文楷体" pitchFamily="2" charset="-122"/>
              </a:rPr>
              <a:t>3</a:t>
            </a:r>
            <a:r>
              <a:rPr lang="zh-CN" altLang="en-US" sz="2000" b="1" u="sng" dirty="0" smtClean="0">
                <a:solidFill>
                  <a:srgbClr val="FF0000"/>
                </a:solidFill>
                <a:latin typeface="华文楷体" pitchFamily="2" charset="-122"/>
                <a:ea typeface="华文楷体" pitchFamily="2" charset="-122"/>
              </a:rPr>
              <a:t>年。</a:t>
            </a:r>
            <a:endParaRPr lang="zh-CN" altLang="en-US" sz="2000" dirty="0" smtClean="0">
              <a:solidFill>
                <a:schemeClr val="tx1"/>
              </a:solidFill>
              <a:latin typeface="楷体_GB2312" pitchFamily="49" charset="-122"/>
              <a:ea typeface="楷体_GB2312" pitchFamily="49"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blinds(horizontal)">
                                      <p:cBhvr>
                                        <p:cTn id="7" dur="500"/>
                                        <p:tgtEl>
                                          <p:spTgt spid="13"/>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4"/>
                                        </p:tgtEl>
                                        <p:attrNameLst>
                                          <p:attrName>style.visibility</p:attrName>
                                        </p:attrNameLst>
                                      </p:cBhvr>
                                      <p:to>
                                        <p:strVal val="visible"/>
                                      </p:to>
                                    </p:set>
                                    <p:animEffect transition="in" filter="blinds(horizontal)">
                                      <p:cBhvr>
                                        <p:cTn id="12" dur="500"/>
                                        <p:tgtEl>
                                          <p:spTgt spid="14"/>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5"/>
                                        </p:tgtEl>
                                        <p:attrNameLst>
                                          <p:attrName>style.visibility</p:attrName>
                                        </p:attrNameLst>
                                      </p:cBhvr>
                                      <p:to>
                                        <p:strVal val="visible"/>
                                      </p:to>
                                    </p:set>
                                    <p:animEffect transition="in" filter="blinds(horizontal)">
                                      <p:cBhvr>
                                        <p:cTn id="17" dur="500"/>
                                        <p:tgtEl>
                                          <p:spTgt spid="15"/>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16"/>
                                        </p:tgtEl>
                                        <p:attrNameLst>
                                          <p:attrName>style.visibility</p:attrName>
                                        </p:attrNameLst>
                                      </p:cBhvr>
                                      <p:to>
                                        <p:strVal val="visible"/>
                                      </p:to>
                                    </p:set>
                                    <p:animEffect transition="in" filter="blinds(horizontal)">
                                      <p:cBhvr>
                                        <p:cTn id="22" dur="500"/>
                                        <p:tgtEl>
                                          <p:spTgt spid="16"/>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17"/>
                                        </p:tgtEl>
                                        <p:attrNameLst>
                                          <p:attrName>style.visibility</p:attrName>
                                        </p:attrNameLst>
                                      </p:cBhvr>
                                      <p:to>
                                        <p:strVal val="visible"/>
                                      </p:to>
                                    </p:set>
                                    <p:animEffect transition="in" filter="blinds(horizontal)">
                                      <p:cBhvr>
                                        <p:cTn id="27" dur="500"/>
                                        <p:tgtEl>
                                          <p:spTgt spid="17"/>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18"/>
                                        </p:tgtEl>
                                        <p:attrNameLst>
                                          <p:attrName>style.visibility</p:attrName>
                                        </p:attrNameLst>
                                      </p:cBhvr>
                                      <p:to>
                                        <p:strVal val="visible"/>
                                      </p:to>
                                    </p:set>
                                    <p:animEffect transition="in" filter="blinds(horizontal)">
                                      <p:cBhvr>
                                        <p:cTn id="32" dur="500"/>
                                        <p:tgtEl>
                                          <p:spTgt spid="18"/>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19"/>
                                        </p:tgtEl>
                                        <p:attrNameLst>
                                          <p:attrName>style.visibility</p:attrName>
                                        </p:attrNameLst>
                                      </p:cBhvr>
                                      <p:to>
                                        <p:strVal val="visible"/>
                                      </p:to>
                                    </p:set>
                                    <p:animEffect transition="in" filter="blinds(horizontal)">
                                      <p:cBhvr>
                                        <p:cTn id="37" dur="500"/>
                                        <p:tgtEl>
                                          <p:spTgt spid="19"/>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20"/>
                                        </p:tgtEl>
                                        <p:attrNameLst>
                                          <p:attrName>style.visibility</p:attrName>
                                        </p:attrNameLst>
                                      </p:cBhvr>
                                      <p:to>
                                        <p:strVal val="visible"/>
                                      </p:to>
                                    </p:set>
                                    <p:animEffect transition="in" filter="blinds(horizontal)">
                                      <p:cBhvr>
                                        <p:cTn id="42"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4" grpId="0" animBg="1"/>
      <p:bldP spid="15" grpId="0" animBg="1"/>
      <p:bldP spid="16" grpId="0" animBg="1"/>
      <p:bldP spid="17" grpId="0" animBg="1"/>
      <p:bldP spid="18" grpId="0" animBg="1"/>
      <p:bldP spid="19" grpId="0" animBg="1"/>
      <p:bldP spid="20"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标题 1"/>
          <p:cNvSpPr txBox="1">
            <a:spLocks noChangeArrowheads="1"/>
          </p:cNvSpPr>
          <p:nvPr/>
        </p:nvSpPr>
        <p:spPr>
          <a:xfrm>
            <a:off x="0" y="1052736"/>
            <a:ext cx="8964488" cy="1054100"/>
          </a:xfrm>
          <a:prstGeom prst="rect">
            <a:avLst/>
          </a:prstGeom>
        </p:spPr>
        <p:txBody>
          <a:bodyPr vert="horz" lIns="91440" tIns="45720" rIns="91440" bIns="45720" rtlCol="0" anchor="ctr">
            <a:normAutofit/>
          </a:bodyPr>
          <a:lstStyle/>
          <a:p>
            <a:pPr>
              <a:spcBef>
                <a:spcPct val="0"/>
              </a:spcBef>
            </a:pPr>
            <a:r>
              <a:rPr lang="zh-CN" altLang="en-US" sz="2800" b="1" spc="-300" dirty="0" smtClean="0">
                <a:latin typeface="楷体_GB2312" pitchFamily="49" charset="-122"/>
                <a:ea typeface="楷体_GB2312" pitchFamily="49" charset="-122"/>
              </a:rPr>
              <a:t>  （八）</a:t>
            </a:r>
            <a:r>
              <a:rPr lang="zh-CN" altLang="en-US" sz="2800" b="1" dirty="0" smtClean="0">
                <a:solidFill>
                  <a:schemeClr val="tx1"/>
                </a:solidFill>
                <a:latin typeface="楷体_GB2312" pitchFamily="49" charset="-122"/>
                <a:ea typeface="楷体_GB2312" pitchFamily="49" charset="-122"/>
              </a:rPr>
              <a:t>党支部委员会建设</a:t>
            </a:r>
            <a:endParaRPr lang="zh-CN" altLang="en-US" sz="2400" dirty="0" smtClean="0">
              <a:solidFill>
                <a:srgbClr val="C00000"/>
              </a:solidFill>
              <a:latin typeface="楷体_GB2312" pitchFamily="49" charset="-122"/>
              <a:ea typeface="楷体_GB2312" pitchFamily="49" charset="-122"/>
            </a:endParaRPr>
          </a:p>
        </p:txBody>
      </p:sp>
      <p:pic>
        <p:nvPicPr>
          <p:cNvPr id="10" name="Picture 2"/>
          <p:cNvPicPr>
            <a:picLocks noChangeAspect="1" noChangeArrowheads="1"/>
          </p:cNvPicPr>
          <p:nvPr/>
        </p:nvPicPr>
        <p:blipFill>
          <a:blip r:embed="rId2" cstate="print"/>
          <a:srcRect/>
          <a:stretch>
            <a:fillRect/>
          </a:stretch>
        </p:blipFill>
        <p:spPr bwMode="auto">
          <a:xfrm>
            <a:off x="107504" y="88937"/>
            <a:ext cx="864096" cy="963799"/>
          </a:xfrm>
          <a:prstGeom prst="rect">
            <a:avLst/>
          </a:prstGeom>
          <a:noFill/>
          <a:ln w="9525">
            <a:noFill/>
            <a:miter lim="800000"/>
            <a:headEnd/>
            <a:tailEnd/>
          </a:ln>
        </p:spPr>
      </p:pic>
      <p:cxnSp>
        <p:nvCxnSpPr>
          <p:cNvPr id="11" name="直接连接符 10"/>
          <p:cNvCxnSpPr/>
          <p:nvPr/>
        </p:nvCxnSpPr>
        <p:spPr>
          <a:xfrm>
            <a:off x="0" y="1124744"/>
            <a:ext cx="91440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12" name="矩形 11"/>
          <p:cNvSpPr/>
          <p:nvPr/>
        </p:nvSpPr>
        <p:spPr>
          <a:xfrm>
            <a:off x="0" y="1268760"/>
            <a:ext cx="9144000" cy="72008"/>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标题 1"/>
          <p:cNvSpPr txBox="1">
            <a:spLocks noChangeArrowheads="1"/>
          </p:cNvSpPr>
          <p:nvPr/>
        </p:nvSpPr>
        <p:spPr>
          <a:xfrm>
            <a:off x="861442" y="116632"/>
            <a:ext cx="8247062" cy="10541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zh-CN" altLang="en-US" sz="2400" b="1" i="0" u="none" kern="1200" cap="none" spc="-300" normalizeH="0" baseline="0" noProof="0" dirty="0" smtClean="0">
                <a:ln>
                  <a:noFill/>
                </a:ln>
                <a:uLnTx/>
                <a:uFillTx/>
                <a:latin typeface="楷体_GB2312" pitchFamily="49" charset="-122"/>
                <a:ea typeface="楷体_GB2312" pitchFamily="49" charset="-122"/>
                <a:cs typeface="+mj-cs"/>
              </a:rPr>
              <a:t>第二讲 </a:t>
            </a:r>
            <a:r>
              <a:rPr kumimoji="0" lang="en-US" altLang="zh-CN" sz="2400" b="1" i="0" u="none" kern="1200" cap="none" spc="-300" normalizeH="0" baseline="0" noProof="0" dirty="0" smtClean="0">
                <a:ln>
                  <a:noFill/>
                </a:ln>
                <a:uLnTx/>
                <a:uFillTx/>
                <a:latin typeface="楷体_GB2312" pitchFamily="49" charset="-122"/>
                <a:ea typeface="楷体_GB2312" pitchFamily="49" charset="-122"/>
                <a:cs typeface="+mj-cs"/>
              </a:rPr>
              <a:t>《</a:t>
            </a:r>
            <a:r>
              <a:rPr kumimoji="0" lang="zh-CN" altLang="en-US" sz="2400" b="1" i="0" u="none" kern="1200" cap="none" spc="-300" normalizeH="0" baseline="0" noProof="0" dirty="0" smtClean="0">
                <a:ln>
                  <a:noFill/>
                </a:ln>
                <a:uLnTx/>
                <a:uFillTx/>
                <a:latin typeface="楷体_GB2312" pitchFamily="49" charset="-122"/>
                <a:ea typeface="楷体_GB2312" pitchFamily="49" charset="-122"/>
                <a:cs typeface="+mj-cs"/>
              </a:rPr>
              <a:t>中国共产党支部工作条例（试行）</a:t>
            </a:r>
            <a:r>
              <a:rPr kumimoji="0" lang="en-US" altLang="zh-CN" sz="2400" b="1" i="0" u="none" kern="1200" cap="none" spc="-300" normalizeH="0" baseline="0" noProof="0" dirty="0" smtClean="0">
                <a:ln>
                  <a:noFill/>
                </a:ln>
                <a:uLnTx/>
                <a:uFillTx/>
                <a:latin typeface="楷体_GB2312" pitchFamily="49" charset="-122"/>
                <a:ea typeface="楷体_GB2312" pitchFamily="49" charset="-122"/>
                <a:cs typeface="+mj-cs"/>
              </a:rPr>
              <a:t>》</a:t>
            </a:r>
            <a:r>
              <a:rPr kumimoji="0" lang="zh-CN" altLang="en-US" sz="2400" b="1" i="0" u="none" kern="1200" cap="none" spc="-300" normalizeH="0" baseline="0" noProof="0" dirty="0" smtClean="0">
                <a:ln>
                  <a:noFill/>
                </a:ln>
                <a:uLnTx/>
                <a:uFillTx/>
                <a:latin typeface="楷体_GB2312" pitchFamily="49" charset="-122"/>
                <a:ea typeface="楷体_GB2312" pitchFamily="49" charset="-122"/>
                <a:cs typeface="+mj-cs"/>
              </a:rPr>
              <a:t>的主要内容</a:t>
            </a:r>
          </a:p>
        </p:txBody>
      </p:sp>
      <p:sp>
        <p:nvSpPr>
          <p:cNvPr id="13" name="五边形 12"/>
          <p:cNvSpPr/>
          <p:nvPr/>
        </p:nvSpPr>
        <p:spPr>
          <a:xfrm>
            <a:off x="1187624" y="2132856"/>
            <a:ext cx="1656184" cy="432048"/>
          </a:xfrm>
          <a:prstGeom prst="homePlate">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b="1" dirty="0" smtClean="0">
                <a:latin typeface="华文楷体" pitchFamily="2" charset="-122"/>
                <a:ea typeface="华文楷体" pitchFamily="2" charset="-122"/>
              </a:rPr>
              <a:t>产生方式</a:t>
            </a:r>
            <a:endParaRPr lang="zh-CN" altLang="en-US" sz="2000" b="1" dirty="0">
              <a:latin typeface="华文楷体" pitchFamily="2" charset="-122"/>
              <a:ea typeface="华文楷体" pitchFamily="2" charset="-122"/>
            </a:endParaRPr>
          </a:p>
        </p:txBody>
      </p:sp>
      <p:sp>
        <p:nvSpPr>
          <p:cNvPr id="14" name="矩形 13"/>
          <p:cNvSpPr/>
          <p:nvPr/>
        </p:nvSpPr>
        <p:spPr>
          <a:xfrm>
            <a:off x="3059832" y="2060848"/>
            <a:ext cx="5400600" cy="2080057"/>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a:lnSpc>
                <a:spcPts val="3100"/>
              </a:lnSpc>
            </a:pPr>
            <a:r>
              <a:rPr lang="zh-CN" altLang="en-US" sz="2000" b="1" dirty="0" smtClean="0">
                <a:solidFill>
                  <a:schemeClr val="tx1"/>
                </a:solidFill>
                <a:latin typeface="华文楷体" pitchFamily="2" charset="-122"/>
                <a:ea typeface="华文楷体" pitchFamily="2" charset="-122"/>
              </a:rPr>
              <a:t>党支部委员会的委员由支部党员大会选举产生，党支部书记、 副书记由支部委员会会议选举产生，不设委员会的支部书记、副书记由支部党员大会选举产生</a:t>
            </a:r>
            <a:r>
              <a:rPr lang="zh-CN" altLang="en-US" sz="2000" b="1" dirty="0" smtClean="0">
                <a:solidFill>
                  <a:schemeClr val="tx1"/>
                </a:solidFill>
                <a:latin typeface="华文楷体" pitchFamily="2" charset="-122"/>
                <a:ea typeface="华文楷体" pitchFamily="2" charset="-122"/>
              </a:rPr>
              <a:t>。确</a:t>
            </a:r>
            <a:r>
              <a:rPr lang="zh-CN" altLang="en-US" sz="2000" b="1" dirty="0" smtClean="0">
                <a:solidFill>
                  <a:schemeClr val="tx1"/>
                </a:solidFill>
                <a:latin typeface="华文楷体" pitchFamily="2" charset="-122"/>
                <a:ea typeface="华文楷体" pitchFamily="2" charset="-122"/>
              </a:rPr>
              <a:t>有必要时，上级党组织可以任命党支部书记或副书记 。</a:t>
            </a:r>
            <a:endParaRPr lang="zh-CN" altLang="en-US" sz="2000" dirty="0" smtClean="0">
              <a:solidFill>
                <a:schemeClr val="tx1"/>
              </a:solidFill>
              <a:latin typeface="楷体_GB2312" pitchFamily="49" charset="-122"/>
              <a:ea typeface="楷体_GB2312" pitchFamily="49" charset="-122"/>
            </a:endParaRPr>
          </a:p>
        </p:txBody>
      </p:sp>
      <p:sp>
        <p:nvSpPr>
          <p:cNvPr id="15" name="五边形 14"/>
          <p:cNvSpPr/>
          <p:nvPr/>
        </p:nvSpPr>
        <p:spPr>
          <a:xfrm>
            <a:off x="1043608" y="4581128"/>
            <a:ext cx="1656184" cy="432048"/>
          </a:xfrm>
          <a:prstGeom prst="homePlate">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b="1" dirty="0" smtClean="0">
                <a:latin typeface="华文楷体" pitchFamily="2" charset="-122"/>
                <a:ea typeface="华文楷体" pitchFamily="2" charset="-122"/>
              </a:rPr>
              <a:t>干部职责</a:t>
            </a:r>
            <a:endParaRPr lang="zh-CN" altLang="en-US" sz="2000" b="1" dirty="0">
              <a:latin typeface="华文楷体" pitchFamily="2" charset="-122"/>
              <a:ea typeface="华文楷体" pitchFamily="2" charset="-122"/>
            </a:endParaRPr>
          </a:p>
        </p:txBody>
      </p:sp>
      <p:sp>
        <p:nvSpPr>
          <p:cNvPr id="20" name="矩形 19"/>
          <p:cNvSpPr/>
          <p:nvPr/>
        </p:nvSpPr>
        <p:spPr>
          <a:xfrm>
            <a:off x="2987824" y="4581128"/>
            <a:ext cx="5544616" cy="1284967"/>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a:lnSpc>
                <a:spcPts val="3100"/>
              </a:lnSpc>
            </a:pPr>
            <a:r>
              <a:rPr lang="zh-CN" altLang="en-US" sz="2000" b="1" dirty="0" smtClean="0">
                <a:solidFill>
                  <a:schemeClr val="tx1"/>
                </a:solidFill>
                <a:latin typeface="华文楷体" pitchFamily="2" charset="-122"/>
                <a:ea typeface="华文楷体" pitchFamily="2" charset="-122"/>
              </a:rPr>
              <a:t>党支部书记</a:t>
            </a:r>
            <a:r>
              <a:rPr lang="zh-CN" altLang="en-US" sz="2000" b="1" u="sng" dirty="0" smtClean="0">
                <a:solidFill>
                  <a:schemeClr val="tx1"/>
                </a:solidFill>
                <a:latin typeface="华文楷体" pitchFamily="2" charset="-122"/>
                <a:ea typeface="华文楷体" pitchFamily="2" charset="-122"/>
              </a:rPr>
              <a:t>主持</a:t>
            </a:r>
            <a:r>
              <a:rPr lang="zh-CN" altLang="en-US" sz="2000" b="1" dirty="0" smtClean="0">
                <a:solidFill>
                  <a:schemeClr val="tx1"/>
                </a:solidFill>
                <a:latin typeface="华文楷体" pitchFamily="2" charset="-122"/>
                <a:ea typeface="华文楷体" pitchFamily="2" charset="-122"/>
              </a:rPr>
              <a:t>党支部全面</a:t>
            </a:r>
            <a:r>
              <a:rPr lang="zh-CN" altLang="en-US" sz="2000" b="1" dirty="0" smtClean="0">
                <a:solidFill>
                  <a:schemeClr val="tx1"/>
                </a:solidFill>
                <a:latin typeface="华文楷体" pitchFamily="2" charset="-122"/>
                <a:ea typeface="华文楷体" pitchFamily="2" charset="-122"/>
              </a:rPr>
              <a:t>工作。 </a:t>
            </a:r>
            <a:r>
              <a:rPr lang="zh-CN" altLang="en-US" sz="2000" b="1" dirty="0" smtClean="0">
                <a:solidFill>
                  <a:schemeClr val="tx1"/>
                </a:solidFill>
                <a:latin typeface="华文楷体" pitchFamily="2" charset="-122"/>
                <a:ea typeface="华文楷体" pitchFamily="2" charset="-122"/>
              </a:rPr>
              <a:t>党支部副书记</a:t>
            </a:r>
            <a:r>
              <a:rPr lang="zh-CN" altLang="en-US" sz="2000" b="1" u="sng" dirty="0" smtClean="0">
                <a:solidFill>
                  <a:schemeClr val="tx1"/>
                </a:solidFill>
                <a:latin typeface="华文楷体" pitchFamily="2" charset="-122"/>
                <a:ea typeface="华文楷体" pitchFamily="2" charset="-122"/>
              </a:rPr>
              <a:t>协助</a:t>
            </a:r>
            <a:r>
              <a:rPr lang="zh-CN" altLang="en-US" sz="2000" b="1" dirty="0" smtClean="0">
                <a:solidFill>
                  <a:schemeClr val="tx1"/>
                </a:solidFill>
                <a:latin typeface="华文楷体" pitchFamily="2" charset="-122"/>
                <a:ea typeface="华文楷体" pitchFamily="2" charset="-122"/>
              </a:rPr>
              <a:t>党支部书记开展工作。党支部委员按照职责分工开展工作。</a:t>
            </a:r>
            <a:endParaRPr lang="zh-CN" altLang="en-US" sz="2000" dirty="0" smtClean="0">
              <a:solidFill>
                <a:schemeClr val="tx1"/>
              </a:solidFill>
              <a:latin typeface="楷体_GB2312" pitchFamily="49" charset="-122"/>
              <a:ea typeface="楷体_GB2312" pitchFamily="49"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blinds(horizontal)">
                                      <p:cBhvr>
                                        <p:cTn id="7" dur="500"/>
                                        <p:tgtEl>
                                          <p:spTgt spid="13"/>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14"/>
                                        </p:tgtEl>
                                        <p:attrNameLst>
                                          <p:attrName>style.visibility</p:attrName>
                                        </p:attrNameLst>
                                      </p:cBhvr>
                                      <p:to>
                                        <p:strVal val="visible"/>
                                      </p:to>
                                    </p:set>
                                    <p:animEffect transition="in" filter="blinds(horizontal)">
                                      <p:cBhvr>
                                        <p:cTn id="10" dur="500"/>
                                        <p:tgtEl>
                                          <p:spTgt spid="14"/>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grpId="0" nodeType="clickEffect">
                                  <p:stCondLst>
                                    <p:cond delay="0"/>
                                  </p:stCondLst>
                                  <p:childTnLst>
                                    <p:set>
                                      <p:cBhvr>
                                        <p:cTn id="14" dur="1" fill="hold">
                                          <p:stCondLst>
                                            <p:cond delay="0"/>
                                          </p:stCondLst>
                                        </p:cTn>
                                        <p:tgtEl>
                                          <p:spTgt spid="15"/>
                                        </p:tgtEl>
                                        <p:attrNameLst>
                                          <p:attrName>style.visibility</p:attrName>
                                        </p:attrNameLst>
                                      </p:cBhvr>
                                      <p:to>
                                        <p:strVal val="visible"/>
                                      </p:to>
                                    </p:set>
                                    <p:animEffect transition="in" filter="blinds(horizontal)">
                                      <p:cBhvr>
                                        <p:cTn id="15" dur="500"/>
                                        <p:tgtEl>
                                          <p:spTgt spid="15"/>
                                        </p:tgtEl>
                                      </p:cBhvr>
                                    </p:animEffect>
                                  </p:childTnLst>
                                </p:cTn>
                              </p:par>
                              <p:par>
                                <p:cTn id="16" presetID="3" presetClass="entr" presetSubtype="10" fill="hold" grpId="0" nodeType="withEffect">
                                  <p:stCondLst>
                                    <p:cond delay="0"/>
                                  </p:stCondLst>
                                  <p:childTnLst>
                                    <p:set>
                                      <p:cBhvr>
                                        <p:cTn id="17" dur="1" fill="hold">
                                          <p:stCondLst>
                                            <p:cond delay="0"/>
                                          </p:stCondLst>
                                        </p:cTn>
                                        <p:tgtEl>
                                          <p:spTgt spid="20"/>
                                        </p:tgtEl>
                                        <p:attrNameLst>
                                          <p:attrName>style.visibility</p:attrName>
                                        </p:attrNameLst>
                                      </p:cBhvr>
                                      <p:to>
                                        <p:strVal val="visible"/>
                                      </p:to>
                                    </p:set>
                                    <p:animEffect transition="in" filter="blinds(horizontal)">
                                      <p:cBhvr>
                                        <p:cTn id="18"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4" grpId="0" animBg="1"/>
      <p:bldP spid="15" grpId="0" animBg="1"/>
      <p:bldP spid="20"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标题 1"/>
          <p:cNvSpPr txBox="1">
            <a:spLocks noChangeArrowheads="1"/>
          </p:cNvSpPr>
          <p:nvPr/>
        </p:nvSpPr>
        <p:spPr>
          <a:xfrm>
            <a:off x="0" y="1124744"/>
            <a:ext cx="8964488" cy="1054100"/>
          </a:xfrm>
          <a:prstGeom prst="rect">
            <a:avLst/>
          </a:prstGeom>
        </p:spPr>
        <p:txBody>
          <a:bodyPr vert="horz" lIns="91440" tIns="45720" rIns="91440" bIns="45720" rtlCol="0" anchor="ctr">
            <a:normAutofit/>
          </a:bodyPr>
          <a:lstStyle/>
          <a:p>
            <a:pPr>
              <a:spcBef>
                <a:spcPct val="0"/>
              </a:spcBef>
            </a:pPr>
            <a:r>
              <a:rPr lang="zh-CN" altLang="en-US" sz="2800" b="1" spc="-300" dirty="0" smtClean="0">
                <a:latin typeface="楷体_GB2312" pitchFamily="49" charset="-122"/>
                <a:ea typeface="楷体_GB2312" pitchFamily="49" charset="-122"/>
              </a:rPr>
              <a:t>  （八）</a:t>
            </a:r>
            <a:r>
              <a:rPr lang="zh-CN" altLang="en-US" sz="2800" b="1" dirty="0" smtClean="0">
                <a:solidFill>
                  <a:schemeClr val="tx1"/>
                </a:solidFill>
                <a:latin typeface="楷体_GB2312" pitchFamily="49" charset="-122"/>
                <a:ea typeface="楷体_GB2312" pitchFamily="49" charset="-122"/>
              </a:rPr>
              <a:t>党支部委员会建设</a:t>
            </a:r>
            <a:endParaRPr lang="zh-CN" altLang="en-US" sz="2400" dirty="0" smtClean="0">
              <a:solidFill>
                <a:srgbClr val="C00000"/>
              </a:solidFill>
              <a:latin typeface="楷体_GB2312" pitchFamily="49" charset="-122"/>
              <a:ea typeface="楷体_GB2312" pitchFamily="49" charset="-122"/>
            </a:endParaRPr>
          </a:p>
        </p:txBody>
      </p:sp>
      <p:pic>
        <p:nvPicPr>
          <p:cNvPr id="10" name="Picture 2"/>
          <p:cNvPicPr>
            <a:picLocks noChangeAspect="1" noChangeArrowheads="1"/>
          </p:cNvPicPr>
          <p:nvPr/>
        </p:nvPicPr>
        <p:blipFill>
          <a:blip r:embed="rId2" cstate="print"/>
          <a:srcRect/>
          <a:stretch>
            <a:fillRect/>
          </a:stretch>
        </p:blipFill>
        <p:spPr bwMode="auto">
          <a:xfrm>
            <a:off x="107504" y="88937"/>
            <a:ext cx="864096" cy="963799"/>
          </a:xfrm>
          <a:prstGeom prst="rect">
            <a:avLst/>
          </a:prstGeom>
          <a:noFill/>
          <a:ln w="9525">
            <a:noFill/>
            <a:miter lim="800000"/>
            <a:headEnd/>
            <a:tailEnd/>
          </a:ln>
        </p:spPr>
      </p:pic>
      <p:cxnSp>
        <p:nvCxnSpPr>
          <p:cNvPr id="11" name="直接连接符 10"/>
          <p:cNvCxnSpPr/>
          <p:nvPr/>
        </p:nvCxnSpPr>
        <p:spPr>
          <a:xfrm>
            <a:off x="0" y="1124744"/>
            <a:ext cx="91440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12" name="矩形 11"/>
          <p:cNvSpPr/>
          <p:nvPr/>
        </p:nvSpPr>
        <p:spPr>
          <a:xfrm>
            <a:off x="0" y="1268760"/>
            <a:ext cx="9144000" cy="72008"/>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标题 1"/>
          <p:cNvSpPr txBox="1">
            <a:spLocks noChangeArrowheads="1"/>
          </p:cNvSpPr>
          <p:nvPr/>
        </p:nvSpPr>
        <p:spPr>
          <a:xfrm>
            <a:off x="861442" y="116632"/>
            <a:ext cx="8247062" cy="10541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zh-CN" altLang="en-US" sz="2400" b="1" i="0" u="none" kern="1200" cap="none" spc="-300" normalizeH="0" baseline="0" noProof="0" dirty="0" smtClean="0">
                <a:ln>
                  <a:noFill/>
                </a:ln>
                <a:uLnTx/>
                <a:uFillTx/>
                <a:latin typeface="楷体_GB2312" pitchFamily="49" charset="-122"/>
                <a:ea typeface="楷体_GB2312" pitchFamily="49" charset="-122"/>
                <a:cs typeface="+mj-cs"/>
              </a:rPr>
              <a:t>第二讲 </a:t>
            </a:r>
            <a:r>
              <a:rPr kumimoji="0" lang="en-US" altLang="zh-CN" sz="2400" b="1" i="0" u="none" kern="1200" cap="none" spc="-300" normalizeH="0" baseline="0" noProof="0" dirty="0" smtClean="0">
                <a:ln>
                  <a:noFill/>
                </a:ln>
                <a:uLnTx/>
                <a:uFillTx/>
                <a:latin typeface="楷体_GB2312" pitchFamily="49" charset="-122"/>
                <a:ea typeface="楷体_GB2312" pitchFamily="49" charset="-122"/>
                <a:cs typeface="+mj-cs"/>
              </a:rPr>
              <a:t>《</a:t>
            </a:r>
            <a:r>
              <a:rPr kumimoji="0" lang="zh-CN" altLang="en-US" sz="2400" b="1" i="0" u="none" kern="1200" cap="none" spc="-300" normalizeH="0" baseline="0" noProof="0" dirty="0" smtClean="0">
                <a:ln>
                  <a:noFill/>
                </a:ln>
                <a:uLnTx/>
                <a:uFillTx/>
                <a:latin typeface="楷体_GB2312" pitchFamily="49" charset="-122"/>
                <a:ea typeface="楷体_GB2312" pitchFamily="49" charset="-122"/>
                <a:cs typeface="+mj-cs"/>
              </a:rPr>
              <a:t>中国共产党支部工作条例（试行）</a:t>
            </a:r>
            <a:r>
              <a:rPr kumimoji="0" lang="en-US" altLang="zh-CN" sz="2400" b="1" i="0" u="none" kern="1200" cap="none" spc="-300" normalizeH="0" baseline="0" noProof="0" dirty="0" smtClean="0">
                <a:ln>
                  <a:noFill/>
                </a:ln>
                <a:uLnTx/>
                <a:uFillTx/>
                <a:latin typeface="楷体_GB2312" pitchFamily="49" charset="-122"/>
                <a:ea typeface="楷体_GB2312" pitchFamily="49" charset="-122"/>
                <a:cs typeface="+mj-cs"/>
              </a:rPr>
              <a:t>》</a:t>
            </a:r>
            <a:r>
              <a:rPr kumimoji="0" lang="zh-CN" altLang="en-US" sz="2400" b="1" i="0" u="none" kern="1200" cap="none" spc="-300" normalizeH="0" baseline="0" noProof="0" dirty="0" smtClean="0">
                <a:ln>
                  <a:noFill/>
                </a:ln>
                <a:uLnTx/>
                <a:uFillTx/>
                <a:latin typeface="楷体_GB2312" pitchFamily="49" charset="-122"/>
                <a:ea typeface="楷体_GB2312" pitchFamily="49" charset="-122"/>
                <a:cs typeface="+mj-cs"/>
              </a:rPr>
              <a:t>的主要内容</a:t>
            </a:r>
          </a:p>
        </p:txBody>
      </p:sp>
      <p:sp>
        <p:nvSpPr>
          <p:cNvPr id="13" name="五边形 12"/>
          <p:cNvSpPr/>
          <p:nvPr/>
        </p:nvSpPr>
        <p:spPr>
          <a:xfrm>
            <a:off x="1763688" y="2060848"/>
            <a:ext cx="1152128" cy="432048"/>
          </a:xfrm>
          <a:prstGeom prst="homePlate">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600" b="1" dirty="0" smtClean="0">
                <a:latin typeface="华文楷体" pitchFamily="2" charset="-122"/>
                <a:ea typeface="华文楷体" pitchFamily="2" charset="-122"/>
              </a:rPr>
              <a:t>选   拔</a:t>
            </a:r>
            <a:endParaRPr lang="zh-CN" altLang="en-US" sz="1600" b="1" dirty="0">
              <a:latin typeface="华文楷体" pitchFamily="2" charset="-122"/>
              <a:ea typeface="华文楷体" pitchFamily="2" charset="-122"/>
            </a:endParaRPr>
          </a:p>
        </p:txBody>
      </p:sp>
      <p:sp>
        <p:nvSpPr>
          <p:cNvPr id="14" name="矩形 13"/>
          <p:cNvSpPr/>
          <p:nvPr/>
        </p:nvSpPr>
        <p:spPr>
          <a:xfrm>
            <a:off x="2987824" y="2060848"/>
            <a:ext cx="5976664" cy="1045351"/>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a:lnSpc>
                <a:spcPts val="1500"/>
              </a:lnSpc>
            </a:pPr>
            <a:r>
              <a:rPr lang="zh-CN" altLang="en-US" sz="1200" b="1" dirty="0" smtClean="0">
                <a:solidFill>
                  <a:schemeClr val="tx1"/>
                </a:solidFill>
                <a:latin typeface="华文楷体" pitchFamily="2" charset="-122"/>
                <a:ea typeface="华文楷体" pitchFamily="2" charset="-122"/>
              </a:rPr>
              <a:t>良好政治素质，热爱党的工作，具有一定的政策理论水平、组织协调能力和群众工作本领，敢于担当、乐于奉献，带头发挥先锋模范作用，在党员、群众中有较高威信，一般应当具有</a:t>
            </a:r>
            <a:r>
              <a:rPr lang="en-US" altLang="zh-CN" sz="1200" b="1" dirty="0" smtClean="0">
                <a:solidFill>
                  <a:schemeClr val="tx1"/>
                </a:solidFill>
                <a:latin typeface="华文楷体" pitchFamily="2" charset="-122"/>
                <a:ea typeface="华文楷体" pitchFamily="2" charset="-122"/>
              </a:rPr>
              <a:t>1</a:t>
            </a:r>
            <a:r>
              <a:rPr lang="zh-CN" altLang="en-US" sz="1200" b="1" dirty="0" smtClean="0">
                <a:solidFill>
                  <a:schemeClr val="tx1"/>
                </a:solidFill>
                <a:latin typeface="华文楷体" pitchFamily="2" charset="-122"/>
                <a:ea typeface="华文楷体" pitchFamily="2" charset="-122"/>
              </a:rPr>
              <a:t>年以上党龄</a:t>
            </a:r>
            <a:r>
              <a:rPr lang="zh-CN" altLang="en-US" sz="1200" b="1" dirty="0" smtClean="0">
                <a:solidFill>
                  <a:schemeClr val="tx1"/>
                </a:solidFill>
                <a:latin typeface="华文楷体" pitchFamily="2" charset="-122"/>
                <a:ea typeface="华文楷体" pitchFamily="2" charset="-122"/>
              </a:rPr>
              <a:t>。突出</a:t>
            </a:r>
            <a:r>
              <a:rPr lang="zh-CN" altLang="en-US" sz="1200" b="1" dirty="0" smtClean="0">
                <a:solidFill>
                  <a:schemeClr val="tx1"/>
                </a:solidFill>
                <a:latin typeface="华文楷体" pitchFamily="2" charset="-122"/>
                <a:ea typeface="华文楷体" pitchFamily="2" charset="-122"/>
              </a:rPr>
              <a:t>政治标准，选拔符合条件的优秀党员担任党支部书记。（机关、国有企业、事业单位，党支部书记一般由本部门本单位主要负责人担任，也可以由本部门本单位其他负责人</a:t>
            </a:r>
            <a:r>
              <a:rPr lang="zh-CN" altLang="en-US" sz="1200" b="1" dirty="0" smtClean="0">
                <a:solidFill>
                  <a:schemeClr val="tx1"/>
                </a:solidFill>
                <a:latin typeface="华文楷体" pitchFamily="2" charset="-122"/>
                <a:ea typeface="华文楷体" pitchFamily="2" charset="-122"/>
              </a:rPr>
              <a:t>担任）</a:t>
            </a:r>
            <a:endParaRPr lang="zh-CN" altLang="en-US" sz="1200" dirty="0" smtClean="0">
              <a:solidFill>
                <a:schemeClr val="tx1"/>
              </a:solidFill>
              <a:latin typeface="楷体_GB2312" pitchFamily="49" charset="-122"/>
              <a:ea typeface="楷体_GB2312" pitchFamily="49" charset="-122"/>
            </a:endParaRPr>
          </a:p>
        </p:txBody>
      </p:sp>
      <p:sp>
        <p:nvSpPr>
          <p:cNvPr id="15" name="五边形 14"/>
          <p:cNvSpPr/>
          <p:nvPr/>
        </p:nvSpPr>
        <p:spPr>
          <a:xfrm>
            <a:off x="1691680" y="3284984"/>
            <a:ext cx="1152128" cy="432048"/>
          </a:xfrm>
          <a:prstGeom prst="homePlate">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600" b="1" dirty="0" smtClean="0">
                <a:latin typeface="华文楷体" pitchFamily="2" charset="-122"/>
                <a:ea typeface="华文楷体" pitchFamily="2" charset="-122"/>
              </a:rPr>
              <a:t>培   训</a:t>
            </a:r>
            <a:endParaRPr lang="zh-CN" altLang="en-US" sz="1600" b="1" dirty="0">
              <a:latin typeface="华文楷体" pitchFamily="2" charset="-122"/>
              <a:ea typeface="华文楷体" pitchFamily="2" charset="-122"/>
            </a:endParaRPr>
          </a:p>
        </p:txBody>
      </p:sp>
      <p:sp>
        <p:nvSpPr>
          <p:cNvPr id="16" name="矩形 15"/>
          <p:cNvSpPr/>
          <p:nvPr/>
        </p:nvSpPr>
        <p:spPr>
          <a:xfrm>
            <a:off x="2987824" y="3284984"/>
            <a:ext cx="5976664" cy="669414"/>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a:lnSpc>
                <a:spcPts val="1500"/>
              </a:lnSpc>
            </a:pPr>
            <a:r>
              <a:rPr lang="zh-CN" altLang="en-US" sz="1200" b="1" dirty="0" smtClean="0">
                <a:solidFill>
                  <a:schemeClr val="tx1"/>
                </a:solidFill>
                <a:latin typeface="华文楷体" pitchFamily="2" charset="-122"/>
                <a:ea typeface="华文楷体" pitchFamily="2" charset="-122"/>
              </a:rPr>
              <a:t>党支部书记培训纳入党员、干部教育培训规划</a:t>
            </a:r>
            <a:r>
              <a:rPr lang="zh-CN" altLang="en-US" sz="1200" b="1" dirty="0" smtClean="0">
                <a:solidFill>
                  <a:schemeClr val="tx1"/>
                </a:solidFill>
                <a:latin typeface="华文楷体" pitchFamily="2" charset="-122"/>
                <a:ea typeface="华文楷体" pitchFamily="2" charset="-122"/>
              </a:rPr>
              <a:t>，</a:t>
            </a:r>
            <a:r>
              <a:rPr lang="zh-CN" altLang="en-US" sz="1200" b="1" dirty="0" smtClean="0">
                <a:solidFill>
                  <a:schemeClr val="tx1"/>
                </a:solidFill>
                <a:latin typeface="华文楷体" pitchFamily="2" charset="-122"/>
                <a:ea typeface="华文楷体" pitchFamily="2" charset="-122"/>
              </a:rPr>
              <a:t>分层分类开展全员</a:t>
            </a:r>
            <a:r>
              <a:rPr lang="zh-CN" altLang="en-US" sz="1200" b="1" dirty="0" smtClean="0">
                <a:solidFill>
                  <a:schemeClr val="tx1"/>
                </a:solidFill>
                <a:latin typeface="华文楷体" pitchFamily="2" charset="-122"/>
                <a:ea typeface="华文楷体" pitchFamily="2" charset="-122"/>
              </a:rPr>
              <a:t>轮训（</a:t>
            </a:r>
            <a:r>
              <a:rPr lang="zh-CN" altLang="en-US" sz="1200" b="1" dirty="0" smtClean="0">
                <a:solidFill>
                  <a:schemeClr val="tx1"/>
                </a:solidFill>
                <a:latin typeface="华文楷体" pitchFamily="2" charset="-122"/>
                <a:ea typeface="华文楷体" pitchFamily="2" charset="-122"/>
              </a:rPr>
              <a:t>包括对新任党支部书记应当进行任职</a:t>
            </a:r>
            <a:r>
              <a:rPr lang="zh-CN" altLang="en-US" sz="1200" b="1" dirty="0" smtClean="0">
                <a:solidFill>
                  <a:schemeClr val="tx1"/>
                </a:solidFill>
                <a:latin typeface="华文楷体" pitchFamily="2" charset="-122"/>
                <a:ea typeface="华文楷体" pitchFamily="2" charset="-122"/>
              </a:rPr>
              <a:t>培训）。</a:t>
            </a:r>
            <a:r>
              <a:rPr lang="zh-CN" altLang="en-US" sz="1200" b="1" dirty="0" smtClean="0">
                <a:solidFill>
                  <a:schemeClr val="tx1"/>
                </a:solidFill>
                <a:latin typeface="华文楷体" pitchFamily="2" charset="-122"/>
                <a:ea typeface="华文楷体" pitchFamily="2" charset="-122"/>
              </a:rPr>
              <a:t>党支部书记每年应当至少参加</a:t>
            </a:r>
            <a:r>
              <a:rPr lang="en-US" altLang="zh-CN" sz="1200" b="1" dirty="0" smtClean="0">
                <a:solidFill>
                  <a:schemeClr val="tx1"/>
                </a:solidFill>
                <a:latin typeface="华文楷体" pitchFamily="2" charset="-122"/>
                <a:ea typeface="华文楷体" pitchFamily="2" charset="-122"/>
              </a:rPr>
              <a:t>1</a:t>
            </a:r>
            <a:r>
              <a:rPr lang="zh-CN" altLang="en-US" sz="1200" b="1" dirty="0" smtClean="0">
                <a:solidFill>
                  <a:schemeClr val="tx1"/>
                </a:solidFill>
                <a:latin typeface="华文楷体" pitchFamily="2" charset="-122"/>
                <a:ea typeface="华文楷体" pitchFamily="2" charset="-122"/>
              </a:rPr>
              <a:t>次县级以上党组织举办的集中轮训</a:t>
            </a:r>
            <a:r>
              <a:rPr lang="zh-CN" altLang="en-US" sz="1200" b="1" dirty="0" smtClean="0">
                <a:solidFill>
                  <a:schemeClr val="tx1"/>
                </a:solidFill>
                <a:latin typeface="华文楷体" pitchFamily="2" charset="-122"/>
                <a:ea typeface="华文楷体" pitchFamily="2" charset="-122"/>
              </a:rPr>
              <a:t>。</a:t>
            </a:r>
            <a:endParaRPr lang="zh-CN" altLang="en-US" sz="1200" dirty="0" smtClean="0">
              <a:solidFill>
                <a:schemeClr val="tx1"/>
              </a:solidFill>
              <a:latin typeface="楷体_GB2312" pitchFamily="49" charset="-122"/>
              <a:ea typeface="楷体_GB2312" pitchFamily="49" charset="-122"/>
            </a:endParaRPr>
          </a:p>
        </p:txBody>
      </p:sp>
      <p:sp>
        <p:nvSpPr>
          <p:cNvPr id="17" name="五边形 16"/>
          <p:cNvSpPr/>
          <p:nvPr/>
        </p:nvSpPr>
        <p:spPr>
          <a:xfrm>
            <a:off x="1691680" y="4077072"/>
            <a:ext cx="1152128" cy="432048"/>
          </a:xfrm>
          <a:prstGeom prst="homePlate">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600" b="1" dirty="0" smtClean="0">
                <a:latin typeface="华文楷体" pitchFamily="2" charset="-122"/>
                <a:ea typeface="华文楷体" pitchFamily="2" charset="-122"/>
              </a:rPr>
              <a:t>提拔</a:t>
            </a:r>
            <a:endParaRPr lang="en-US" altLang="zh-CN" sz="1600" b="1" dirty="0" smtClean="0">
              <a:latin typeface="华文楷体" pitchFamily="2" charset="-122"/>
              <a:ea typeface="华文楷体" pitchFamily="2" charset="-122"/>
            </a:endParaRPr>
          </a:p>
          <a:p>
            <a:pPr algn="ctr"/>
            <a:r>
              <a:rPr lang="zh-CN" altLang="en-US" sz="1600" b="1" dirty="0" smtClean="0">
                <a:latin typeface="华文楷体" pitchFamily="2" charset="-122"/>
                <a:ea typeface="华文楷体" pitchFamily="2" charset="-122"/>
              </a:rPr>
              <a:t>与表彰</a:t>
            </a:r>
            <a:endParaRPr lang="zh-CN" altLang="en-US" sz="1600" b="1" dirty="0">
              <a:latin typeface="华文楷体" pitchFamily="2" charset="-122"/>
              <a:ea typeface="华文楷体" pitchFamily="2" charset="-122"/>
            </a:endParaRPr>
          </a:p>
        </p:txBody>
      </p:sp>
      <p:sp>
        <p:nvSpPr>
          <p:cNvPr id="18" name="矩形 17"/>
          <p:cNvSpPr/>
          <p:nvPr/>
        </p:nvSpPr>
        <p:spPr>
          <a:xfrm>
            <a:off x="2987824" y="4077072"/>
            <a:ext cx="5976664" cy="579646"/>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a:lnSpc>
                <a:spcPts val="1900"/>
              </a:lnSpc>
            </a:pPr>
            <a:r>
              <a:rPr lang="zh-CN" altLang="en-US" sz="1200" b="1" dirty="0" smtClean="0">
                <a:solidFill>
                  <a:schemeClr val="tx1"/>
                </a:solidFill>
                <a:latin typeface="华文楷体" pitchFamily="2" charset="-122"/>
                <a:ea typeface="华文楷体" pitchFamily="2" charset="-122"/>
              </a:rPr>
              <a:t>注重</a:t>
            </a:r>
            <a:r>
              <a:rPr lang="zh-CN" altLang="en-US" sz="1200" b="1" dirty="0" smtClean="0">
                <a:solidFill>
                  <a:schemeClr val="tx1"/>
                </a:solidFill>
                <a:latin typeface="华文楷体" pitchFamily="2" charset="-122"/>
                <a:ea typeface="华文楷体" pitchFamily="2" charset="-122"/>
              </a:rPr>
              <a:t>从优秀村、社区党支部书记中选拔乡镇和街道领导干部，考录公务员和招聘事业单位人员</a:t>
            </a:r>
            <a:r>
              <a:rPr lang="zh-CN" altLang="en-US" sz="1200" b="1" dirty="0" smtClean="0">
                <a:solidFill>
                  <a:schemeClr val="tx1"/>
                </a:solidFill>
                <a:latin typeface="华文楷体" pitchFamily="2" charset="-122"/>
                <a:ea typeface="华文楷体" pitchFamily="2" charset="-122"/>
              </a:rPr>
              <a:t>。培养</a:t>
            </a:r>
            <a:r>
              <a:rPr lang="zh-CN" altLang="en-US" sz="1200" b="1" dirty="0" smtClean="0">
                <a:solidFill>
                  <a:schemeClr val="tx1"/>
                </a:solidFill>
                <a:latin typeface="华文楷体" pitchFamily="2" charset="-122"/>
                <a:ea typeface="华文楷体" pitchFamily="2" charset="-122"/>
              </a:rPr>
              <a:t>树立党支部书记先进典型，对优秀党支部书记给予表彰表扬。</a:t>
            </a:r>
          </a:p>
        </p:txBody>
      </p:sp>
      <p:sp>
        <p:nvSpPr>
          <p:cNvPr id="19" name="五边形 18"/>
          <p:cNvSpPr/>
          <p:nvPr/>
        </p:nvSpPr>
        <p:spPr>
          <a:xfrm>
            <a:off x="1763688" y="4797152"/>
            <a:ext cx="1080120" cy="432048"/>
          </a:xfrm>
          <a:prstGeom prst="homePlate">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600" b="1" dirty="0" smtClean="0">
                <a:latin typeface="华文楷体" pitchFamily="2" charset="-122"/>
                <a:ea typeface="华文楷体" pitchFamily="2" charset="-122"/>
              </a:rPr>
              <a:t>考  核</a:t>
            </a:r>
            <a:endParaRPr lang="zh-CN" altLang="en-US" sz="1600" b="1" dirty="0">
              <a:latin typeface="华文楷体" pitchFamily="2" charset="-122"/>
              <a:ea typeface="华文楷体" pitchFamily="2" charset="-122"/>
            </a:endParaRPr>
          </a:p>
        </p:txBody>
      </p:sp>
      <p:sp>
        <p:nvSpPr>
          <p:cNvPr id="21" name="矩形 20"/>
          <p:cNvSpPr/>
          <p:nvPr/>
        </p:nvSpPr>
        <p:spPr>
          <a:xfrm>
            <a:off x="2987824" y="4793570"/>
            <a:ext cx="5976664" cy="579646"/>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a:lnSpc>
                <a:spcPts val="1900"/>
              </a:lnSpc>
            </a:pPr>
            <a:r>
              <a:rPr lang="zh-CN" altLang="en-US" sz="1200" b="1" dirty="0" smtClean="0">
                <a:solidFill>
                  <a:schemeClr val="tx1"/>
                </a:solidFill>
                <a:latin typeface="华文楷体" pitchFamily="2" charset="-122"/>
                <a:ea typeface="华文楷体" pitchFamily="2" charset="-122"/>
              </a:rPr>
              <a:t>党支部书记每年应当向上级党组织和支部党员大会述职，接受评议考核，考核结果作为评先评优、选拔使用的重要</a:t>
            </a:r>
            <a:r>
              <a:rPr lang="zh-CN" altLang="en-US" sz="1200" b="1" dirty="0" smtClean="0">
                <a:solidFill>
                  <a:schemeClr val="tx1"/>
                </a:solidFill>
                <a:latin typeface="华文楷体" pitchFamily="2" charset="-122"/>
                <a:ea typeface="华文楷体" pitchFamily="2" charset="-122"/>
              </a:rPr>
              <a:t>依据。</a:t>
            </a:r>
            <a:endParaRPr lang="zh-CN" altLang="en-US" sz="1200" dirty="0" smtClean="0">
              <a:solidFill>
                <a:schemeClr val="tx1"/>
              </a:solidFill>
              <a:latin typeface="楷体_GB2312" pitchFamily="49" charset="-122"/>
              <a:ea typeface="楷体_GB2312" pitchFamily="49" charset="-122"/>
            </a:endParaRPr>
          </a:p>
        </p:txBody>
      </p:sp>
      <p:sp>
        <p:nvSpPr>
          <p:cNvPr id="22" name="五边形 21"/>
          <p:cNvSpPr/>
          <p:nvPr/>
        </p:nvSpPr>
        <p:spPr>
          <a:xfrm>
            <a:off x="1691680" y="5517232"/>
            <a:ext cx="1152128" cy="432048"/>
          </a:xfrm>
          <a:prstGeom prst="homePlate">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600" b="1" dirty="0" smtClean="0">
                <a:latin typeface="华文楷体" pitchFamily="2" charset="-122"/>
                <a:ea typeface="华文楷体" pitchFamily="2" charset="-122"/>
              </a:rPr>
              <a:t>监督管理</a:t>
            </a:r>
            <a:endParaRPr lang="zh-CN" altLang="en-US" sz="1600" b="1" dirty="0">
              <a:latin typeface="华文楷体" pitchFamily="2" charset="-122"/>
              <a:ea typeface="华文楷体" pitchFamily="2" charset="-122"/>
            </a:endParaRPr>
          </a:p>
        </p:txBody>
      </p:sp>
      <p:sp>
        <p:nvSpPr>
          <p:cNvPr id="23" name="矩形 22"/>
          <p:cNvSpPr/>
          <p:nvPr/>
        </p:nvSpPr>
        <p:spPr>
          <a:xfrm>
            <a:off x="2987824" y="5517232"/>
            <a:ext cx="5976664" cy="335989"/>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a:lnSpc>
                <a:spcPts val="1900"/>
              </a:lnSpc>
            </a:pPr>
            <a:r>
              <a:rPr lang="zh-CN" altLang="en-US" sz="1200" b="1" dirty="0" smtClean="0">
                <a:solidFill>
                  <a:schemeClr val="tx1"/>
                </a:solidFill>
                <a:latin typeface="华文楷体" pitchFamily="2" charset="-122"/>
                <a:ea typeface="华文楷体" pitchFamily="2" charset="-122"/>
              </a:rPr>
              <a:t>党支部委员会成员应当自觉接受上级党组织和党员、群众监督，还应当互相监督。</a:t>
            </a:r>
            <a:endParaRPr lang="zh-CN" altLang="en-US" sz="1200" dirty="0" smtClean="0">
              <a:solidFill>
                <a:schemeClr val="tx1"/>
              </a:solidFill>
              <a:latin typeface="楷体_GB2312" pitchFamily="49" charset="-122"/>
              <a:ea typeface="楷体_GB2312" pitchFamily="49" charset="-122"/>
            </a:endParaRPr>
          </a:p>
        </p:txBody>
      </p:sp>
      <p:sp>
        <p:nvSpPr>
          <p:cNvPr id="24" name="流程图: 过程 23"/>
          <p:cNvSpPr/>
          <p:nvPr/>
        </p:nvSpPr>
        <p:spPr>
          <a:xfrm>
            <a:off x="683568" y="2492896"/>
            <a:ext cx="576064" cy="3600400"/>
          </a:xfrm>
          <a:prstGeom prst="flowChartProcess">
            <a:avLst/>
          </a:prstGeom>
          <a:solidFill>
            <a:schemeClr val="accent2"/>
          </a:solidFill>
          <a:ln>
            <a:solidFill>
              <a:srgbClr val="C0000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zh-CN" altLang="en-US" sz="2800" dirty="0" smtClean="0">
                <a:solidFill>
                  <a:schemeClr val="bg1"/>
                </a:solidFill>
                <a:latin typeface="黑体" pitchFamily="49" charset="-122"/>
                <a:ea typeface="黑体" pitchFamily="49" charset="-122"/>
              </a:rPr>
              <a:t>党</a:t>
            </a:r>
            <a:endParaRPr lang="en-US" altLang="zh-CN" sz="2800" dirty="0" smtClean="0">
              <a:solidFill>
                <a:schemeClr val="bg1"/>
              </a:solidFill>
              <a:latin typeface="黑体" pitchFamily="49" charset="-122"/>
              <a:ea typeface="黑体" pitchFamily="49" charset="-122"/>
            </a:endParaRPr>
          </a:p>
          <a:p>
            <a:pPr algn="ctr"/>
            <a:r>
              <a:rPr lang="zh-CN" altLang="en-US" sz="2800" dirty="0" smtClean="0">
                <a:solidFill>
                  <a:schemeClr val="bg1"/>
                </a:solidFill>
                <a:latin typeface="黑体" pitchFamily="49" charset="-122"/>
                <a:ea typeface="黑体" pitchFamily="49" charset="-122"/>
              </a:rPr>
              <a:t>支</a:t>
            </a:r>
            <a:endParaRPr lang="en-US" altLang="zh-CN" sz="2800" dirty="0" smtClean="0">
              <a:solidFill>
                <a:schemeClr val="bg1"/>
              </a:solidFill>
              <a:latin typeface="黑体" pitchFamily="49" charset="-122"/>
              <a:ea typeface="黑体" pitchFamily="49" charset="-122"/>
            </a:endParaRPr>
          </a:p>
          <a:p>
            <a:pPr algn="ctr"/>
            <a:r>
              <a:rPr lang="zh-CN" altLang="en-US" sz="2800" dirty="0" smtClean="0">
                <a:solidFill>
                  <a:schemeClr val="bg1"/>
                </a:solidFill>
                <a:latin typeface="黑体" pitchFamily="49" charset="-122"/>
                <a:ea typeface="黑体" pitchFamily="49" charset="-122"/>
              </a:rPr>
              <a:t>部</a:t>
            </a:r>
            <a:endParaRPr lang="en-US" altLang="zh-CN" sz="2800" dirty="0" smtClean="0">
              <a:solidFill>
                <a:schemeClr val="bg1"/>
              </a:solidFill>
              <a:latin typeface="黑体" pitchFamily="49" charset="-122"/>
              <a:ea typeface="黑体" pitchFamily="49" charset="-122"/>
            </a:endParaRPr>
          </a:p>
          <a:p>
            <a:pPr algn="ctr"/>
            <a:r>
              <a:rPr lang="zh-CN" altLang="en-US" sz="2800" dirty="0" smtClean="0">
                <a:solidFill>
                  <a:schemeClr val="bg1"/>
                </a:solidFill>
                <a:latin typeface="黑体" pitchFamily="49" charset="-122"/>
                <a:ea typeface="黑体" pitchFamily="49" charset="-122"/>
              </a:rPr>
              <a:t>书</a:t>
            </a:r>
            <a:endParaRPr lang="en-US" altLang="zh-CN" sz="2800" dirty="0" smtClean="0">
              <a:solidFill>
                <a:schemeClr val="bg1"/>
              </a:solidFill>
              <a:latin typeface="黑体" pitchFamily="49" charset="-122"/>
              <a:ea typeface="黑体" pitchFamily="49" charset="-122"/>
            </a:endParaRPr>
          </a:p>
          <a:p>
            <a:pPr algn="ctr"/>
            <a:r>
              <a:rPr lang="zh-CN" altLang="en-US" sz="2800" dirty="0" smtClean="0">
                <a:solidFill>
                  <a:schemeClr val="bg1"/>
                </a:solidFill>
                <a:latin typeface="黑体" pitchFamily="49" charset="-122"/>
                <a:ea typeface="黑体" pitchFamily="49" charset="-122"/>
              </a:rPr>
              <a:t>记</a:t>
            </a:r>
            <a:endParaRPr lang="zh-CN" altLang="en-US" sz="2800" dirty="0">
              <a:solidFill>
                <a:schemeClr val="bg1"/>
              </a:solidFill>
              <a:latin typeface="黑体" pitchFamily="49" charset="-122"/>
              <a:ea typeface="黑体" pitchFamily="49" charset="-122"/>
            </a:endParaRPr>
          </a:p>
        </p:txBody>
      </p:sp>
      <p:sp>
        <p:nvSpPr>
          <p:cNvPr id="25" name="左大括号 24"/>
          <p:cNvSpPr/>
          <p:nvPr/>
        </p:nvSpPr>
        <p:spPr>
          <a:xfrm>
            <a:off x="1259632" y="2348880"/>
            <a:ext cx="288032" cy="4104456"/>
          </a:xfrm>
          <a:prstGeom prst="leftBrace">
            <a:avLst/>
          </a:prstGeom>
          <a:ln>
            <a:solidFill>
              <a:srgbClr val="FF0000"/>
            </a:solidFill>
          </a:ln>
        </p:spPr>
        <p:style>
          <a:lnRef idx="1">
            <a:schemeClr val="accent2"/>
          </a:lnRef>
          <a:fillRef idx="0">
            <a:schemeClr val="accent2"/>
          </a:fillRef>
          <a:effectRef idx="0">
            <a:schemeClr val="accent2"/>
          </a:effectRef>
          <a:fontRef idx="minor">
            <a:schemeClr val="tx1"/>
          </a:fontRef>
        </p:style>
        <p:txBody>
          <a:bodyPr rtlCol="0" anchor="ctr"/>
          <a:lstStyle/>
          <a:p>
            <a:pPr algn="ctr"/>
            <a:endParaRPr lang="zh-CN" altLang="en-US"/>
          </a:p>
        </p:txBody>
      </p:sp>
      <p:sp>
        <p:nvSpPr>
          <p:cNvPr id="26" name="五边形 25"/>
          <p:cNvSpPr/>
          <p:nvPr/>
        </p:nvSpPr>
        <p:spPr>
          <a:xfrm>
            <a:off x="1691680" y="6093296"/>
            <a:ext cx="1152128" cy="432048"/>
          </a:xfrm>
          <a:prstGeom prst="homePlate">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600" b="1" dirty="0" smtClean="0">
                <a:latin typeface="华文楷体" pitchFamily="2" charset="-122"/>
                <a:ea typeface="华文楷体" pitchFamily="2" charset="-122"/>
              </a:rPr>
              <a:t>整   顿</a:t>
            </a:r>
            <a:endParaRPr lang="zh-CN" altLang="en-US" sz="1600" b="1" dirty="0">
              <a:latin typeface="华文楷体" pitchFamily="2" charset="-122"/>
              <a:ea typeface="华文楷体" pitchFamily="2" charset="-122"/>
            </a:endParaRPr>
          </a:p>
        </p:txBody>
      </p:sp>
      <p:sp>
        <p:nvSpPr>
          <p:cNvPr id="27" name="矩形 26"/>
          <p:cNvSpPr/>
          <p:nvPr/>
        </p:nvSpPr>
        <p:spPr>
          <a:xfrm>
            <a:off x="2987824" y="6093296"/>
            <a:ext cx="5976664" cy="314381"/>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a:lnSpc>
                <a:spcPts val="1900"/>
              </a:lnSpc>
            </a:pPr>
            <a:r>
              <a:rPr lang="zh-CN" altLang="en-US" sz="1200" b="1" dirty="0" smtClean="0">
                <a:solidFill>
                  <a:schemeClr val="tx1"/>
                </a:solidFill>
                <a:latin typeface="华文楷体" pitchFamily="2" charset="-122"/>
                <a:ea typeface="华文楷体" pitchFamily="2" charset="-122"/>
              </a:rPr>
              <a:t>建立持续整顿软弱涣散党支部工作</a:t>
            </a:r>
            <a:r>
              <a:rPr lang="zh-CN" altLang="en-US" sz="1200" b="1" dirty="0" smtClean="0">
                <a:solidFill>
                  <a:schemeClr val="tx1"/>
                </a:solidFill>
                <a:latin typeface="华文楷体" pitchFamily="2" charset="-122"/>
                <a:ea typeface="华文楷体" pitchFamily="2" charset="-122"/>
              </a:rPr>
              <a:t>机制。</a:t>
            </a:r>
            <a:endParaRPr lang="zh-CN" altLang="en-US" sz="1200" dirty="0" smtClean="0">
              <a:solidFill>
                <a:schemeClr val="tx1"/>
              </a:solidFill>
              <a:latin typeface="楷体_GB2312" pitchFamily="49" charset="-122"/>
              <a:ea typeface="楷体_GB2312" pitchFamily="49" charset="-122"/>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标题 1"/>
          <p:cNvSpPr txBox="1">
            <a:spLocks noChangeArrowheads="1"/>
          </p:cNvSpPr>
          <p:nvPr/>
        </p:nvSpPr>
        <p:spPr>
          <a:xfrm>
            <a:off x="0" y="1124744"/>
            <a:ext cx="8964488" cy="1054100"/>
          </a:xfrm>
          <a:prstGeom prst="rect">
            <a:avLst/>
          </a:prstGeom>
        </p:spPr>
        <p:txBody>
          <a:bodyPr vert="horz" lIns="91440" tIns="45720" rIns="91440" bIns="45720" rtlCol="0" anchor="ctr">
            <a:normAutofit/>
          </a:bodyPr>
          <a:lstStyle/>
          <a:p>
            <a:pPr>
              <a:spcBef>
                <a:spcPct val="0"/>
              </a:spcBef>
            </a:pPr>
            <a:r>
              <a:rPr lang="zh-CN" altLang="en-US" sz="2800" b="1" spc="-300" dirty="0" smtClean="0">
                <a:latin typeface="楷体_GB2312" pitchFamily="49" charset="-122"/>
                <a:ea typeface="楷体_GB2312" pitchFamily="49" charset="-122"/>
              </a:rPr>
              <a:t>  （九）</a:t>
            </a:r>
            <a:r>
              <a:rPr lang="zh-CN" altLang="en-US" sz="2800" b="1" dirty="0" smtClean="0">
                <a:solidFill>
                  <a:schemeClr val="tx1"/>
                </a:solidFill>
                <a:latin typeface="楷体_GB2312" pitchFamily="49" charset="-122"/>
                <a:ea typeface="楷体_GB2312" pitchFamily="49" charset="-122"/>
              </a:rPr>
              <a:t>党支部的组织生活制度</a:t>
            </a:r>
            <a:endParaRPr lang="zh-CN" altLang="en-US" sz="2400" dirty="0" smtClean="0">
              <a:solidFill>
                <a:srgbClr val="C00000"/>
              </a:solidFill>
              <a:latin typeface="楷体_GB2312" pitchFamily="49" charset="-122"/>
              <a:ea typeface="楷体_GB2312" pitchFamily="49" charset="-122"/>
            </a:endParaRPr>
          </a:p>
        </p:txBody>
      </p:sp>
      <p:sp>
        <p:nvSpPr>
          <p:cNvPr id="9" name="矩形 8"/>
          <p:cNvSpPr/>
          <p:nvPr/>
        </p:nvSpPr>
        <p:spPr>
          <a:xfrm>
            <a:off x="539552" y="4365104"/>
            <a:ext cx="7776864" cy="1208023"/>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a:lnSpc>
                <a:spcPts val="2300"/>
              </a:lnSpc>
            </a:pPr>
            <a:r>
              <a:rPr lang="en-US" altLang="zh-CN" sz="2400" b="1" dirty="0" smtClean="0">
                <a:solidFill>
                  <a:schemeClr val="accent2">
                    <a:lumMod val="75000"/>
                  </a:schemeClr>
                </a:solidFill>
                <a:latin typeface="楷体_GB2312" pitchFamily="49" charset="-122"/>
                <a:ea typeface="楷体_GB2312" pitchFamily="49" charset="-122"/>
              </a:rPr>
              <a:t>2</a:t>
            </a:r>
            <a:r>
              <a:rPr lang="zh-CN" altLang="en-US" sz="2400" b="1" dirty="0" smtClean="0">
                <a:solidFill>
                  <a:schemeClr val="accent2">
                    <a:lumMod val="75000"/>
                  </a:schemeClr>
                </a:solidFill>
                <a:latin typeface="楷体_GB2312" pitchFamily="49" charset="-122"/>
                <a:ea typeface="楷体_GB2312" pitchFamily="49" charset="-122"/>
              </a:rPr>
              <a:t>、党支部组织生活的基本形式</a:t>
            </a:r>
            <a:endParaRPr lang="en-US" altLang="zh-CN" sz="2400" b="1" dirty="0" smtClean="0">
              <a:solidFill>
                <a:schemeClr val="accent2">
                  <a:lumMod val="75000"/>
                </a:schemeClr>
              </a:solidFill>
              <a:latin typeface="楷体_GB2312" pitchFamily="49" charset="-122"/>
              <a:ea typeface="楷体_GB2312" pitchFamily="49" charset="-122"/>
            </a:endParaRPr>
          </a:p>
          <a:p>
            <a:pPr>
              <a:lnSpc>
                <a:spcPts val="3200"/>
              </a:lnSpc>
            </a:pPr>
            <a:r>
              <a:rPr lang="en-US" altLang="zh-CN" b="1" dirty="0" smtClean="0">
                <a:solidFill>
                  <a:schemeClr val="tx1"/>
                </a:solidFill>
                <a:latin typeface="楷体_GB2312" pitchFamily="49" charset="-122"/>
                <a:ea typeface="楷体_GB2312" pitchFamily="49" charset="-122"/>
              </a:rPr>
              <a:t>      </a:t>
            </a:r>
            <a:r>
              <a:rPr lang="en-US" altLang="zh-CN" dirty="0" smtClean="0">
                <a:solidFill>
                  <a:schemeClr val="tx1"/>
                </a:solidFill>
                <a:latin typeface="楷体_GB2312" pitchFamily="49" charset="-122"/>
                <a:ea typeface="楷体_GB2312" pitchFamily="49" charset="-122"/>
              </a:rPr>
              <a:t>(1)</a:t>
            </a:r>
            <a:r>
              <a:rPr lang="zh-CN" altLang="en-US" dirty="0" smtClean="0">
                <a:solidFill>
                  <a:schemeClr val="tx1"/>
                </a:solidFill>
                <a:latin typeface="楷体_GB2312" pitchFamily="49" charset="-122"/>
                <a:ea typeface="楷体_GB2312" pitchFamily="49" charset="-122"/>
              </a:rPr>
              <a:t>“三会一课” </a:t>
            </a:r>
            <a:r>
              <a:rPr lang="en-US" altLang="zh-CN" dirty="0" smtClean="0">
                <a:solidFill>
                  <a:schemeClr val="tx1"/>
                </a:solidFill>
                <a:latin typeface="楷体_GB2312" pitchFamily="49" charset="-122"/>
                <a:ea typeface="楷体_GB2312" pitchFamily="49" charset="-122"/>
              </a:rPr>
              <a:t>   (2)</a:t>
            </a:r>
            <a:r>
              <a:rPr lang="zh-CN" altLang="en-US" dirty="0" smtClean="0">
                <a:solidFill>
                  <a:schemeClr val="tx1"/>
                </a:solidFill>
                <a:latin typeface="楷体_GB2312" pitchFamily="49" charset="-122"/>
                <a:ea typeface="楷体_GB2312" pitchFamily="49" charset="-122"/>
              </a:rPr>
              <a:t>主题党日活动    </a:t>
            </a:r>
            <a:r>
              <a:rPr lang="en-US" altLang="zh-CN" dirty="0" smtClean="0">
                <a:solidFill>
                  <a:schemeClr val="tx1"/>
                </a:solidFill>
                <a:latin typeface="楷体_GB2312" pitchFamily="49" charset="-122"/>
                <a:ea typeface="楷体_GB2312" pitchFamily="49" charset="-122"/>
              </a:rPr>
              <a:t> (3)</a:t>
            </a:r>
            <a:r>
              <a:rPr lang="zh-CN" altLang="en-US" dirty="0" smtClean="0">
                <a:solidFill>
                  <a:schemeClr val="tx1"/>
                </a:solidFill>
                <a:latin typeface="楷体_GB2312" pitchFamily="49" charset="-122"/>
                <a:ea typeface="楷体_GB2312" pitchFamily="49" charset="-122"/>
              </a:rPr>
              <a:t>组织生活会</a:t>
            </a:r>
          </a:p>
          <a:p>
            <a:pPr>
              <a:lnSpc>
                <a:spcPts val="3200"/>
              </a:lnSpc>
            </a:pPr>
            <a:r>
              <a:rPr lang="en-US" altLang="zh-CN" dirty="0" smtClean="0">
                <a:solidFill>
                  <a:schemeClr val="tx1"/>
                </a:solidFill>
                <a:latin typeface="楷体_GB2312" pitchFamily="49" charset="-122"/>
                <a:ea typeface="楷体_GB2312" pitchFamily="49" charset="-122"/>
              </a:rPr>
              <a:t>      (4)</a:t>
            </a:r>
            <a:r>
              <a:rPr lang="zh-CN" altLang="en-US" dirty="0" smtClean="0">
                <a:solidFill>
                  <a:schemeClr val="tx1"/>
                </a:solidFill>
                <a:latin typeface="楷体_GB2312" pitchFamily="49" charset="-122"/>
                <a:ea typeface="楷体_GB2312" pitchFamily="49" charset="-122"/>
              </a:rPr>
              <a:t>民主评议党员    </a:t>
            </a:r>
            <a:r>
              <a:rPr lang="en-US" altLang="zh-CN" dirty="0" smtClean="0">
                <a:solidFill>
                  <a:schemeClr val="tx1"/>
                </a:solidFill>
                <a:latin typeface="楷体_GB2312" pitchFamily="49" charset="-122"/>
                <a:ea typeface="楷体_GB2312" pitchFamily="49" charset="-122"/>
              </a:rPr>
              <a:t>(5)</a:t>
            </a:r>
            <a:r>
              <a:rPr lang="zh-CN" altLang="en-US" dirty="0" smtClean="0">
                <a:solidFill>
                  <a:schemeClr val="tx1"/>
                </a:solidFill>
                <a:latin typeface="楷体_GB2312" pitchFamily="49" charset="-122"/>
                <a:ea typeface="楷体_GB2312" pitchFamily="49" charset="-122"/>
              </a:rPr>
              <a:t>谈心谈话</a:t>
            </a:r>
          </a:p>
        </p:txBody>
      </p:sp>
      <p:sp>
        <p:nvSpPr>
          <p:cNvPr id="10" name="矩形 9"/>
          <p:cNvSpPr/>
          <p:nvPr/>
        </p:nvSpPr>
        <p:spPr>
          <a:xfrm>
            <a:off x="539552" y="2060848"/>
            <a:ext cx="8280920" cy="1897955"/>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r>
              <a:rPr lang="en-US" altLang="zh-CN" sz="2400" b="1" dirty="0" smtClean="0">
                <a:solidFill>
                  <a:srgbClr val="8C0000"/>
                </a:solidFill>
                <a:latin typeface="楷体_GB2312" pitchFamily="49" charset="-122"/>
                <a:ea typeface="楷体_GB2312" pitchFamily="49" charset="-122"/>
              </a:rPr>
              <a:t>1</a:t>
            </a:r>
            <a:r>
              <a:rPr lang="zh-CN" altLang="en-US" sz="2400" b="1" dirty="0" smtClean="0">
                <a:solidFill>
                  <a:srgbClr val="8C0000"/>
                </a:solidFill>
                <a:latin typeface="楷体_GB2312" pitchFamily="49" charset="-122"/>
                <a:ea typeface="楷体_GB2312" pitchFamily="49" charset="-122"/>
              </a:rPr>
              <a:t>、党内组织生活制度的重要性</a:t>
            </a:r>
            <a:endParaRPr lang="en-US" altLang="zh-CN" sz="2400" b="1" dirty="0" smtClean="0">
              <a:solidFill>
                <a:srgbClr val="8C0000"/>
              </a:solidFill>
              <a:latin typeface="楷体_GB2312" pitchFamily="49" charset="-122"/>
              <a:ea typeface="楷体_GB2312" pitchFamily="49" charset="-122"/>
            </a:endParaRPr>
          </a:p>
          <a:p>
            <a:pPr lvl="0">
              <a:lnSpc>
                <a:spcPts val="2800"/>
              </a:lnSpc>
            </a:pPr>
            <a:r>
              <a:rPr lang="zh-CN" altLang="en-US" b="1" dirty="0" smtClean="0">
                <a:solidFill>
                  <a:prstClr val="black"/>
                </a:solidFill>
                <a:latin typeface="楷体_GB2312" pitchFamily="49" charset="-122"/>
                <a:ea typeface="楷体_GB2312" pitchFamily="49" charset="-122"/>
              </a:rPr>
              <a:t>   </a:t>
            </a:r>
            <a:r>
              <a:rPr lang="zh-CN" altLang="en-US" dirty="0" smtClean="0">
                <a:solidFill>
                  <a:prstClr val="black"/>
                </a:solidFill>
                <a:latin typeface="华文楷体" pitchFamily="2" charset="-122"/>
                <a:ea typeface="华文楷体" pitchFamily="2" charset="-122"/>
              </a:rPr>
              <a:t>党支部</a:t>
            </a:r>
            <a:r>
              <a:rPr lang="zh-CN" altLang="en-US" dirty="0">
                <a:solidFill>
                  <a:prstClr val="black"/>
                </a:solidFill>
                <a:latin typeface="华文楷体" pitchFamily="2" charset="-122"/>
                <a:ea typeface="华文楷体" pitchFamily="2" charset="-122"/>
              </a:rPr>
              <a:t>的组织生活是党的生活重要内容，是党支部对党员进行教育、管理、监督的重要形式。严格党的组织生活活，是促进党员学习，提高党员素质，促使党员更好地发挥先锋模范作用的重要措施，是维护党员队伍纯洁性，保持党的先进性和战斗力的重要手段。参加党的组织生活，是每一名共产党员应尽的义务</a:t>
            </a:r>
            <a:r>
              <a:rPr lang="zh-CN" altLang="en-US" b="1" dirty="0" smtClean="0">
                <a:solidFill>
                  <a:prstClr val="black"/>
                </a:solidFill>
                <a:latin typeface="华文楷体" pitchFamily="2" charset="-122"/>
                <a:ea typeface="华文楷体" pitchFamily="2" charset="-122"/>
              </a:rPr>
              <a:t>。</a:t>
            </a:r>
            <a:endParaRPr lang="zh-CN" altLang="en-US" b="1" dirty="0">
              <a:solidFill>
                <a:srgbClr val="8C0000"/>
              </a:solidFill>
              <a:latin typeface="华文楷体" pitchFamily="2" charset="-122"/>
              <a:ea typeface="华文楷体" pitchFamily="2" charset="-122"/>
            </a:endParaRPr>
          </a:p>
        </p:txBody>
      </p:sp>
      <p:pic>
        <p:nvPicPr>
          <p:cNvPr id="11" name="Picture 2"/>
          <p:cNvPicPr>
            <a:picLocks noChangeAspect="1" noChangeArrowheads="1"/>
          </p:cNvPicPr>
          <p:nvPr/>
        </p:nvPicPr>
        <p:blipFill>
          <a:blip r:embed="rId2" cstate="print"/>
          <a:srcRect/>
          <a:stretch>
            <a:fillRect/>
          </a:stretch>
        </p:blipFill>
        <p:spPr bwMode="auto">
          <a:xfrm>
            <a:off x="107504" y="88937"/>
            <a:ext cx="864096" cy="963799"/>
          </a:xfrm>
          <a:prstGeom prst="rect">
            <a:avLst/>
          </a:prstGeom>
          <a:noFill/>
          <a:ln w="9525">
            <a:noFill/>
            <a:miter lim="800000"/>
            <a:headEnd/>
            <a:tailEnd/>
          </a:ln>
        </p:spPr>
      </p:pic>
      <p:cxnSp>
        <p:nvCxnSpPr>
          <p:cNvPr id="12" name="直接连接符 11"/>
          <p:cNvCxnSpPr/>
          <p:nvPr/>
        </p:nvCxnSpPr>
        <p:spPr>
          <a:xfrm>
            <a:off x="0" y="1124744"/>
            <a:ext cx="91440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13" name="矩形 12"/>
          <p:cNvSpPr/>
          <p:nvPr/>
        </p:nvSpPr>
        <p:spPr>
          <a:xfrm>
            <a:off x="0" y="1268760"/>
            <a:ext cx="9144000" cy="72008"/>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标题 1"/>
          <p:cNvSpPr txBox="1">
            <a:spLocks noChangeArrowheads="1"/>
          </p:cNvSpPr>
          <p:nvPr/>
        </p:nvSpPr>
        <p:spPr>
          <a:xfrm>
            <a:off x="861442" y="116632"/>
            <a:ext cx="8247062" cy="10541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zh-CN" altLang="en-US" sz="2400" b="1" i="0" u="none" kern="1200" cap="none" spc="-300" normalizeH="0" baseline="0" noProof="0" dirty="0" smtClean="0">
                <a:ln>
                  <a:noFill/>
                </a:ln>
                <a:uLnTx/>
                <a:uFillTx/>
                <a:latin typeface="楷体_GB2312" pitchFamily="49" charset="-122"/>
                <a:ea typeface="楷体_GB2312" pitchFamily="49" charset="-122"/>
                <a:cs typeface="+mj-cs"/>
              </a:rPr>
              <a:t>第二讲 </a:t>
            </a:r>
            <a:r>
              <a:rPr kumimoji="0" lang="en-US" altLang="zh-CN" sz="2400" b="1" i="0" u="none" kern="1200" cap="none" spc="-300" normalizeH="0" baseline="0" noProof="0" dirty="0" smtClean="0">
                <a:ln>
                  <a:noFill/>
                </a:ln>
                <a:uLnTx/>
                <a:uFillTx/>
                <a:latin typeface="楷体_GB2312" pitchFamily="49" charset="-122"/>
                <a:ea typeface="楷体_GB2312" pitchFamily="49" charset="-122"/>
                <a:cs typeface="+mj-cs"/>
              </a:rPr>
              <a:t>《</a:t>
            </a:r>
            <a:r>
              <a:rPr kumimoji="0" lang="zh-CN" altLang="en-US" sz="2400" b="1" i="0" u="none" kern="1200" cap="none" spc="-300" normalizeH="0" baseline="0" noProof="0" dirty="0" smtClean="0">
                <a:ln>
                  <a:noFill/>
                </a:ln>
                <a:uLnTx/>
                <a:uFillTx/>
                <a:latin typeface="楷体_GB2312" pitchFamily="49" charset="-122"/>
                <a:ea typeface="楷体_GB2312" pitchFamily="49" charset="-122"/>
                <a:cs typeface="+mj-cs"/>
              </a:rPr>
              <a:t>中国共产党支部工作条例（试行）</a:t>
            </a:r>
            <a:r>
              <a:rPr kumimoji="0" lang="en-US" altLang="zh-CN" sz="2400" b="1" i="0" u="none" kern="1200" cap="none" spc="-300" normalizeH="0" baseline="0" noProof="0" dirty="0" smtClean="0">
                <a:ln>
                  <a:noFill/>
                </a:ln>
                <a:uLnTx/>
                <a:uFillTx/>
                <a:latin typeface="楷体_GB2312" pitchFamily="49" charset="-122"/>
                <a:ea typeface="楷体_GB2312" pitchFamily="49" charset="-122"/>
                <a:cs typeface="+mj-cs"/>
              </a:rPr>
              <a:t>》</a:t>
            </a:r>
            <a:r>
              <a:rPr kumimoji="0" lang="zh-CN" altLang="en-US" sz="2400" b="1" i="0" u="none" kern="1200" cap="none" spc="-300" normalizeH="0" baseline="0" noProof="0" dirty="0" smtClean="0">
                <a:ln>
                  <a:noFill/>
                </a:ln>
                <a:uLnTx/>
                <a:uFillTx/>
                <a:latin typeface="楷体_GB2312" pitchFamily="49" charset="-122"/>
                <a:ea typeface="楷体_GB2312" pitchFamily="49" charset="-122"/>
                <a:cs typeface="+mj-cs"/>
              </a:rPr>
              <a:t>的主要内容</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标题 1"/>
          <p:cNvSpPr txBox="1">
            <a:spLocks noChangeArrowheads="1"/>
          </p:cNvSpPr>
          <p:nvPr/>
        </p:nvSpPr>
        <p:spPr>
          <a:xfrm>
            <a:off x="0" y="1124744"/>
            <a:ext cx="8964488" cy="1054100"/>
          </a:xfrm>
          <a:prstGeom prst="rect">
            <a:avLst/>
          </a:prstGeom>
        </p:spPr>
        <p:txBody>
          <a:bodyPr vert="horz" lIns="91440" tIns="45720" rIns="91440" bIns="45720" rtlCol="0" anchor="ctr">
            <a:normAutofit/>
          </a:bodyPr>
          <a:lstStyle/>
          <a:p>
            <a:pPr>
              <a:spcBef>
                <a:spcPct val="0"/>
              </a:spcBef>
            </a:pPr>
            <a:r>
              <a:rPr lang="zh-CN" altLang="en-US" sz="2800" b="1" spc="-300" dirty="0" smtClean="0">
                <a:latin typeface="楷体_GB2312" pitchFamily="49" charset="-122"/>
                <a:ea typeface="楷体_GB2312" pitchFamily="49" charset="-122"/>
              </a:rPr>
              <a:t>  （十）</a:t>
            </a:r>
            <a:r>
              <a:rPr lang="zh-CN" altLang="en-US" sz="2800" b="1" dirty="0" smtClean="0">
                <a:solidFill>
                  <a:schemeClr val="tx1"/>
                </a:solidFill>
                <a:latin typeface="楷体_GB2312" pitchFamily="49" charset="-122"/>
                <a:ea typeface="楷体_GB2312" pitchFamily="49" charset="-122"/>
              </a:rPr>
              <a:t>党支部建设的组织领导和基本保障</a:t>
            </a:r>
            <a:endParaRPr lang="zh-CN" altLang="en-US" sz="2400" dirty="0" smtClean="0">
              <a:solidFill>
                <a:srgbClr val="C00000"/>
              </a:solidFill>
              <a:latin typeface="楷体_GB2312" pitchFamily="49" charset="-122"/>
              <a:ea typeface="楷体_GB2312" pitchFamily="49" charset="-122"/>
            </a:endParaRPr>
          </a:p>
        </p:txBody>
      </p:sp>
      <p:pic>
        <p:nvPicPr>
          <p:cNvPr id="11" name="Picture 2"/>
          <p:cNvPicPr>
            <a:picLocks noChangeAspect="1" noChangeArrowheads="1"/>
          </p:cNvPicPr>
          <p:nvPr/>
        </p:nvPicPr>
        <p:blipFill>
          <a:blip r:embed="rId2" cstate="print"/>
          <a:srcRect/>
          <a:stretch>
            <a:fillRect/>
          </a:stretch>
        </p:blipFill>
        <p:spPr bwMode="auto">
          <a:xfrm>
            <a:off x="107504" y="88937"/>
            <a:ext cx="864096" cy="963799"/>
          </a:xfrm>
          <a:prstGeom prst="rect">
            <a:avLst/>
          </a:prstGeom>
          <a:noFill/>
          <a:ln w="9525">
            <a:noFill/>
            <a:miter lim="800000"/>
            <a:headEnd/>
            <a:tailEnd/>
          </a:ln>
        </p:spPr>
      </p:pic>
      <p:cxnSp>
        <p:nvCxnSpPr>
          <p:cNvPr id="12" name="直接连接符 11"/>
          <p:cNvCxnSpPr/>
          <p:nvPr/>
        </p:nvCxnSpPr>
        <p:spPr>
          <a:xfrm>
            <a:off x="0" y="1124744"/>
            <a:ext cx="91440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13" name="矩形 12"/>
          <p:cNvSpPr/>
          <p:nvPr/>
        </p:nvSpPr>
        <p:spPr>
          <a:xfrm>
            <a:off x="0" y="1268760"/>
            <a:ext cx="9144000" cy="72008"/>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标题 1"/>
          <p:cNvSpPr txBox="1">
            <a:spLocks noChangeArrowheads="1"/>
          </p:cNvSpPr>
          <p:nvPr/>
        </p:nvSpPr>
        <p:spPr>
          <a:xfrm>
            <a:off x="861442" y="116632"/>
            <a:ext cx="8247062" cy="10541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zh-CN" altLang="en-US" sz="2400" b="1" i="0" u="none" kern="1200" cap="none" spc="-300" normalizeH="0" baseline="0" noProof="0" dirty="0" smtClean="0">
                <a:ln>
                  <a:noFill/>
                </a:ln>
                <a:uLnTx/>
                <a:uFillTx/>
                <a:latin typeface="楷体_GB2312" pitchFamily="49" charset="-122"/>
                <a:ea typeface="楷体_GB2312" pitchFamily="49" charset="-122"/>
                <a:cs typeface="+mj-cs"/>
              </a:rPr>
              <a:t>第二讲 </a:t>
            </a:r>
            <a:r>
              <a:rPr kumimoji="0" lang="en-US" altLang="zh-CN" sz="2400" b="1" i="0" u="none" kern="1200" cap="none" spc="-300" normalizeH="0" baseline="0" noProof="0" dirty="0" smtClean="0">
                <a:ln>
                  <a:noFill/>
                </a:ln>
                <a:uLnTx/>
                <a:uFillTx/>
                <a:latin typeface="楷体_GB2312" pitchFamily="49" charset="-122"/>
                <a:ea typeface="楷体_GB2312" pitchFamily="49" charset="-122"/>
                <a:cs typeface="+mj-cs"/>
              </a:rPr>
              <a:t>《</a:t>
            </a:r>
            <a:r>
              <a:rPr kumimoji="0" lang="zh-CN" altLang="en-US" sz="2400" b="1" i="0" u="none" kern="1200" cap="none" spc="-300" normalizeH="0" baseline="0" noProof="0" dirty="0" smtClean="0">
                <a:ln>
                  <a:noFill/>
                </a:ln>
                <a:uLnTx/>
                <a:uFillTx/>
                <a:latin typeface="楷体_GB2312" pitchFamily="49" charset="-122"/>
                <a:ea typeface="楷体_GB2312" pitchFamily="49" charset="-122"/>
                <a:cs typeface="+mj-cs"/>
              </a:rPr>
              <a:t>中国共产党支部工作条例（试行）</a:t>
            </a:r>
            <a:r>
              <a:rPr kumimoji="0" lang="en-US" altLang="zh-CN" sz="2400" b="1" i="0" u="none" kern="1200" cap="none" spc="-300" normalizeH="0" baseline="0" noProof="0" dirty="0" smtClean="0">
                <a:ln>
                  <a:noFill/>
                </a:ln>
                <a:uLnTx/>
                <a:uFillTx/>
                <a:latin typeface="楷体_GB2312" pitchFamily="49" charset="-122"/>
                <a:ea typeface="楷体_GB2312" pitchFamily="49" charset="-122"/>
                <a:cs typeface="+mj-cs"/>
              </a:rPr>
              <a:t>》</a:t>
            </a:r>
            <a:r>
              <a:rPr kumimoji="0" lang="zh-CN" altLang="en-US" sz="2400" b="1" i="0" u="none" kern="1200" cap="none" spc="-300" normalizeH="0" baseline="0" noProof="0" dirty="0" smtClean="0">
                <a:ln>
                  <a:noFill/>
                </a:ln>
                <a:uLnTx/>
                <a:uFillTx/>
                <a:latin typeface="楷体_GB2312" pitchFamily="49" charset="-122"/>
                <a:ea typeface="楷体_GB2312" pitchFamily="49" charset="-122"/>
                <a:cs typeface="+mj-cs"/>
              </a:rPr>
              <a:t>的主要内容</a:t>
            </a:r>
          </a:p>
        </p:txBody>
      </p:sp>
      <p:sp>
        <p:nvSpPr>
          <p:cNvPr id="9" name="矩形 8"/>
          <p:cNvSpPr/>
          <p:nvPr/>
        </p:nvSpPr>
        <p:spPr>
          <a:xfrm>
            <a:off x="323528" y="2132856"/>
            <a:ext cx="3816424" cy="2098716"/>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a:lnSpc>
                <a:spcPts val="3100"/>
              </a:lnSpc>
            </a:pPr>
            <a:r>
              <a:rPr lang="zh-CN" altLang="en-US" sz="1600" b="1" dirty="0" smtClean="0">
                <a:solidFill>
                  <a:srgbClr val="8C0000"/>
                </a:solidFill>
                <a:latin typeface="楷体_GB2312" pitchFamily="49" charset="-122"/>
                <a:ea typeface="楷体_GB2312" pitchFamily="49" charset="-122"/>
              </a:rPr>
              <a:t>各级党委（党组）的主体责任</a:t>
            </a:r>
            <a:endParaRPr lang="en-US" altLang="zh-CN" sz="1600" b="1" dirty="0" smtClean="0">
              <a:solidFill>
                <a:srgbClr val="8C0000"/>
              </a:solidFill>
              <a:latin typeface="楷体_GB2312" pitchFamily="49" charset="-122"/>
              <a:ea typeface="楷体_GB2312" pitchFamily="49" charset="-122"/>
            </a:endParaRPr>
          </a:p>
          <a:p>
            <a:pPr lvl="0">
              <a:lnSpc>
                <a:spcPts val="3100"/>
              </a:lnSpc>
            </a:pPr>
            <a:r>
              <a:rPr lang="zh-CN" altLang="en-US" sz="1600" b="1" dirty="0" smtClean="0">
                <a:solidFill>
                  <a:prstClr val="black"/>
                </a:solidFill>
                <a:latin typeface="华文楷体" pitchFamily="2" charset="-122"/>
                <a:ea typeface="华文楷体" pitchFamily="2" charset="-122"/>
              </a:rPr>
              <a:t>*把</a:t>
            </a:r>
            <a:r>
              <a:rPr lang="zh-CN" altLang="en-US" sz="1600" b="1" dirty="0" smtClean="0">
                <a:solidFill>
                  <a:prstClr val="black"/>
                </a:solidFill>
                <a:latin typeface="华文楷体" pitchFamily="2" charset="-122"/>
                <a:ea typeface="华文楷体" pitchFamily="2" charset="-122"/>
              </a:rPr>
              <a:t>党支部建设作为最重要的</a:t>
            </a:r>
            <a:r>
              <a:rPr lang="zh-CN" altLang="en-US" sz="1600" b="1" dirty="0" smtClean="0">
                <a:solidFill>
                  <a:prstClr val="black"/>
                </a:solidFill>
                <a:latin typeface="华文楷体" pitchFamily="2" charset="-122"/>
                <a:ea typeface="华文楷体" pitchFamily="2" charset="-122"/>
              </a:rPr>
              <a:t>基本建设。</a:t>
            </a:r>
            <a:endParaRPr lang="en-US" altLang="zh-CN" sz="1600" b="1" dirty="0" smtClean="0">
              <a:solidFill>
                <a:prstClr val="black"/>
              </a:solidFill>
              <a:latin typeface="华文楷体" pitchFamily="2" charset="-122"/>
              <a:ea typeface="华文楷体" pitchFamily="2" charset="-122"/>
            </a:endParaRPr>
          </a:p>
          <a:p>
            <a:pPr lvl="0">
              <a:lnSpc>
                <a:spcPts val="3100"/>
              </a:lnSpc>
            </a:pPr>
            <a:r>
              <a:rPr lang="zh-CN" altLang="en-US" sz="1600" b="1" dirty="0" smtClean="0">
                <a:solidFill>
                  <a:prstClr val="black"/>
                </a:solidFill>
                <a:latin typeface="华文楷体" pitchFamily="2" charset="-122"/>
                <a:ea typeface="华文楷体" pitchFamily="2" charset="-122"/>
              </a:rPr>
              <a:t>*</a:t>
            </a:r>
            <a:r>
              <a:rPr lang="zh-CN" altLang="en-US" sz="1600" b="1" dirty="0" smtClean="0">
                <a:solidFill>
                  <a:prstClr val="black"/>
                </a:solidFill>
                <a:latin typeface="华文楷体" pitchFamily="2" charset="-122"/>
                <a:ea typeface="华文楷体" pitchFamily="2" charset="-122"/>
              </a:rPr>
              <a:t>县</a:t>
            </a:r>
            <a:r>
              <a:rPr lang="zh-CN" altLang="en-US" sz="1600" b="1" dirty="0" smtClean="0">
                <a:solidFill>
                  <a:prstClr val="black"/>
                </a:solidFill>
                <a:latin typeface="华文楷体" pitchFamily="2" charset="-122"/>
                <a:ea typeface="华文楷体" pitchFamily="2" charset="-122"/>
              </a:rPr>
              <a:t>级党委每年至少专题研究</a:t>
            </a:r>
            <a:r>
              <a:rPr lang="en-US" altLang="zh-CN" sz="1600" b="1" dirty="0" smtClean="0">
                <a:solidFill>
                  <a:schemeClr val="accent2">
                    <a:lumMod val="75000"/>
                  </a:schemeClr>
                </a:solidFill>
                <a:latin typeface="华文楷体" pitchFamily="2" charset="-122"/>
                <a:ea typeface="华文楷体" pitchFamily="2" charset="-122"/>
              </a:rPr>
              <a:t>1</a:t>
            </a:r>
            <a:r>
              <a:rPr lang="zh-CN" altLang="en-US" sz="1600" b="1" dirty="0" smtClean="0">
                <a:solidFill>
                  <a:schemeClr val="accent2">
                    <a:lumMod val="75000"/>
                  </a:schemeClr>
                </a:solidFill>
                <a:latin typeface="华文楷体" pitchFamily="2" charset="-122"/>
                <a:ea typeface="华文楷体" pitchFamily="2" charset="-122"/>
              </a:rPr>
              <a:t>次</a:t>
            </a:r>
            <a:r>
              <a:rPr lang="zh-CN" altLang="en-US" sz="1600" b="1" dirty="0" smtClean="0">
                <a:solidFill>
                  <a:prstClr val="black"/>
                </a:solidFill>
                <a:latin typeface="华文楷体" pitchFamily="2" charset="-122"/>
                <a:ea typeface="华文楷体" pitchFamily="2" charset="-122"/>
              </a:rPr>
              <a:t>支部</a:t>
            </a:r>
            <a:r>
              <a:rPr lang="zh-CN" altLang="en-US" sz="1600" b="1" dirty="0" smtClean="0">
                <a:solidFill>
                  <a:prstClr val="black"/>
                </a:solidFill>
                <a:latin typeface="华文楷体" pitchFamily="2" charset="-122"/>
                <a:ea typeface="华文楷体" pitchFamily="2" charset="-122"/>
              </a:rPr>
              <a:t>建设工作</a:t>
            </a:r>
            <a:r>
              <a:rPr lang="zh-CN" altLang="en-US" sz="1600" b="1" dirty="0" smtClean="0">
                <a:solidFill>
                  <a:prstClr val="black"/>
                </a:solidFill>
                <a:latin typeface="华文楷体" pitchFamily="2" charset="-122"/>
                <a:ea typeface="华文楷体" pitchFamily="2" charset="-122"/>
              </a:rPr>
              <a:t>。</a:t>
            </a:r>
            <a:endParaRPr lang="en-US" altLang="zh-CN" sz="1600" b="1" dirty="0" smtClean="0">
              <a:solidFill>
                <a:prstClr val="black"/>
              </a:solidFill>
              <a:latin typeface="华文楷体" pitchFamily="2" charset="-122"/>
              <a:ea typeface="华文楷体" pitchFamily="2" charset="-122"/>
            </a:endParaRPr>
          </a:p>
          <a:p>
            <a:pPr lvl="0">
              <a:lnSpc>
                <a:spcPts val="3100"/>
              </a:lnSpc>
            </a:pPr>
            <a:r>
              <a:rPr lang="zh-CN" altLang="en-US" sz="1600" b="1" dirty="0" smtClean="0">
                <a:solidFill>
                  <a:prstClr val="black"/>
                </a:solidFill>
                <a:latin typeface="华文楷体" pitchFamily="2" charset="-122"/>
                <a:ea typeface="华文楷体" pitchFamily="2" charset="-122"/>
              </a:rPr>
              <a:t>*</a:t>
            </a:r>
            <a:r>
              <a:rPr lang="zh-CN" altLang="en-US" sz="1600" b="1" dirty="0" smtClean="0">
                <a:solidFill>
                  <a:prstClr val="black"/>
                </a:solidFill>
                <a:latin typeface="华文楷体" pitchFamily="2" charset="-122"/>
                <a:ea typeface="华文楷体" pitchFamily="2" charset="-122"/>
              </a:rPr>
              <a:t>书记</a:t>
            </a:r>
            <a:r>
              <a:rPr lang="zh-CN" altLang="en-US" sz="1600" b="1" dirty="0" smtClean="0">
                <a:solidFill>
                  <a:prstClr val="black"/>
                </a:solidFill>
                <a:latin typeface="华文楷体" pitchFamily="2" charset="-122"/>
                <a:ea typeface="华文楷体" pitchFamily="2" charset="-122"/>
              </a:rPr>
              <a:t>应当带头建立党支部工作</a:t>
            </a:r>
            <a:r>
              <a:rPr lang="zh-CN" altLang="en-US" sz="1600" b="1" dirty="0" smtClean="0">
                <a:solidFill>
                  <a:schemeClr val="accent2">
                    <a:lumMod val="75000"/>
                  </a:schemeClr>
                </a:solidFill>
                <a:latin typeface="华文楷体" pitchFamily="2" charset="-122"/>
                <a:ea typeface="华文楷体" pitchFamily="2" charset="-122"/>
              </a:rPr>
              <a:t>联系</a:t>
            </a:r>
            <a:r>
              <a:rPr lang="zh-CN" altLang="en-US" sz="1600" b="1" dirty="0" smtClean="0">
                <a:solidFill>
                  <a:schemeClr val="accent2">
                    <a:lumMod val="75000"/>
                  </a:schemeClr>
                </a:solidFill>
                <a:latin typeface="华文楷体" pitchFamily="2" charset="-122"/>
                <a:ea typeface="华文楷体" pitchFamily="2" charset="-122"/>
              </a:rPr>
              <a:t>点。</a:t>
            </a:r>
            <a:endParaRPr lang="zh-CN" altLang="en-US" sz="1600" b="1" dirty="0">
              <a:solidFill>
                <a:srgbClr val="8C0000"/>
              </a:solidFill>
              <a:latin typeface="华文楷体" pitchFamily="2" charset="-122"/>
              <a:ea typeface="华文楷体" pitchFamily="2" charset="-122"/>
            </a:endParaRPr>
          </a:p>
        </p:txBody>
      </p:sp>
      <p:sp>
        <p:nvSpPr>
          <p:cNvPr id="14" name="矩形 13"/>
          <p:cNvSpPr/>
          <p:nvPr/>
        </p:nvSpPr>
        <p:spPr>
          <a:xfrm>
            <a:off x="4283968" y="2132856"/>
            <a:ext cx="4536504" cy="2092881"/>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a:lnSpc>
                <a:spcPts val="2600"/>
              </a:lnSpc>
            </a:pPr>
            <a:r>
              <a:rPr lang="zh-CN" altLang="en-US" sz="1600" b="1" dirty="0" smtClean="0">
                <a:solidFill>
                  <a:srgbClr val="8C0000"/>
                </a:solidFill>
                <a:latin typeface="楷体_GB2312" pitchFamily="49" charset="-122"/>
                <a:ea typeface="楷体_GB2312" pitchFamily="49" charset="-122"/>
              </a:rPr>
              <a:t>党委组织部门的具体责任</a:t>
            </a:r>
            <a:endParaRPr lang="en-US" altLang="zh-CN" sz="1600" b="1" dirty="0" smtClean="0">
              <a:solidFill>
                <a:srgbClr val="8C0000"/>
              </a:solidFill>
              <a:latin typeface="楷体_GB2312" pitchFamily="49" charset="-122"/>
              <a:ea typeface="楷体_GB2312" pitchFamily="49" charset="-122"/>
            </a:endParaRPr>
          </a:p>
          <a:p>
            <a:pPr lvl="0">
              <a:lnSpc>
                <a:spcPts val="2600"/>
              </a:lnSpc>
            </a:pPr>
            <a:r>
              <a:rPr lang="zh-CN" altLang="en-US" sz="1600" b="1" dirty="0" smtClean="0">
                <a:solidFill>
                  <a:prstClr val="black"/>
                </a:solidFill>
                <a:latin typeface="华文楷体" pitchFamily="2" charset="-122"/>
                <a:ea typeface="华文楷体" pitchFamily="2" charset="-122"/>
              </a:rPr>
              <a:t>*经常对支部建设分析研判，加强分类</a:t>
            </a:r>
            <a:r>
              <a:rPr lang="zh-CN" altLang="en-US" sz="1600" b="1" dirty="0" smtClean="0">
                <a:solidFill>
                  <a:prstClr val="black"/>
                </a:solidFill>
                <a:latin typeface="华文楷体" pitchFamily="2" charset="-122"/>
                <a:ea typeface="华文楷体" pitchFamily="2" charset="-122"/>
              </a:rPr>
              <a:t>指导和</a:t>
            </a:r>
            <a:r>
              <a:rPr lang="zh-CN" altLang="en-US" sz="1600" b="1" dirty="0" smtClean="0">
                <a:solidFill>
                  <a:prstClr val="black"/>
                </a:solidFill>
                <a:latin typeface="华文楷体" pitchFamily="2" charset="-122"/>
                <a:ea typeface="华文楷体" pitchFamily="2" charset="-122"/>
              </a:rPr>
              <a:t>督促检查。</a:t>
            </a:r>
            <a:endParaRPr lang="en-US" altLang="zh-CN" sz="1600" b="1" dirty="0" smtClean="0">
              <a:solidFill>
                <a:prstClr val="black"/>
              </a:solidFill>
              <a:latin typeface="华文楷体" pitchFamily="2" charset="-122"/>
              <a:ea typeface="华文楷体" pitchFamily="2" charset="-122"/>
            </a:endParaRPr>
          </a:p>
          <a:p>
            <a:pPr lvl="0">
              <a:lnSpc>
                <a:spcPts val="2600"/>
              </a:lnSpc>
            </a:pPr>
            <a:r>
              <a:rPr lang="zh-CN" altLang="en-US" sz="1600" b="1" dirty="0" smtClean="0">
                <a:solidFill>
                  <a:prstClr val="black"/>
                </a:solidFill>
                <a:latin typeface="华文楷体" pitchFamily="2" charset="-122"/>
                <a:ea typeface="华文楷体" pitchFamily="2" charset="-122"/>
              </a:rPr>
              <a:t>*加强</a:t>
            </a:r>
            <a:r>
              <a:rPr lang="zh-CN" altLang="en-US" sz="1600" b="1" dirty="0" smtClean="0">
                <a:solidFill>
                  <a:prstClr val="black"/>
                </a:solidFill>
                <a:latin typeface="华文楷体" pitchFamily="2" charset="-122"/>
                <a:ea typeface="华文楷体" pitchFamily="2" charset="-122"/>
              </a:rPr>
              <a:t>党支部标准化、规范化建设</a:t>
            </a:r>
            <a:r>
              <a:rPr lang="zh-CN" altLang="en-US" sz="1600" b="1" dirty="0" smtClean="0">
                <a:solidFill>
                  <a:prstClr val="black"/>
                </a:solidFill>
                <a:latin typeface="华文楷体" pitchFamily="2" charset="-122"/>
                <a:ea typeface="华文楷体" pitchFamily="2" charset="-122"/>
              </a:rPr>
              <a:t>。</a:t>
            </a:r>
            <a:endParaRPr lang="en-US" altLang="zh-CN" sz="1600" b="1" dirty="0" smtClean="0">
              <a:solidFill>
                <a:prstClr val="black"/>
              </a:solidFill>
              <a:latin typeface="华文楷体" pitchFamily="2" charset="-122"/>
              <a:ea typeface="华文楷体" pitchFamily="2" charset="-122"/>
            </a:endParaRPr>
          </a:p>
          <a:p>
            <a:pPr>
              <a:lnSpc>
                <a:spcPts val="2600"/>
              </a:lnSpc>
            </a:pPr>
            <a:r>
              <a:rPr lang="zh-CN" altLang="en-US" sz="1600" b="1" dirty="0" smtClean="0">
                <a:solidFill>
                  <a:prstClr val="black"/>
                </a:solidFill>
                <a:latin typeface="华文楷体" pitchFamily="2" charset="-122"/>
                <a:ea typeface="华文楷体" pitchFamily="2" charset="-122"/>
              </a:rPr>
              <a:t>*通过党支部了解掌握党员干部日常</a:t>
            </a:r>
            <a:r>
              <a:rPr lang="zh-CN" altLang="en-US" sz="1600" b="1" dirty="0" smtClean="0">
                <a:solidFill>
                  <a:prstClr val="black"/>
                </a:solidFill>
                <a:latin typeface="华文楷体" pitchFamily="2" charset="-122"/>
                <a:ea typeface="华文楷体" pitchFamily="2" charset="-122"/>
              </a:rPr>
              <a:t>表现。</a:t>
            </a:r>
            <a:endParaRPr lang="en-US" altLang="zh-CN" sz="1600" b="1" dirty="0" smtClean="0">
              <a:solidFill>
                <a:prstClr val="black"/>
              </a:solidFill>
              <a:latin typeface="华文楷体" pitchFamily="2" charset="-122"/>
              <a:ea typeface="华文楷体" pitchFamily="2" charset="-122"/>
            </a:endParaRPr>
          </a:p>
          <a:p>
            <a:pPr>
              <a:lnSpc>
                <a:spcPts val="2600"/>
              </a:lnSpc>
            </a:pPr>
            <a:r>
              <a:rPr lang="zh-CN" altLang="en-US" sz="1600" b="1" dirty="0" smtClean="0">
                <a:solidFill>
                  <a:prstClr val="black"/>
                </a:solidFill>
                <a:latin typeface="华文楷体" pitchFamily="2" charset="-122"/>
                <a:ea typeface="华文楷体" pitchFamily="2" charset="-122"/>
              </a:rPr>
              <a:t>*干部考察应当听取考察对象所在党支部的意见。</a:t>
            </a:r>
          </a:p>
        </p:txBody>
      </p:sp>
      <p:sp>
        <p:nvSpPr>
          <p:cNvPr id="16" name="矩形 15"/>
          <p:cNvSpPr/>
          <p:nvPr/>
        </p:nvSpPr>
        <p:spPr>
          <a:xfrm>
            <a:off x="323528" y="4293096"/>
            <a:ext cx="3816424" cy="2140394"/>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a:lnSpc>
                <a:spcPts val="2300"/>
              </a:lnSpc>
            </a:pPr>
            <a:r>
              <a:rPr lang="zh-CN" altLang="en-US" sz="1600" b="1" dirty="0" smtClean="0">
                <a:solidFill>
                  <a:srgbClr val="8C0000"/>
                </a:solidFill>
                <a:latin typeface="楷体_GB2312" pitchFamily="49" charset="-122"/>
                <a:ea typeface="楷体_GB2312" pitchFamily="49" charset="-122"/>
              </a:rPr>
              <a:t>对抓党支部建设的监督问责</a:t>
            </a:r>
            <a:endParaRPr lang="en-US" altLang="zh-CN" sz="1600" b="1" dirty="0" smtClean="0">
              <a:solidFill>
                <a:srgbClr val="8C0000"/>
              </a:solidFill>
              <a:latin typeface="楷体_GB2312" pitchFamily="49" charset="-122"/>
              <a:ea typeface="楷体_GB2312" pitchFamily="49" charset="-122"/>
            </a:endParaRPr>
          </a:p>
          <a:p>
            <a:pPr>
              <a:lnSpc>
                <a:spcPts val="2300"/>
              </a:lnSpc>
            </a:pPr>
            <a:r>
              <a:rPr lang="zh-CN" altLang="en-US" sz="1600" b="1" dirty="0" smtClean="0">
                <a:solidFill>
                  <a:prstClr val="black"/>
                </a:solidFill>
                <a:latin typeface="华文楷体" pitchFamily="2" charset="-122"/>
                <a:ea typeface="华文楷体" pitchFamily="2" charset="-122"/>
              </a:rPr>
              <a:t>*抓党支部建设</a:t>
            </a:r>
            <a:r>
              <a:rPr lang="zh-CN" altLang="en-US" sz="1600" b="1" dirty="0" smtClean="0">
                <a:solidFill>
                  <a:prstClr val="black"/>
                </a:solidFill>
                <a:latin typeface="华文楷体" pitchFamily="2" charset="-122"/>
                <a:ea typeface="华文楷体" pitchFamily="2" charset="-122"/>
              </a:rPr>
              <a:t>情况列入</a:t>
            </a:r>
            <a:r>
              <a:rPr lang="zh-CN" altLang="en-US" sz="1600" b="1" dirty="0" smtClean="0">
                <a:solidFill>
                  <a:prstClr val="black"/>
                </a:solidFill>
                <a:latin typeface="华文楷体" pitchFamily="2" charset="-122"/>
                <a:ea typeface="华文楷体" pitchFamily="2" charset="-122"/>
              </a:rPr>
              <a:t>各级党委书记抓基层党建工作述职评议考核的重要</a:t>
            </a:r>
            <a:r>
              <a:rPr lang="zh-CN" altLang="en-US" sz="1600" b="1" dirty="0" smtClean="0">
                <a:solidFill>
                  <a:prstClr val="black"/>
                </a:solidFill>
                <a:latin typeface="华文楷体" pitchFamily="2" charset="-122"/>
                <a:ea typeface="华文楷体" pitchFamily="2" charset="-122"/>
              </a:rPr>
              <a:t>内容。</a:t>
            </a:r>
            <a:endParaRPr lang="en-US" altLang="zh-CN" sz="1600" b="1" dirty="0" smtClean="0">
              <a:solidFill>
                <a:prstClr val="black"/>
              </a:solidFill>
              <a:latin typeface="华文楷体" pitchFamily="2" charset="-122"/>
              <a:ea typeface="华文楷体" pitchFamily="2" charset="-122"/>
            </a:endParaRPr>
          </a:p>
          <a:p>
            <a:pPr lvl="0">
              <a:lnSpc>
                <a:spcPts val="2300"/>
              </a:lnSpc>
            </a:pPr>
            <a:r>
              <a:rPr lang="zh-CN" altLang="en-US" sz="1600" b="1" dirty="0" smtClean="0">
                <a:solidFill>
                  <a:prstClr val="black"/>
                </a:solidFill>
                <a:latin typeface="华文楷体" pitchFamily="2" charset="-122"/>
                <a:ea typeface="华文楷体" pitchFamily="2" charset="-122"/>
              </a:rPr>
              <a:t>*</a:t>
            </a:r>
            <a:r>
              <a:rPr lang="zh-CN" altLang="en-US" sz="1600" b="1" dirty="0" smtClean="0">
                <a:solidFill>
                  <a:prstClr val="black"/>
                </a:solidFill>
                <a:latin typeface="华文楷体" pitchFamily="2" charset="-122"/>
                <a:ea typeface="华文楷体" pitchFamily="2" charset="-122"/>
              </a:rPr>
              <a:t>村及社区党支部工作纳入县级党委巡察监督工作内容。 </a:t>
            </a:r>
            <a:endParaRPr lang="en-US" altLang="zh-CN" sz="1600" b="1" dirty="0" smtClean="0">
              <a:solidFill>
                <a:prstClr val="black"/>
              </a:solidFill>
              <a:latin typeface="华文楷体" pitchFamily="2" charset="-122"/>
              <a:ea typeface="华文楷体" pitchFamily="2" charset="-122"/>
            </a:endParaRPr>
          </a:p>
          <a:p>
            <a:pPr>
              <a:lnSpc>
                <a:spcPts val="2300"/>
              </a:lnSpc>
            </a:pPr>
            <a:r>
              <a:rPr lang="zh-CN" altLang="en-US" sz="1600" b="1" dirty="0" smtClean="0">
                <a:solidFill>
                  <a:prstClr val="black"/>
                </a:solidFill>
                <a:latin typeface="华文楷体" pitchFamily="2" charset="-122"/>
                <a:ea typeface="华文楷体" pitchFamily="2" charset="-122"/>
              </a:rPr>
              <a:t>*对党支部建设出现严重问题，党员、群众反映强烈的，应当按照规定严肃问责。</a:t>
            </a:r>
            <a:endParaRPr lang="en-US" altLang="zh-CN" sz="1600" b="1" dirty="0" smtClean="0">
              <a:solidFill>
                <a:prstClr val="black"/>
              </a:solidFill>
              <a:latin typeface="华文楷体" pitchFamily="2" charset="-122"/>
              <a:ea typeface="华文楷体" pitchFamily="2" charset="-122"/>
            </a:endParaRPr>
          </a:p>
        </p:txBody>
      </p:sp>
      <p:sp>
        <p:nvSpPr>
          <p:cNvPr id="17" name="矩形 16"/>
          <p:cNvSpPr/>
          <p:nvPr/>
        </p:nvSpPr>
        <p:spPr>
          <a:xfrm>
            <a:off x="4283968" y="4293096"/>
            <a:ext cx="4536504" cy="2144177"/>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a:lnSpc>
                <a:spcPts val="3200"/>
              </a:lnSpc>
            </a:pPr>
            <a:r>
              <a:rPr lang="zh-CN" altLang="en-US" sz="1600" b="1" dirty="0" smtClean="0">
                <a:solidFill>
                  <a:srgbClr val="8C0000"/>
                </a:solidFill>
                <a:latin typeface="楷体_GB2312" pitchFamily="49" charset="-122"/>
                <a:ea typeface="楷体_GB2312" pitchFamily="49" charset="-122"/>
              </a:rPr>
              <a:t>对党支部建设的保障措施</a:t>
            </a:r>
            <a:endParaRPr lang="en-US" altLang="zh-CN" sz="1600" b="1" dirty="0" smtClean="0">
              <a:solidFill>
                <a:srgbClr val="8C0000"/>
              </a:solidFill>
              <a:latin typeface="楷体_GB2312" pitchFamily="49" charset="-122"/>
              <a:ea typeface="楷体_GB2312" pitchFamily="49" charset="-122"/>
            </a:endParaRPr>
          </a:p>
          <a:p>
            <a:pPr lvl="0">
              <a:lnSpc>
                <a:spcPts val="3200"/>
              </a:lnSpc>
            </a:pPr>
            <a:r>
              <a:rPr lang="zh-CN" altLang="en-US" sz="1600" b="1" dirty="0" smtClean="0">
                <a:solidFill>
                  <a:prstClr val="black"/>
                </a:solidFill>
                <a:latin typeface="华文楷体" pitchFamily="2" charset="-122"/>
                <a:ea typeface="华文楷体" pitchFamily="2" charset="-122"/>
              </a:rPr>
              <a:t>*提供必要条件，给予经费保障。</a:t>
            </a:r>
            <a:endParaRPr lang="en-US" altLang="zh-CN" sz="1600" b="1" dirty="0" smtClean="0">
              <a:solidFill>
                <a:prstClr val="black"/>
              </a:solidFill>
              <a:latin typeface="华文楷体" pitchFamily="2" charset="-122"/>
              <a:ea typeface="华文楷体" pitchFamily="2" charset="-122"/>
            </a:endParaRPr>
          </a:p>
          <a:p>
            <a:pPr>
              <a:lnSpc>
                <a:spcPts val="3200"/>
              </a:lnSpc>
            </a:pPr>
            <a:r>
              <a:rPr lang="zh-CN" altLang="en-US" sz="1600" b="1" dirty="0" smtClean="0">
                <a:solidFill>
                  <a:prstClr val="black"/>
                </a:solidFill>
                <a:latin typeface="华文楷体" pitchFamily="2" charset="-122"/>
                <a:ea typeface="华文楷体" pitchFamily="2" charset="-122"/>
              </a:rPr>
              <a:t>*落实村、社区党支部书记报酬待遇。</a:t>
            </a:r>
            <a:endParaRPr lang="en-US" altLang="zh-CN" sz="1600" b="1" dirty="0" smtClean="0">
              <a:solidFill>
                <a:prstClr val="black"/>
              </a:solidFill>
              <a:latin typeface="华文楷体" pitchFamily="2" charset="-122"/>
              <a:ea typeface="华文楷体" pitchFamily="2" charset="-122"/>
            </a:endParaRPr>
          </a:p>
          <a:p>
            <a:pPr>
              <a:lnSpc>
                <a:spcPts val="3200"/>
              </a:lnSpc>
            </a:pPr>
            <a:r>
              <a:rPr lang="zh-CN" altLang="en-US" sz="1600" b="1" dirty="0" smtClean="0">
                <a:solidFill>
                  <a:prstClr val="black"/>
                </a:solidFill>
                <a:latin typeface="华文楷体" pitchFamily="2" charset="-122"/>
                <a:ea typeface="华文楷体" pitchFamily="2" charset="-122"/>
              </a:rPr>
              <a:t>*</a:t>
            </a:r>
            <a:r>
              <a:rPr lang="zh-CN" altLang="en-US" sz="1600" b="1" dirty="0" smtClean="0">
                <a:solidFill>
                  <a:prstClr val="black"/>
                </a:solidFill>
                <a:latin typeface="华文楷体" pitchFamily="2" charset="-122"/>
                <a:ea typeface="华文楷体" pitchFamily="2" charset="-122"/>
              </a:rPr>
              <a:t>给予非公有制经济组织和社会组织党支部工作</a:t>
            </a:r>
            <a:r>
              <a:rPr lang="zh-CN" altLang="en-US" sz="1600" b="1" dirty="0" smtClean="0">
                <a:solidFill>
                  <a:schemeClr val="tx1"/>
                </a:solidFill>
                <a:latin typeface="华文楷体" pitchFamily="2" charset="-122"/>
                <a:ea typeface="华文楷体" pitchFamily="2" charset="-122"/>
              </a:rPr>
              <a:t>经费支持</a:t>
            </a:r>
            <a:r>
              <a:rPr lang="zh-CN" altLang="en-US" sz="1600" b="1" dirty="0" smtClean="0">
                <a:solidFill>
                  <a:prstClr val="black"/>
                </a:solidFill>
                <a:latin typeface="华文楷体" pitchFamily="2" charset="-122"/>
                <a:ea typeface="华文楷体" pitchFamily="2" charset="-122"/>
              </a:rPr>
              <a:t>。</a:t>
            </a:r>
            <a:endParaRPr lang="zh-CN" altLang="en-US" sz="1600" b="1" dirty="0">
              <a:solidFill>
                <a:srgbClr val="8C0000"/>
              </a:solidFill>
              <a:latin typeface="华文楷体" pitchFamily="2" charset="-122"/>
              <a:ea typeface="华文楷体"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5"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linds(vertical)">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5" fill="hold" grpId="0" nodeType="clickEffect">
                                  <p:stCondLst>
                                    <p:cond delay="0"/>
                                  </p:stCondLst>
                                  <p:childTnLst>
                                    <p:set>
                                      <p:cBhvr>
                                        <p:cTn id="11" dur="1" fill="hold">
                                          <p:stCondLst>
                                            <p:cond delay="0"/>
                                          </p:stCondLst>
                                        </p:cTn>
                                        <p:tgtEl>
                                          <p:spTgt spid="14"/>
                                        </p:tgtEl>
                                        <p:attrNameLst>
                                          <p:attrName>style.visibility</p:attrName>
                                        </p:attrNameLst>
                                      </p:cBhvr>
                                      <p:to>
                                        <p:strVal val="visible"/>
                                      </p:to>
                                    </p:set>
                                    <p:animEffect transition="in" filter="blinds(vertical)">
                                      <p:cBhvr>
                                        <p:cTn id="12" dur="500"/>
                                        <p:tgtEl>
                                          <p:spTgt spid="14"/>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5" fill="hold" grpId="0" nodeType="clickEffect">
                                  <p:stCondLst>
                                    <p:cond delay="0"/>
                                  </p:stCondLst>
                                  <p:childTnLst>
                                    <p:set>
                                      <p:cBhvr>
                                        <p:cTn id="16" dur="1" fill="hold">
                                          <p:stCondLst>
                                            <p:cond delay="0"/>
                                          </p:stCondLst>
                                        </p:cTn>
                                        <p:tgtEl>
                                          <p:spTgt spid="16"/>
                                        </p:tgtEl>
                                        <p:attrNameLst>
                                          <p:attrName>style.visibility</p:attrName>
                                        </p:attrNameLst>
                                      </p:cBhvr>
                                      <p:to>
                                        <p:strVal val="visible"/>
                                      </p:to>
                                    </p:set>
                                    <p:animEffect transition="in" filter="blinds(vertical)">
                                      <p:cBhvr>
                                        <p:cTn id="17" dur="500"/>
                                        <p:tgtEl>
                                          <p:spTgt spid="16"/>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5" fill="hold" grpId="0" nodeType="clickEffect">
                                  <p:stCondLst>
                                    <p:cond delay="0"/>
                                  </p:stCondLst>
                                  <p:childTnLst>
                                    <p:set>
                                      <p:cBhvr>
                                        <p:cTn id="21" dur="1" fill="hold">
                                          <p:stCondLst>
                                            <p:cond delay="0"/>
                                          </p:stCondLst>
                                        </p:cTn>
                                        <p:tgtEl>
                                          <p:spTgt spid="17"/>
                                        </p:tgtEl>
                                        <p:attrNameLst>
                                          <p:attrName>style.visibility</p:attrName>
                                        </p:attrNameLst>
                                      </p:cBhvr>
                                      <p:to>
                                        <p:strVal val="visible"/>
                                      </p:to>
                                    </p:set>
                                    <p:animEffect transition="in" filter="blinds(vertical)">
                                      <p:cBhvr>
                                        <p:cTn id="22"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4" grpId="0" animBg="1"/>
      <p:bldP spid="16" grpId="0" animBg="1"/>
      <p:bldP spid="17"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srcRect/>
          <a:stretch>
            <a:fillRect/>
          </a:stretch>
        </p:blipFill>
        <p:spPr bwMode="auto">
          <a:xfrm>
            <a:off x="323528" y="188640"/>
            <a:ext cx="864096" cy="963799"/>
          </a:xfrm>
          <a:prstGeom prst="rect">
            <a:avLst/>
          </a:prstGeom>
          <a:noFill/>
          <a:ln w="9525">
            <a:noFill/>
            <a:miter lim="800000"/>
            <a:headEnd/>
            <a:tailEnd/>
          </a:ln>
        </p:spPr>
      </p:pic>
      <p:cxnSp>
        <p:nvCxnSpPr>
          <p:cNvPr id="6" name="直接连接符 5"/>
          <p:cNvCxnSpPr/>
          <p:nvPr/>
        </p:nvCxnSpPr>
        <p:spPr>
          <a:xfrm>
            <a:off x="0" y="1124744"/>
            <a:ext cx="91440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8" name="矩形 7"/>
          <p:cNvSpPr/>
          <p:nvPr/>
        </p:nvSpPr>
        <p:spPr>
          <a:xfrm>
            <a:off x="0" y="1268760"/>
            <a:ext cx="9144000" cy="72008"/>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标题 1"/>
          <p:cNvSpPr txBox="1">
            <a:spLocks noChangeArrowheads="1"/>
          </p:cNvSpPr>
          <p:nvPr/>
        </p:nvSpPr>
        <p:spPr>
          <a:xfrm>
            <a:off x="683568" y="116632"/>
            <a:ext cx="8247062" cy="10541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altLang="zh-CN" sz="2800" b="1" i="0" u="none" kern="1200" cap="none" spc="-300" normalizeH="0" baseline="0" noProof="0" dirty="0" smtClean="0">
                <a:ln>
                  <a:noFill/>
                </a:ln>
                <a:uLnTx/>
                <a:uFillTx/>
                <a:latin typeface="楷体_GB2312" pitchFamily="49" charset="-122"/>
                <a:ea typeface="楷体_GB2312" pitchFamily="49" charset="-122"/>
                <a:cs typeface="+mj-cs"/>
              </a:rPr>
              <a:t>《</a:t>
            </a:r>
            <a:r>
              <a:rPr kumimoji="0" lang="zh-CN" altLang="en-US" sz="2800" b="1" i="0" u="none" kern="1200" cap="none" spc="-300" normalizeH="0" baseline="0" noProof="0" dirty="0" smtClean="0">
                <a:ln>
                  <a:noFill/>
                </a:ln>
                <a:uLnTx/>
                <a:uFillTx/>
                <a:latin typeface="楷体_GB2312" pitchFamily="49" charset="-122"/>
                <a:ea typeface="楷体_GB2312" pitchFamily="49" charset="-122"/>
                <a:cs typeface="+mj-cs"/>
              </a:rPr>
              <a:t>中国共产党支部工作条例（试行）</a:t>
            </a:r>
            <a:r>
              <a:rPr kumimoji="0" lang="en-US" altLang="zh-CN" sz="2800" b="1" i="0" u="none" kern="1200" cap="none" spc="-300" normalizeH="0" baseline="0" noProof="0" dirty="0" smtClean="0">
                <a:ln>
                  <a:noFill/>
                </a:ln>
                <a:uLnTx/>
                <a:uFillTx/>
                <a:latin typeface="楷体_GB2312" pitchFamily="49" charset="-122"/>
                <a:ea typeface="楷体_GB2312" pitchFamily="49" charset="-122"/>
                <a:cs typeface="+mj-cs"/>
              </a:rPr>
              <a:t>》</a:t>
            </a:r>
            <a:endParaRPr kumimoji="0" lang="zh-CN" altLang="en-US" sz="2800" b="1" i="0" u="none" kern="1200" cap="none" spc="-300" normalizeH="0" baseline="0" noProof="0" dirty="0" smtClean="0">
              <a:ln>
                <a:noFill/>
              </a:ln>
              <a:uLnTx/>
              <a:uFillTx/>
              <a:latin typeface="楷体_GB2312" pitchFamily="49" charset="-122"/>
              <a:ea typeface="楷体_GB2312" pitchFamily="49" charset="-122"/>
              <a:cs typeface="+mj-cs"/>
            </a:endParaRPr>
          </a:p>
        </p:txBody>
      </p:sp>
      <p:sp>
        <p:nvSpPr>
          <p:cNvPr id="13" name="标题 1"/>
          <p:cNvSpPr txBox="1">
            <a:spLocks noChangeArrowheads="1"/>
          </p:cNvSpPr>
          <p:nvPr/>
        </p:nvSpPr>
        <p:spPr>
          <a:xfrm>
            <a:off x="1259632" y="2086868"/>
            <a:ext cx="7200800" cy="1054100"/>
          </a:xfrm>
          <a:prstGeom prst="rect">
            <a:avLst/>
          </a:prstGeom>
        </p:spPr>
        <p:txBody>
          <a:bodyPr vert="horz" lIns="91440" tIns="45720" rIns="91440" bIns="45720" rtlCol="0" anchor="ctr">
            <a:normAutofit/>
          </a:bodyPr>
          <a:lstStyle/>
          <a:p>
            <a:pPr>
              <a:spcBef>
                <a:spcPct val="0"/>
              </a:spcBef>
              <a:defRPr/>
            </a:pPr>
            <a:r>
              <a:rPr kumimoji="0" lang="zh-CN" altLang="en-US" sz="2400" b="1" i="0" u="none" kern="1200" cap="none" spc="-300" normalizeH="0" baseline="0" noProof="0" dirty="0" smtClean="0">
                <a:ln>
                  <a:noFill/>
                </a:ln>
                <a:uLnTx/>
                <a:uFillTx/>
                <a:latin typeface="楷体_GB2312" pitchFamily="49" charset="-122"/>
                <a:ea typeface="楷体_GB2312" pitchFamily="49" charset="-122"/>
                <a:cs typeface="+mj-cs"/>
              </a:rPr>
              <a:t>第一讲  </a:t>
            </a:r>
            <a:r>
              <a:rPr lang="en-US" altLang="zh-CN" sz="2400" b="1" spc="-300" dirty="0" smtClean="0">
                <a:solidFill>
                  <a:srgbClr val="C00000"/>
                </a:solidFill>
                <a:latin typeface="楷体_GB2312" pitchFamily="49" charset="-122"/>
                <a:ea typeface="楷体_GB2312" pitchFamily="49" charset="-122"/>
                <a:cs typeface="+mj-cs"/>
              </a:rPr>
              <a:t>《</a:t>
            </a:r>
            <a:r>
              <a:rPr lang="zh-CN" altLang="en-US" sz="2400" b="1" spc="-300" dirty="0" smtClean="0">
                <a:solidFill>
                  <a:srgbClr val="C00000"/>
                </a:solidFill>
                <a:latin typeface="楷体_GB2312" pitchFamily="49" charset="-122"/>
                <a:ea typeface="楷体_GB2312" pitchFamily="49" charset="-122"/>
                <a:cs typeface="+mj-cs"/>
              </a:rPr>
              <a:t>条例</a:t>
            </a:r>
            <a:r>
              <a:rPr lang="en-US" altLang="zh-CN" sz="2400" b="1" spc="-300" dirty="0" smtClean="0">
                <a:solidFill>
                  <a:srgbClr val="C00000"/>
                </a:solidFill>
                <a:latin typeface="楷体_GB2312" pitchFamily="49" charset="-122"/>
                <a:ea typeface="楷体_GB2312" pitchFamily="49" charset="-122"/>
                <a:cs typeface="+mj-cs"/>
              </a:rPr>
              <a:t>》</a:t>
            </a:r>
            <a:r>
              <a:rPr lang="zh-CN" altLang="en-US" sz="2400" b="1" spc="-300" dirty="0" smtClean="0">
                <a:solidFill>
                  <a:srgbClr val="C00000"/>
                </a:solidFill>
                <a:latin typeface="楷体_GB2312" pitchFamily="49" charset="-122"/>
                <a:ea typeface="楷体_GB2312" pitchFamily="49" charset="-122"/>
                <a:cs typeface="+mj-cs"/>
              </a:rPr>
              <a:t>出台背景、遵循的原则及重大意义</a:t>
            </a:r>
            <a:endParaRPr kumimoji="0" lang="zh-CN" altLang="en-US" sz="2400" b="1" i="0" u="none" kern="1200" cap="none" spc="-300" normalizeH="0" baseline="0" noProof="0" dirty="0" smtClean="0">
              <a:ln>
                <a:noFill/>
              </a:ln>
              <a:solidFill>
                <a:srgbClr val="C00000"/>
              </a:solidFill>
              <a:uLnTx/>
              <a:uFillTx/>
              <a:latin typeface="楷体_GB2312" pitchFamily="49" charset="-122"/>
              <a:ea typeface="楷体_GB2312" pitchFamily="49" charset="-122"/>
              <a:cs typeface="+mj-cs"/>
            </a:endParaRPr>
          </a:p>
        </p:txBody>
      </p:sp>
      <p:sp>
        <p:nvSpPr>
          <p:cNvPr id="27" name="标题 1"/>
          <p:cNvSpPr txBox="1">
            <a:spLocks noChangeArrowheads="1"/>
          </p:cNvSpPr>
          <p:nvPr/>
        </p:nvSpPr>
        <p:spPr>
          <a:xfrm>
            <a:off x="1259632" y="3166988"/>
            <a:ext cx="5688632" cy="1054100"/>
          </a:xfrm>
          <a:prstGeom prst="rect">
            <a:avLst/>
          </a:prstGeom>
        </p:spPr>
        <p:txBody>
          <a:bodyPr vert="horz" lIns="91440" tIns="45720" rIns="91440" bIns="45720" rtlCol="0" anchor="ctr">
            <a:normAutofit/>
          </a:bodyPr>
          <a:lstStyle/>
          <a:p>
            <a:pPr>
              <a:spcBef>
                <a:spcPct val="0"/>
              </a:spcBef>
              <a:defRPr/>
            </a:pPr>
            <a:r>
              <a:rPr kumimoji="0" lang="zh-CN" altLang="en-US" sz="2400" b="1" i="0" u="none" kern="1200" cap="none" spc="-300" normalizeH="0" baseline="0" noProof="0" dirty="0" smtClean="0">
                <a:ln>
                  <a:noFill/>
                </a:ln>
                <a:uLnTx/>
                <a:uFillTx/>
                <a:latin typeface="楷体_GB2312" pitchFamily="49" charset="-122"/>
                <a:ea typeface="楷体_GB2312" pitchFamily="49" charset="-122"/>
                <a:cs typeface="+mj-cs"/>
              </a:rPr>
              <a:t>第二讲 </a:t>
            </a:r>
            <a:r>
              <a:rPr lang="en-US" altLang="zh-CN" sz="2400" b="1" spc="-300" dirty="0" smtClean="0">
                <a:solidFill>
                  <a:srgbClr val="C00000"/>
                </a:solidFill>
                <a:latin typeface="楷体_GB2312" pitchFamily="49" charset="-122"/>
                <a:ea typeface="楷体_GB2312" pitchFamily="49" charset="-122"/>
              </a:rPr>
              <a:t>《</a:t>
            </a:r>
            <a:r>
              <a:rPr lang="zh-CN" altLang="en-US" sz="2400" b="1" spc="-300" dirty="0" smtClean="0">
                <a:solidFill>
                  <a:srgbClr val="C00000"/>
                </a:solidFill>
                <a:latin typeface="楷体_GB2312" pitchFamily="49" charset="-122"/>
                <a:ea typeface="楷体_GB2312" pitchFamily="49" charset="-122"/>
              </a:rPr>
              <a:t>条例</a:t>
            </a:r>
            <a:r>
              <a:rPr lang="en-US" altLang="zh-CN" sz="2400" b="1" spc="-300" dirty="0" smtClean="0">
                <a:solidFill>
                  <a:srgbClr val="C00000"/>
                </a:solidFill>
                <a:latin typeface="楷体_GB2312" pitchFamily="49" charset="-122"/>
                <a:ea typeface="楷体_GB2312" pitchFamily="49" charset="-122"/>
              </a:rPr>
              <a:t>》</a:t>
            </a:r>
            <a:r>
              <a:rPr kumimoji="0" lang="zh-CN" altLang="en-US" sz="2400" b="1" i="0" u="none" kern="1200" cap="none" spc="-300" normalizeH="0" baseline="0" noProof="0" dirty="0" smtClean="0">
                <a:ln>
                  <a:noFill/>
                </a:ln>
                <a:solidFill>
                  <a:srgbClr val="C00000"/>
                </a:solidFill>
                <a:uLnTx/>
                <a:uFillTx/>
                <a:latin typeface="楷体_GB2312" pitchFamily="49" charset="-122"/>
                <a:ea typeface="楷体_GB2312" pitchFamily="49" charset="-122"/>
                <a:cs typeface="+mj-cs"/>
              </a:rPr>
              <a:t>主要</a:t>
            </a:r>
            <a:r>
              <a:rPr kumimoji="0" lang="zh-CN" altLang="en-US" sz="2400" b="1" i="0" u="none" kern="1200" cap="none" spc="-300" normalizeH="0" baseline="0" noProof="0" dirty="0" smtClean="0">
                <a:ln>
                  <a:noFill/>
                </a:ln>
                <a:solidFill>
                  <a:srgbClr val="C00000"/>
                </a:solidFill>
                <a:uLnTx/>
                <a:uFillTx/>
                <a:latin typeface="楷体_GB2312" pitchFamily="49" charset="-122"/>
                <a:ea typeface="楷体_GB2312" pitchFamily="49" charset="-122"/>
                <a:cs typeface="+mj-cs"/>
              </a:rPr>
              <a:t>内容</a:t>
            </a:r>
          </a:p>
        </p:txBody>
      </p:sp>
      <p:sp>
        <p:nvSpPr>
          <p:cNvPr id="28" name="标题 1"/>
          <p:cNvSpPr txBox="1">
            <a:spLocks noChangeArrowheads="1"/>
          </p:cNvSpPr>
          <p:nvPr/>
        </p:nvSpPr>
        <p:spPr>
          <a:xfrm>
            <a:off x="1259632" y="4247108"/>
            <a:ext cx="6336704" cy="1054100"/>
          </a:xfrm>
          <a:prstGeom prst="rect">
            <a:avLst/>
          </a:prstGeom>
        </p:spPr>
        <p:txBody>
          <a:bodyPr vert="horz" lIns="91440" tIns="45720" rIns="91440" bIns="45720" rtlCol="0" anchor="ctr">
            <a:normAutofit/>
          </a:bodyPr>
          <a:lstStyle/>
          <a:p>
            <a:pPr>
              <a:spcBef>
                <a:spcPct val="0"/>
              </a:spcBef>
              <a:defRPr/>
            </a:pPr>
            <a:r>
              <a:rPr kumimoji="0" lang="zh-CN" altLang="en-US" sz="2400" b="1" i="0" u="none" kern="1200" cap="none" spc="-300" normalizeH="0" baseline="0" noProof="0" dirty="0" smtClean="0">
                <a:ln>
                  <a:noFill/>
                </a:ln>
                <a:uLnTx/>
                <a:uFillTx/>
                <a:latin typeface="楷体_GB2312" pitchFamily="49" charset="-122"/>
                <a:ea typeface="楷体_GB2312" pitchFamily="49" charset="-122"/>
                <a:cs typeface="+mj-cs"/>
              </a:rPr>
              <a:t>第三讲  </a:t>
            </a:r>
            <a:r>
              <a:rPr lang="zh-CN" altLang="en-US" sz="2400" b="1" spc="-300" dirty="0" smtClean="0">
                <a:solidFill>
                  <a:srgbClr val="C00000"/>
                </a:solidFill>
                <a:latin typeface="楷体_GB2312" pitchFamily="49" charset="-122"/>
                <a:ea typeface="楷体_GB2312" pitchFamily="49" charset="-122"/>
                <a:cs typeface="+mj-cs"/>
              </a:rPr>
              <a:t>党内组织生活制度规范化</a:t>
            </a:r>
            <a:endParaRPr kumimoji="0" lang="zh-CN" altLang="en-US" sz="2400" b="1" i="0" u="none" kern="1200" cap="none" spc="-300" normalizeH="0" baseline="0" noProof="0" dirty="0" smtClean="0">
              <a:ln>
                <a:noFill/>
              </a:ln>
              <a:solidFill>
                <a:srgbClr val="C00000"/>
              </a:solidFill>
              <a:uLnTx/>
              <a:uFillTx/>
              <a:latin typeface="楷体_GB2312" pitchFamily="49" charset="-122"/>
              <a:ea typeface="楷体_GB2312" pitchFamily="49" charset="-122"/>
              <a:cs typeface="+mj-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after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blinds(horizontal)">
                                      <p:cBhvr>
                                        <p:cTn id="7" dur="1000"/>
                                        <p:tgtEl>
                                          <p:spTgt spid="13"/>
                                        </p:tgtEl>
                                      </p:cBhvr>
                                    </p:animEffect>
                                  </p:childTnLst>
                                </p:cTn>
                              </p:par>
                            </p:childTnLst>
                          </p:cTn>
                        </p:par>
                        <p:par>
                          <p:cTn id="8" fill="hold">
                            <p:stCondLst>
                              <p:cond delay="1000"/>
                            </p:stCondLst>
                            <p:childTnLst>
                              <p:par>
                                <p:cTn id="9" presetID="3" presetClass="entr" presetSubtype="10" fill="hold" grpId="0" nodeType="afterEffect">
                                  <p:stCondLst>
                                    <p:cond delay="0"/>
                                  </p:stCondLst>
                                  <p:childTnLst>
                                    <p:set>
                                      <p:cBhvr>
                                        <p:cTn id="10" dur="1" fill="hold">
                                          <p:stCondLst>
                                            <p:cond delay="0"/>
                                          </p:stCondLst>
                                        </p:cTn>
                                        <p:tgtEl>
                                          <p:spTgt spid="27"/>
                                        </p:tgtEl>
                                        <p:attrNameLst>
                                          <p:attrName>style.visibility</p:attrName>
                                        </p:attrNameLst>
                                      </p:cBhvr>
                                      <p:to>
                                        <p:strVal val="visible"/>
                                      </p:to>
                                    </p:set>
                                    <p:animEffect transition="in" filter="blinds(horizontal)">
                                      <p:cBhvr>
                                        <p:cTn id="11" dur="3000"/>
                                        <p:tgtEl>
                                          <p:spTgt spid="27"/>
                                        </p:tgtEl>
                                      </p:cBhvr>
                                    </p:animEffect>
                                  </p:childTnLst>
                                </p:cTn>
                              </p:par>
                            </p:childTnLst>
                          </p:cTn>
                        </p:par>
                        <p:par>
                          <p:cTn id="12" fill="hold">
                            <p:stCondLst>
                              <p:cond delay="4000"/>
                            </p:stCondLst>
                            <p:childTnLst>
                              <p:par>
                                <p:cTn id="13" presetID="3" presetClass="entr" presetSubtype="10" fill="hold" grpId="0" nodeType="afterEffect">
                                  <p:stCondLst>
                                    <p:cond delay="0"/>
                                  </p:stCondLst>
                                  <p:childTnLst>
                                    <p:set>
                                      <p:cBhvr>
                                        <p:cTn id="14" dur="1" fill="hold">
                                          <p:stCondLst>
                                            <p:cond delay="0"/>
                                          </p:stCondLst>
                                        </p:cTn>
                                        <p:tgtEl>
                                          <p:spTgt spid="28"/>
                                        </p:tgtEl>
                                        <p:attrNameLst>
                                          <p:attrName>style.visibility</p:attrName>
                                        </p:attrNameLst>
                                      </p:cBhvr>
                                      <p:to>
                                        <p:strVal val="visible"/>
                                      </p:to>
                                    </p:set>
                                    <p:animEffect transition="in" filter="blinds(horizontal)">
                                      <p:cBhvr>
                                        <p:cTn id="15" dur="30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27" grpId="0"/>
      <p:bldP spid="28"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srcRect/>
          <a:stretch>
            <a:fillRect/>
          </a:stretch>
        </p:blipFill>
        <p:spPr bwMode="auto">
          <a:xfrm>
            <a:off x="179512" y="0"/>
            <a:ext cx="864096" cy="963799"/>
          </a:xfrm>
          <a:prstGeom prst="rect">
            <a:avLst/>
          </a:prstGeom>
          <a:noFill/>
          <a:ln w="9525">
            <a:noFill/>
            <a:miter lim="800000"/>
            <a:headEnd/>
            <a:tailEnd/>
          </a:ln>
        </p:spPr>
      </p:pic>
      <p:cxnSp>
        <p:nvCxnSpPr>
          <p:cNvPr id="6" name="直接连接符 5"/>
          <p:cNvCxnSpPr/>
          <p:nvPr/>
        </p:nvCxnSpPr>
        <p:spPr>
          <a:xfrm>
            <a:off x="0" y="908720"/>
            <a:ext cx="91440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8" name="矩形 7"/>
          <p:cNvSpPr/>
          <p:nvPr/>
        </p:nvSpPr>
        <p:spPr>
          <a:xfrm>
            <a:off x="35496" y="1052736"/>
            <a:ext cx="9144000" cy="72008"/>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矩形 6"/>
          <p:cNvSpPr/>
          <p:nvPr/>
        </p:nvSpPr>
        <p:spPr>
          <a:xfrm>
            <a:off x="1547664" y="1412776"/>
            <a:ext cx="6340197" cy="1101840"/>
          </a:xfrm>
          <a:prstGeom prst="rect">
            <a:avLst/>
          </a:prstGeom>
        </p:spPr>
        <p:txBody>
          <a:bodyPr wrap="none">
            <a:spAutoFit/>
          </a:bodyPr>
          <a:lstStyle/>
          <a:p>
            <a:pPr marL="342900" lvl="0" indent="-342900">
              <a:spcBef>
                <a:spcPct val="20000"/>
              </a:spcBef>
              <a:defRPr/>
            </a:pPr>
            <a:r>
              <a:rPr lang="zh-CN" altLang="en-US" sz="3200" b="1" dirty="0">
                <a:solidFill>
                  <a:srgbClr val="D10000"/>
                </a:solidFill>
                <a:latin typeface="华文行楷" pitchFamily="2" charset="-122"/>
                <a:ea typeface="华文行楷" pitchFamily="2" charset="-122"/>
              </a:rPr>
              <a:t>基层党支部</a:t>
            </a:r>
            <a:r>
              <a:rPr lang="zh-CN" altLang="en-US" sz="3200" b="1" dirty="0">
                <a:latin typeface="华文行楷" pitchFamily="2" charset="-122"/>
                <a:ea typeface="华文行楷" pitchFamily="2" charset="-122"/>
              </a:rPr>
              <a:t>规范化</a:t>
            </a:r>
            <a:r>
              <a:rPr lang="zh-CN" altLang="en-US" sz="3200" b="1" dirty="0">
                <a:solidFill>
                  <a:srgbClr val="D10000"/>
                </a:solidFill>
                <a:latin typeface="华文行楷" pitchFamily="2" charset="-122"/>
                <a:ea typeface="华文行楷" pitchFamily="2" charset="-122"/>
              </a:rPr>
              <a:t>工</a:t>
            </a:r>
            <a:r>
              <a:rPr lang="zh-CN" altLang="en-US" sz="3200" b="1" dirty="0" smtClean="0">
                <a:solidFill>
                  <a:srgbClr val="D10000"/>
                </a:solidFill>
                <a:latin typeface="华文行楷" pitchFamily="2" charset="-122"/>
                <a:ea typeface="华文行楷" pitchFamily="2" charset="-122"/>
              </a:rPr>
              <a:t>作的主要内容</a:t>
            </a:r>
            <a:endParaRPr lang="en-US" altLang="zh-CN" sz="3200" b="1" dirty="0" smtClean="0">
              <a:solidFill>
                <a:srgbClr val="D10000"/>
              </a:solidFill>
              <a:latin typeface="华文行楷" pitchFamily="2" charset="-122"/>
              <a:ea typeface="华文行楷" pitchFamily="2" charset="-122"/>
            </a:endParaRPr>
          </a:p>
          <a:p>
            <a:pPr marL="342900" lvl="0" indent="-342900" algn="ctr">
              <a:spcBef>
                <a:spcPct val="20000"/>
              </a:spcBef>
              <a:defRPr/>
            </a:pPr>
            <a:r>
              <a:rPr lang="zh-CN" altLang="en-US" sz="2800" b="1" dirty="0" smtClean="0">
                <a:latin typeface="华文行楷" pitchFamily="2" charset="-122"/>
                <a:ea typeface="华文行楷" pitchFamily="2" charset="-122"/>
              </a:rPr>
              <a:t>（什么时间抓、应该怎么抓）</a:t>
            </a:r>
          </a:p>
        </p:txBody>
      </p:sp>
      <p:sp>
        <p:nvSpPr>
          <p:cNvPr id="9" name="标题 1"/>
          <p:cNvSpPr txBox="1">
            <a:spLocks noChangeArrowheads="1"/>
          </p:cNvSpPr>
          <p:nvPr/>
        </p:nvSpPr>
        <p:spPr>
          <a:xfrm>
            <a:off x="1187624" y="0"/>
            <a:ext cx="7632848" cy="1054100"/>
          </a:xfrm>
          <a:prstGeom prst="rect">
            <a:avLst/>
          </a:prstGeom>
        </p:spPr>
        <p:txBody>
          <a:bodyPr vert="horz" lIns="91440" tIns="45720" rIns="91440" bIns="45720" rtlCol="0" anchor="ctr">
            <a:normAutofit/>
          </a:bodyPr>
          <a:lstStyle/>
          <a:p>
            <a:pPr lvl="0">
              <a:spcBef>
                <a:spcPct val="0"/>
              </a:spcBef>
            </a:pPr>
            <a:r>
              <a:rPr lang="zh-CN" altLang="en-US" sz="2800" b="1" spc="-300" dirty="0" smtClean="0">
                <a:latin typeface="楷体_GB2312" pitchFamily="49" charset="-122"/>
                <a:ea typeface="楷体_GB2312" pitchFamily="49" charset="-122"/>
              </a:rPr>
              <a:t>第三讲  基层党支部工作规范化（</a:t>
            </a:r>
            <a:r>
              <a:rPr lang="zh-CN" altLang="en-US" sz="2800" b="1" spc="-300" dirty="0" smtClean="0">
                <a:solidFill>
                  <a:srgbClr val="C00000"/>
                </a:solidFill>
                <a:latin typeface="楷体_GB2312" pitchFamily="49" charset="-122"/>
                <a:ea typeface="楷体_GB2312" pitchFamily="49" charset="-122"/>
              </a:rPr>
              <a:t>组织生活规范化</a:t>
            </a:r>
            <a:r>
              <a:rPr lang="zh-CN" altLang="en-US" sz="2800" b="1" spc="-300" dirty="0" smtClean="0">
                <a:latin typeface="楷体_GB2312" pitchFamily="49" charset="-122"/>
                <a:ea typeface="楷体_GB2312" pitchFamily="49" charset="-122"/>
              </a:rPr>
              <a:t>）</a:t>
            </a:r>
            <a:endParaRPr lang="zh-CN" altLang="en-US" sz="2800" b="1" dirty="0" smtClean="0">
              <a:solidFill>
                <a:srgbClr val="FF0000"/>
              </a:solidFill>
              <a:latin typeface="楷体_GB2312" pitchFamily="49" charset="-122"/>
              <a:ea typeface="楷体_GB2312" pitchFamily="49" charset="-122"/>
            </a:endParaRPr>
          </a:p>
        </p:txBody>
      </p:sp>
      <p:sp>
        <p:nvSpPr>
          <p:cNvPr id="10" name="矩形 9"/>
          <p:cNvSpPr/>
          <p:nvPr/>
        </p:nvSpPr>
        <p:spPr>
          <a:xfrm>
            <a:off x="467544" y="2708920"/>
            <a:ext cx="8388424" cy="2708434"/>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lvl="0">
              <a:lnSpc>
                <a:spcPts val="3400"/>
              </a:lnSpc>
            </a:pPr>
            <a:r>
              <a:rPr lang="en-US" altLang="zh-CN" sz="2400" b="1" dirty="0" smtClean="0">
                <a:solidFill>
                  <a:schemeClr val="accent2">
                    <a:lumMod val="75000"/>
                  </a:schemeClr>
                </a:solidFill>
                <a:latin typeface="华文楷体" pitchFamily="2" charset="-122"/>
                <a:ea typeface="华文楷体" pitchFamily="2" charset="-122"/>
              </a:rPr>
              <a:t> </a:t>
            </a:r>
            <a:r>
              <a:rPr lang="en-US" altLang="zh-CN" sz="2400" b="1" dirty="0" smtClean="0">
                <a:solidFill>
                  <a:schemeClr val="tx1"/>
                </a:solidFill>
                <a:latin typeface="华文楷体" pitchFamily="2" charset="-122"/>
                <a:ea typeface="华文楷体" pitchFamily="2" charset="-122"/>
              </a:rPr>
              <a:t>1</a:t>
            </a:r>
            <a:r>
              <a:rPr lang="zh-CN" altLang="en-US" sz="2400" b="1" dirty="0" smtClean="0">
                <a:solidFill>
                  <a:schemeClr val="tx1"/>
                </a:solidFill>
                <a:latin typeface="华文楷体" pitchFamily="2" charset="-122"/>
                <a:ea typeface="华文楷体" pitchFamily="2" charset="-122"/>
              </a:rPr>
              <a:t>、日常要做的工作（</a:t>
            </a:r>
            <a:r>
              <a:rPr lang="en-US" altLang="zh-CN" sz="2400" b="1" dirty="0" smtClean="0">
                <a:solidFill>
                  <a:schemeClr val="tx1"/>
                </a:solidFill>
                <a:latin typeface="华文楷体" pitchFamily="2" charset="-122"/>
                <a:ea typeface="华文楷体" pitchFamily="2" charset="-122"/>
              </a:rPr>
              <a:t>2</a:t>
            </a:r>
            <a:r>
              <a:rPr lang="zh-CN" altLang="en-US" sz="2400" b="1" dirty="0" smtClean="0">
                <a:solidFill>
                  <a:schemeClr val="tx1"/>
                </a:solidFill>
                <a:latin typeface="华文楷体" pitchFamily="2" charset="-122"/>
                <a:ea typeface="华文楷体" pitchFamily="2" charset="-122"/>
              </a:rPr>
              <a:t>项）  </a:t>
            </a:r>
            <a:r>
              <a:rPr lang="en-US" altLang="zh-CN" sz="2400" b="1" dirty="0" smtClean="0">
                <a:solidFill>
                  <a:schemeClr val="tx1"/>
                </a:solidFill>
                <a:latin typeface="华文楷体" pitchFamily="2" charset="-122"/>
                <a:ea typeface="华文楷体" pitchFamily="2" charset="-122"/>
              </a:rPr>
              <a:t>--</a:t>
            </a:r>
            <a:r>
              <a:rPr lang="zh-CN" altLang="en-US" sz="2000" b="1" dirty="0" smtClean="0">
                <a:solidFill>
                  <a:srgbClr val="C00000"/>
                </a:solidFill>
                <a:latin typeface="华文楷体" pitchFamily="2" charset="-122"/>
                <a:ea typeface="华文楷体" pitchFamily="2" charset="-122"/>
              </a:rPr>
              <a:t>两个经常：思想工作、管理工作</a:t>
            </a:r>
          </a:p>
          <a:p>
            <a:pPr lvl="0">
              <a:lnSpc>
                <a:spcPts val="3400"/>
              </a:lnSpc>
            </a:pPr>
            <a:r>
              <a:rPr lang="zh-CN" altLang="en-US" sz="2400" b="1" dirty="0" smtClean="0">
                <a:solidFill>
                  <a:schemeClr val="tx1"/>
                </a:solidFill>
                <a:latin typeface="华文楷体" pitchFamily="2" charset="-122"/>
                <a:ea typeface="华文楷体" pitchFamily="2" charset="-122"/>
              </a:rPr>
              <a:t> </a:t>
            </a:r>
            <a:r>
              <a:rPr lang="en-US" altLang="zh-CN" sz="2400" b="1" dirty="0" smtClean="0">
                <a:solidFill>
                  <a:schemeClr val="tx1"/>
                </a:solidFill>
                <a:latin typeface="华文楷体" pitchFamily="2" charset="-122"/>
                <a:ea typeface="华文楷体" pitchFamily="2" charset="-122"/>
              </a:rPr>
              <a:t>2</a:t>
            </a:r>
            <a:r>
              <a:rPr lang="zh-CN" altLang="en-US" sz="2400" b="1" dirty="0" smtClean="0">
                <a:solidFill>
                  <a:schemeClr val="tx1"/>
                </a:solidFill>
                <a:latin typeface="华文楷体" pitchFamily="2" charset="-122"/>
                <a:ea typeface="华文楷体" pitchFamily="2" charset="-122"/>
              </a:rPr>
              <a:t>、每月要做的工作（</a:t>
            </a:r>
            <a:r>
              <a:rPr lang="en-US" altLang="zh-CN" sz="2400" b="1" dirty="0" smtClean="0">
                <a:solidFill>
                  <a:schemeClr val="tx1"/>
                </a:solidFill>
                <a:latin typeface="华文楷体" pitchFamily="2" charset="-122"/>
                <a:ea typeface="华文楷体" pitchFamily="2" charset="-122"/>
              </a:rPr>
              <a:t>3</a:t>
            </a:r>
            <a:r>
              <a:rPr lang="zh-CN" altLang="en-US" sz="2400" b="1" dirty="0" smtClean="0">
                <a:solidFill>
                  <a:schemeClr val="tx1"/>
                </a:solidFill>
                <a:latin typeface="华文楷体" pitchFamily="2" charset="-122"/>
                <a:ea typeface="华文楷体" pitchFamily="2" charset="-122"/>
              </a:rPr>
              <a:t>项）</a:t>
            </a:r>
            <a:r>
              <a:rPr lang="en-US" altLang="zh-CN" sz="2400" b="1" dirty="0" smtClean="0">
                <a:solidFill>
                  <a:schemeClr val="tx1"/>
                </a:solidFill>
                <a:latin typeface="华文楷体" pitchFamily="2" charset="-122"/>
                <a:ea typeface="华文楷体" pitchFamily="2" charset="-122"/>
              </a:rPr>
              <a:t> --</a:t>
            </a:r>
            <a:r>
              <a:rPr lang="zh-CN" altLang="en-US" sz="2000" b="1" dirty="0" smtClean="0">
                <a:solidFill>
                  <a:srgbClr val="C00000"/>
                </a:solidFill>
                <a:latin typeface="华文楷体" pitchFamily="2" charset="-122"/>
                <a:ea typeface="华文楷体" pitchFamily="2" charset="-122"/>
              </a:rPr>
              <a:t>支委会、党日活动、党费收缴</a:t>
            </a:r>
          </a:p>
          <a:p>
            <a:pPr lvl="0">
              <a:lnSpc>
                <a:spcPts val="3400"/>
              </a:lnSpc>
            </a:pPr>
            <a:r>
              <a:rPr lang="zh-CN" altLang="en-US" sz="2400" b="1" dirty="0" smtClean="0">
                <a:solidFill>
                  <a:schemeClr val="tx1"/>
                </a:solidFill>
                <a:latin typeface="华文楷体" pitchFamily="2" charset="-122"/>
                <a:ea typeface="华文楷体" pitchFamily="2" charset="-122"/>
              </a:rPr>
              <a:t> </a:t>
            </a:r>
            <a:r>
              <a:rPr lang="en-US" altLang="zh-CN" sz="2400" b="1" dirty="0" smtClean="0">
                <a:solidFill>
                  <a:schemeClr val="tx1"/>
                </a:solidFill>
                <a:latin typeface="华文楷体" pitchFamily="2" charset="-122"/>
                <a:ea typeface="华文楷体" pitchFamily="2" charset="-122"/>
              </a:rPr>
              <a:t>3</a:t>
            </a:r>
            <a:r>
              <a:rPr lang="zh-CN" altLang="en-US" sz="2400" b="1" dirty="0" smtClean="0">
                <a:solidFill>
                  <a:schemeClr val="tx1"/>
                </a:solidFill>
                <a:latin typeface="华文楷体" pitchFamily="2" charset="-122"/>
                <a:ea typeface="华文楷体" pitchFamily="2" charset="-122"/>
              </a:rPr>
              <a:t>、每季要做的工作（</a:t>
            </a:r>
            <a:r>
              <a:rPr lang="en-US" altLang="zh-CN" sz="2400" b="1" dirty="0" smtClean="0">
                <a:solidFill>
                  <a:schemeClr val="tx1"/>
                </a:solidFill>
                <a:latin typeface="华文楷体" pitchFamily="2" charset="-122"/>
                <a:ea typeface="华文楷体" pitchFamily="2" charset="-122"/>
              </a:rPr>
              <a:t>3</a:t>
            </a:r>
            <a:r>
              <a:rPr lang="zh-CN" altLang="en-US" sz="2400" b="1" dirty="0" smtClean="0">
                <a:solidFill>
                  <a:schemeClr val="tx1"/>
                </a:solidFill>
                <a:latin typeface="华文楷体" pitchFamily="2" charset="-122"/>
                <a:ea typeface="华文楷体" pitchFamily="2" charset="-122"/>
              </a:rPr>
              <a:t>项）</a:t>
            </a:r>
            <a:r>
              <a:rPr lang="en-US" altLang="zh-CN" sz="2400" b="1" dirty="0" smtClean="0">
                <a:solidFill>
                  <a:schemeClr val="tx1"/>
                </a:solidFill>
                <a:latin typeface="华文楷体" pitchFamily="2" charset="-122"/>
                <a:ea typeface="华文楷体" pitchFamily="2" charset="-122"/>
              </a:rPr>
              <a:t> --</a:t>
            </a:r>
            <a:r>
              <a:rPr lang="zh-CN" altLang="en-US" sz="2000" b="1" dirty="0" smtClean="0">
                <a:solidFill>
                  <a:srgbClr val="C00000"/>
                </a:solidFill>
                <a:latin typeface="华文楷体" pitchFamily="2" charset="-122"/>
                <a:ea typeface="华文楷体" pitchFamily="2" charset="-122"/>
              </a:rPr>
              <a:t>党员大会、党费上交、党课</a:t>
            </a:r>
          </a:p>
          <a:p>
            <a:pPr lvl="0">
              <a:lnSpc>
                <a:spcPts val="3400"/>
              </a:lnSpc>
            </a:pPr>
            <a:r>
              <a:rPr lang="zh-CN" altLang="en-US" sz="2400" b="1" dirty="0" smtClean="0">
                <a:solidFill>
                  <a:schemeClr val="tx1"/>
                </a:solidFill>
                <a:latin typeface="华文楷体" pitchFamily="2" charset="-122"/>
                <a:ea typeface="华文楷体" pitchFamily="2" charset="-122"/>
              </a:rPr>
              <a:t> </a:t>
            </a:r>
            <a:r>
              <a:rPr lang="en-US" altLang="zh-CN" sz="2400" b="1" dirty="0" smtClean="0">
                <a:solidFill>
                  <a:schemeClr val="tx1"/>
                </a:solidFill>
                <a:latin typeface="华文楷体" pitchFamily="2" charset="-122"/>
                <a:ea typeface="华文楷体" pitchFamily="2" charset="-122"/>
              </a:rPr>
              <a:t>4</a:t>
            </a:r>
            <a:r>
              <a:rPr lang="zh-CN" altLang="en-US" sz="2400" b="1" dirty="0" smtClean="0">
                <a:solidFill>
                  <a:schemeClr val="tx1"/>
                </a:solidFill>
                <a:latin typeface="华文楷体" pitchFamily="2" charset="-122"/>
                <a:ea typeface="华文楷体" pitchFamily="2" charset="-122"/>
              </a:rPr>
              <a:t>、半年要做的工作（</a:t>
            </a:r>
            <a:r>
              <a:rPr lang="en-US" altLang="zh-CN" sz="2400" b="1" dirty="0" smtClean="0">
                <a:solidFill>
                  <a:schemeClr val="tx1"/>
                </a:solidFill>
                <a:latin typeface="华文楷体" pitchFamily="2" charset="-122"/>
                <a:ea typeface="华文楷体" pitchFamily="2" charset="-122"/>
              </a:rPr>
              <a:t>3</a:t>
            </a:r>
            <a:r>
              <a:rPr lang="zh-CN" altLang="en-US" sz="2400" b="1" dirty="0" smtClean="0">
                <a:solidFill>
                  <a:schemeClr val="tx1"/>
                </a:solidFill>
                <a:latin typeface="华文楷体" pitchFamily="2" charset="-122"/>
                <a:ea typeface="华文楷体" pitchFamily="2" charset="-122"/>
              </a:rPr>
              <a:t>项）</a:t>
            </a:r>
            <a:r>
              <a:rPr lang="en-US" altLang="zh-CN" sz="2400" b="1" dirty="0" smtClean="0">
                <a:solidFill>
                  <a:schemeClr val="tx1"/>
                </a:solidFill>
                <a:latin typeface="华文楷体" pitchFamily="2" charset="-122"/>
                <a:ea typeface="华文楷体" pitchFamily="2" charset="-122"/>
              </a:rPr>
              <a:t> --</a:t>
            </a:r>
            <a:r>
              <a:rPr lang="zh-CN" altLang="en-US" sz="2000" b="1" dirty="0" smtClean="0">
                <a:solidFill>
                  <a:srgbClr val="C00000"/>
                </a:solidFill>
                <a:latin typeface="华文楷体" pitchFamily="2" charset="-122"/>
                <a:ea typeface="华文楷体" pitchFamily="2" charset="-122"/>
              </a:rPr>
              <a:t>分析党员思想  、自查小结、党费公示</a:t>
            </a:r>
          </a:p>
          <a:p>
            <a:pPr lvl="0">
              <a:lnSpc>
                <a:spcPts val="3400"/>
              </a:lnSpc>
            </a:pPr>
            <a:r>
              <a:rPr lang="zh-CN" altLang="en-US" sz="2400" b="1" dirty="0" smtClean="0">
                <a:solidFill>
                  <a:schemeClr val="tx1"/>
                </a:solidFill>
                <a:latin typeface="华文楷体" pitchFamily="2" charset="-122"/>
                <a:ea typeface="华文楷体" pitchFamily="2" charset="-122"/>
              </a:rPr>
              <a:t> </a:t>
            </a:r>
            <a:r>
              <a:rPr lang="en-US" altLang="zh-CN" sz="2400" b="1" dirty="0" smtClean="0">
                <a:solidFill>
                  <a:schemeClr val="tx1"/>
                </a:solidFill>
                <a:latin typeface="华文楷体" pitchFamily="2" charset="-122"/>
                <a:ea typeface="华文楷体" pitchFamily="2" charset="-122"/>
              </a:rPr>
              <a:t>5</a:t>
            </a:r>
            <a:r>
              <a:rPr lang="zh-CN" altLang="en-US" sz="2400" b="1" dirty="0" smtClean="0">
                <a:solidFill>
                  <a:schemeClr val="tx1"/>
                </a:solidFill>
                <a:latin typeface="华文楷体" pitchFamily="2" charset="-122"/>
                <a:ea typeface="华文楷体" pitchFamily="2" charset="-122"/>
              </a:rPr>
              <a:t>、全年要做的工作（</a:t>
            </a:r>
            <a:r>
              <a:rPr lang="en-US" altLang="zh-CN" sz="2400" b="1" dirty="0" smtClean="0">
                <a:solidFill>
                  <a:schemeClr val="tx1"/>
                </a:solidFill>
                <a:latin typeface="华文楷体" pitchFamily="2" charset="-122"/>
                <a:ea typeface="华文楷体" pitchFamily="2" charset="-122"/>
              </a:rPr>
              <a:t>4</a:t>
            </a:r>
            <a:r>
              <a:rPr lang="zh-CN" altLang="en-US" sz="2400" b="1" dirty="0" smtClean="0">
                <a:solidFill>
                  <a:schemeClr val="tx1"/>
                </a:solidFill>
                <a:latin typeface="华文楷体" pitchFamily="2" charset="-122"/>
                <a:ea typeface="华文楷体" pitchFamily="2" charset="-122"/>
              </a:rPr>
              <a:t>项）</a:t>
            </a:r>
            <a:r>
              <a:rPr lang="en-US" altLang="zh-CN" sz="2400" b="1" dirty="0" smtClean="0">
                <a:solidFill>
                  <a:schemeClr val="tx1"/>
                </a:solidFill>
                <a:latin typeface="华文楷体" pitchFamily="2" charset="-122"/>
                <a:ea typeface="华文楷体" pitchFamily="2" charset="-122"/>
              </a:rPr>
              <a:t>--</a:t>
            </a:r>
            <a:r>
              <a:rPr lang="zh-CN" altLang="en-US" sz="2000" b="1" dirty="0" smtClean="0">
                <a:solidFill>
                  <a:srgbClr val="C00000"/>
                </a:solidFill>
                <a:latin typeface="华文楷体" pitchFamily="2" charset="-122"/>
                <a:ea typeface="华文楷体" pitchFamily="2" charset="-122"/>
              </a:rPr>
              <a:t>组织生活会、民主评议党员、</a:t>
            </a:r>
            <a:endParaRPr lang="en-US" altLang="zh-CN" sz="2000" b="1" dirty="0" smtClean="0">
              <a:solidFill>
                <a:srgbClr val="C00000"/>
              </a:solidFill>
              <a:latin typeface="华文楷体" pitchFamily="2" charset="-122"/>
              <a:ea typeface="华文楷体" pitchFamily="2" charset="-122"/>
            </a:endParaRPr>
          </a:p>
          <a:p>
            <a:pPr lvl="0">
              <a:lnSpc>
                <a:spcPts val="3400"/>
              </a:lnSpc>
            </a:pPr>
            <a:r>
              <a:rPr lang="en-US" altLang="zh-CN" sz="2000" b="1" dirty="0" smtClean="0">
                <a:solidFill>
                  <a:srgbClr val="C00000"/>
                </a:solidFill>
                <a:latin typeface="华文楷体" pitchFamily="2" charset="-122"/>
                <a:ea typeface="华文楷体" pitchFamily="2" charset="-122"/>
              </a:rPr>
              <a:t>                                                             </a:t>
            </a:r>
            <a:r>
              <a:rPr lang="zh-CN" altLang="en-US" sz="2000" b="1" dirty="0" smtClean="0">
                <a:solidFill>
                  <a:srgbClr val="C00000"/>
                </a:solidFill>
                <a:latin typeface="华文楷体" pitchFamily="2" charset="-122"/>
                <a:ea typeface="华文楷体" pitchFamily="2" charset="-122"/>
              </a:rPr>
              <a:t>主题教育活动、总结述职</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srcRect/>
          <a:stretch>
            <a:fillRect/>
          </a:stretch>
        </p:blipFill>
        <p:spPr bwMode="auto">
          <a:xfrm>
            <a:off x="179512" y="0"/>
            <a:ext cx="864096" cy="963799"/>
          </a:xfrm>
          <a:prstGeom prst="rect">
            <a:avLst/>
          </a:prstGeom>
          <a:noFill/>
          <a:ln w="9525">
            <a:noFill/>
            <a:miter lim="800000"/>
            <a:headEnd/>
            <a:tailEnd/>
          </a:ln>
        </p:spPr>
      </p:pic>
      <p:cxnSp>
        <p:nvCxnSpPr>
          <p:cNvPr id="6" name="直接连接符 5"/>
          <p:cNvCxnSpPr/>
          <p:nvPr/>
        </p:nvCxnSpPr>
        <p:spPr>
          <a:xfrm>
            <a:off x="0" y="908720"/>
            <a:ext cx="91440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8" name="矩形 7"/>
          <p:cNvSpPr/>
          <p:nvPr/>
        </p:nvSpPr>
        <p:spPr>
          <a:xfrm>
            <a:off x="0" y="1052736"/>
            <a:ext cx="9144000" cy="72008"/>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矩形 6"/>
          <p:cNvSpPr/>
          <p:nvPr/>
        </p:nvSpPr>
        <p:spPr>
          <a:xfrm>
            <a:off x="1403648" y="1196752"/>
            <a:ext cx="6340197" cy="584775"/>
          </a:xfrm>
          <a:prstGeom prst="rect">
            <a:avLst/>
          </a:prstGeom>
        </p:spPr>
        <p:txBody>
          <a:bodyPr wrap="none">
            <a:spAutoFit/>
          </a:bodyPr>
          <a:lstStyle/>
          <a:p>
            <a:pPr marL="342900" lvl="0" indent="-342900">
              <a:spcBef>
                <a:spcPct val="20000"/>
              </a:spcBef>
              <a:defRPr/>
            </a:pPr>
            <a:r>
              <a:rPr lang="zh-CN" altLang="en-US" sz="3200" b="1" dirty="0">
                <a:solidFill>
                  <a:srgbClr val="D10000"/>
                </a:solidFill>
                <a:latin typeface="华文行楷" pitchFamily="2" charset="-122"/>
                <a:ea typeface="华文行楷" pitchFamily="2" charset="-122"/>
              </a:rPr>
              <a:t>基层党支部规范化工</a:t>
            </a:r>
            <a:r>
              <a:rPr lang="zh-CN" altLang="en-US" sz="3200" b="1" dirty="0" smtClean="0">
                <a:solidFill>
                  <a:srgbClr val="D10000"/>
                </a:solidFill>
                <a:latin typeface="华文行楷" pitchFamily="2" charset="-122"/>
                <a:ea typeface="华文行楷" pitchFamily="2" charset="-122"/>
              </a:rPr>
              <a:t>作的主要内容</a:t>
            </a:r>
            <a:endParaRPr lang="zh-CN" altLang="en-US" sz="3200" b="1" dirty="0" smtClean="0">
              <a:latin typeface="华文行楷" pitchFamily="2" charset="-122"/>
              <a:ea typeface="华文行楷" pitchFamily="2" charset="-122"/>
            </a:endParaRPr>
          </a:p>
        </p:txBody>
      </p:sp>
      <p:sp>
        <p:nvSpPr>
          <p:cNvPr id="9" name="标题 1"/>
          <p:cNvSpPr txBox="1">
            <a:spLocks noChangeArrowheads="1"/>
          </p:cNvSpPr>
          <p:nvPr/>
        </p:nvSpPr>
        <p:spPr>
          <a:xfrm>
            <a:off x="1403648" y="0"/>
            <a:ext cx="7920880" cy="1054100"/>
          </a:xfrm>
          <a:prstGeom prst="rect">
            <a:avLst/>
          </a:prstGeom>
        </p:spPr>
        <p:txBody>
          <a:bodyPr vert="horz" lIns="91440" tIns="45720" rIns="91440" bIns="45720" rtlCol="0" anchor="ctr">
            <a:normAutofit/>
          </a:bodyPr>
          <a:lstStyle/>
          <a:p>
            <a:pPr lvl="0">
              <a:spcBef>
                <a:spcPct val="0"/>
              </a:spcBef>
            </a:pPr>
            <a:r>
              <a:rPr lang="zh-CN" altLang="en-US" sz="2800" b="1" spc="-300" dirty="0" smtClean="0">
                <a:latin typeface="楷体_GB2312" pitchFamily="49" charset="-122"/>
                <a:ea typeface="楷体_GB2312" pitchFamily="49" charset="-122"/>
              </a:rPr>
              <a:t>第三讲   基层党支部工作规范化</a:t>
            </a:r>
            <a:endParaRPr lang="zh-CN" altLang="en-US" sz="2800" b="1" dirty="0" smtClean="0">
              <a:solidFill>
                <a:srgbClr val="FF0000"/>
              </a:solidFill>
              <a:latin typeface="楷体_GB2312" pitchFamily="49" charset="-122"/>
              <a:ea typeface="楷体_GB2312" pitchFamily="49" charset="-122"/>
            </a:endParaRPr>
          </a:p>
        </p:txBody>
      </p:sp>
      <p:sp>
        <p:nvSpPr>
          <p:cNvPr id="11" name="矩形 10"/>
          <p:cNvSpPr/>
          <p:nvPr/>
        </p:nvSpPr>
        <p:spPr>
          <a:xfrm>
            <a:off x="1259632" y="2564904"/>
            <a:ext cx="360040" cy="2088232"/>
          </a:xfrm>
          <a:prstGeom prst="rect">
            <a:avLst/>
          </a:prstGeom>
          <a:solidFill>
            <a:schemeClr val="accent2">
              <a:lumMod val="20000"/>
              <a:lumOff val="80000"/>
            </a:schemeClr>
          </a:solidFill>
        </p:spPr>
        <p:style>
          <a:lnRef idx="2">
            <a:schemeClr val="accent6"/>
          </a:lnRef>
          <a:fillRef idx="1">
            <a:schemeClr val="lt1"/>
          </a:fillRef>
          <a:effectRef idx="0">
            <a:schemeClr val="accent6"/>
          </a:effectRef>
          <a:fontRef idx="minor">
            <a:schemeClr val="dk1"/>
          </a:fontRef>
        </p:style>
        <p:txBody>
          <a:bodyPr rtlCol="0" anchor="ctr"/>
          <a:lstStyle/>
          <a:p>
            <a:pPr algn="ctr"/>
            <a:r>
              <a:rPr lang="zh-CN" altLang="en-US" dirty="0" smtClean="0"/>
              <a:t>日常要做的工作</a:t>
            </a:r>
            <a:endParaRPr lang="zh-CN" altLang="en-US" dirty="0"/>
          </a:p>
        </p:txBody>
      </p:sp>
      <p:sp>
        <p:nvSpPr>
          <p:cNvPr id="12" name="矩形 11"/>
          <p:cNvSpPr/>
          <p:nvPr/>
        </p:nvSpPr>
        <p:spPr>
          <a:xfrm>
            <a:off x="1979712" y="1988840"/>
            <a:ext cx="2376264" cy="576064"/>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altLang="zh-CN" sz="1400" b="1" dirty="0" smtClean="0">
                <a:ea typeface="楷体_GB2312" pitchFamily="49" charset="-122"/>
              </a:rPr>
              <a:t> </a:t>
            </a:r>
            <a:r>
              <a:rPr lang="zh-CN" altLang="en-US" sz="1400" b="1" dirty="0" smtClean="0">
                <a:ea typeface="楷体_GB2312" pitchFamily="49" charset="-122"/>
              </a:rPr>
              <a:t>党员的经常性思想工作</a:t>
            </a:r>
            <a:endParaRPr lang="zh-CN" altLang="en-US" sz="1400" dirty="0"/>
          </a:p>
        </p:txBody>
      </p:sp>
      <p:sp>
        <p:nvSpPr>
          <p:cNvPr id="16" name="左大括号 15"/>
          <p:cNvSpPr/>
          <p:nvPr/>
        </p:nvSpPr>
        <p:spPr>
          <a:xfrm>
            <a:off x="1619672" y="2348880"/>
            <a:ext cx="288032" cy="2880320"/>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sp>
        <p:nvSpPr>
          <p:cNvPr id="17" name="矩形 16"/>
          <p:cNvSpPr/>
          <p:nvPr/>
        </p:nvSpPr>
        <p:spPr>
          <a:xfrm>
            <a:off x="1907704" y="2708920"/>
            <a:ext cx="2664296" cy="1169551"/>
          </a:xfrm>
          <a:prstGeom prst="rect">
            <a:avLst/>
          </a:prstGeom>
          <a:ln>
            <a:solidFill>
              <a:schemeClr val="accent1"/>
            </a:solidFill>
            <a:prstDash val="sysDash"/>
          </a:ln>
        </p:spPr>
        <p:txBody>
          <a:bodyPr wrap="square">
            <a:spAutoFit/>
          </a:bodyPr>
          <a:lstStyle/>
          <a:p>
            <a:pPr algn="just"/>
            <a:r>
              <a:rPr lang="en-US" altLang="zh-CN" sz="1400" dirty="0" err="1" smtClean="0">
                <a:latin typeface="楷体_GB2312" pitchFamily="49" charset="-122"/>
                <a:ea typeface="楷体_GB2312" pitchFamily="49" charset="-122"/>
              </a:rPr>
              <a:t>是指针对党员各种现实思想问题以及思想变化规律，随时进行教育疏导工作</a:t>
            </a:r>
            <a:r>
              <a:rPr lang="en-US" altLang="zh-CN" sz="1400" dirty="0" smtClean="0">
                <a:latin typeface="楷体_GB2312" pitchFamily="49" charset="-122"/>
                <a:ea typeface="楷体_GB2312" pitchFamily="49" charset="-122"/>
              </a:rPr>
              <a:t>。</a:t>
            </a:r>
            <a:r>
              <a:rPr lang="en-US" altLang="zh-CN" sz="1400" dirty="0" err="1" smtClean="0">
                <a:latin typeface="楷体_GB2312" pitchFamily="49" charset="-122"/>
                <a:ea typeface="楷体_GB2312" pitchFamily="49" charset="-122"/>
              </a:rPr>
              <a:t>经常性思想</a:t>
            </a:r>
            <a:r>
              <a:rPr lang="zh-CN" altLang="en-US" sz="1400" dirty="0" smtClean="0">
                <a:latin typeface="楷体_GB2312" pitchFamily="49" charset="-122"/>
                <a:ea typeface="楷体_GB2312" pitchFamily="49" charset="-122"/>
              </a:rPr>
              <a:t>工作重点是</a:t>
            </a:r>
            <a:endParaRPr lang="en-US" altLang="zh-CN" sz="1400" dirty="0">
              <a:latin typeface="楷体_GB2312" pitchFamily="49" charset="-122"/>
              <a:ea typeface="楷体_GB2312" pitchFamily="49" charset="-122"/>
            </a:endParaRPr>
          </a:p>
          <a:p>
            <a:pPr algn="just"/>
            <a:r>
              <a:rPr lang="zh-CN" altLang="en-US" sz="1400" dirty="0" smtClean="0">
                <a:solidFill>
                  <a:srgbClr val="8C0000"/>
                </a:solidFill>
                <a:latin typeface="华文新魏" pitchFamily="2" charset="-122"/>
                <a:ea typeface="华文新魏" pitchFamily="2" charset="-122"/>
              </a:rPr>
              <a:t>“六必讲、五必谈、三必访”</a:t>
            </a:r>
            <a:endParaRPr lang="zh-CN" altLang="en-US" sz="1400" dirty="0">
              <a:latin typeface="华文新魏" pitchFamily="2" charset="-122"/>
              <a:ea typeface="华文新魏" pitchFamily="2" charset="-122"/>
            </a:endParaRPr>
          </a:p>
        </p:txBody>
      </p:sp>
      <p:sp>
        <p:nvSpPr>
          <p:cNvPr id="19" name="矩形 18"/>
          <p:cNvSpPr/>
          <p:nvPr/>
        </p:nvSpPr>
        <p:spPr>
          <a:xfrm>
            <a:off x="4932040" y="1916831"/>
            <a:ext cx="3672408" cy="1123325"/>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nSpc>
                <a:spcPts val="1700"/>
              </a:lnSpc>
            </a:pPr>
            <a:r>
              <a:rPr lang="zh-CN" altLang="en-US" sz="1200" b="1" dirty="0" smtClean="0">
                <a:latin typeface="方正仿宋_GBK" pitchFamily="65" charset="-122"/>
                <a:ea typeface="方正仿宋_GBK" pitchFamily="65" charset="-122"/>
              </a:rPr>
              <a:t>六必讲：</a:t>
            </a:r>
            <a:r>
              <a:rPr lang="zh-CN" altLang="en-US" sz="1200" dirty="0" smtClean="0">
                <a:latin typeface="方正仿宋_GBK" pitchFamily="65" charset="-122"/>
                <a:ea typeface="方正仿宋_GBK" pitchFamily="65" charset="-122"/>
              </a:rPr>
              <a:t>党和国家方针政策必讲；省委省政府（单位党组党委）重大决策部署必讲；出台涉及党员利益的制度和规定必讲；单位中心工作和阶段重点任务必讲；单位重大事件和重要荣誉必讲；党风廉政建设和安全保密工作必讲。</a:t>
            </a:r>
          </a:p>
        </p:txBody>
      </p:sp>
      <p:sp>
        <p:nvSpPr>
          <p:cNvPr id="21" name="矩形 20"/>
          <p:cNvSpPr/>
          <p:nvPr/>
        </p:nvSpPr>
        <p:spPr>
          <a:xfrm>
            <a:off x="4932040" y="3140968"/>
            <a:ext cx="3600400" cy="524218"/>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nSpc>
                <a:spcPts val="1700"/>
              </a:lnSpc>
            </a:pPr>
            <a:r>
              <a:rPr lang="zh-CN" altLang="en-US" sz="1200" b="1" dirty="0" smtClean="0">
                <a:latin typeface="方正仿宋_GBK" pitchFamily="65" charset="-122"/>
                <a:ea typeface="方正仿宋_GBK" pitchFamily="65" charset="-122"/>
              </a:rPr>
              <a:t>五必谈：</a:t>
            </a:r>
            <a:r>
              <a:rPr lang="zh-CN" altLang="en-US" sz="1200" dirty="0" smtClean="0">
                <a:latin typeface="方正仿宋_GBK" pitchFamily="65" charset="-122"/>
                <a:ea typeface="方正仿宋_GBK" pitchFamily="65" charset="-122"/>
              </a:rPr>
              <a:t>工作变动必谈、情绪波动必谈、进步奖励必谈、工作失误必谈、发生违纪必谈</a:t>
            </a:r>
            <a:endParaRPr lang="zh-CN" altLang="en-US" sz="1200" dirty="0">
              <a:latin typeface="方正仿宋_GBK" pitchFamily="65" charset="-122"/>
              <a:ea typeface="方正仿宋_GBK" pitchFamily="65" charset="-122"/>
            </a:endParaRPr>
          </a:p>
        </p:txBody>
      </p:sp>
      <p:sp>
        <p:nvSpPr>
          <p:cNvPr id="23" name="左大括号 22"/>
          <p:cNvSpPr/>
          <p:nvPr/>
        </p:nvSpPr>
        <p:spPr>
          <a:xfrm>
            <a:off x="4572000" y="2276872"/>
            <a:ext cx="360040" cy="1872208"/>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sz="1200"/>
          </a:p>
        </p:txBody>
      </p:sp>
      <p:sp>
        <p:nvSpPr>
          <p:cNvPr id="24" name="矩形 23"/>
          <p:cNvSpPr/>
          <p:nvPr/>
        </p:nvSpPr>
        <p:spPr>
          <a:xfrm>
            <a:off x="4932040" y="3789040"/>
            <a:ext cx="3600400" cy="524218"/>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nSpc>
                <a:spcPts val="1700"/>
              </a:lnSpc>
            </a:pPr>
            <a:r>
              <a:rPr lang="zh-CN" altLang="en-US" sz="1200" b="1" dirty="0" smtClean="0">
                <a:latin typeface="方正仿宋_GBK" pitchFamily="65" charset="-122"/>
                <a:ea typeface="方正仿宋_GBK" pitchFamily="65" charset="-122"/>
              </a:rPr>
              <a:t>三必访：</a:t>
            </a:r>
            <a:r>
              <a:rPr lang="zh-CN" altLang="en-US" sz="1200" dirty="0" smtClean="0">
                <a:latin typeface="方正仿宋_GBK" pitchFamily="65" charset="-122"/>
                <a:ea typeface="方正仿宋_GBK" pitchFamily="65" charset="-122"/>
              </a:rPr>
              <a:t>生活困难必访、家庭大事必访、生病住院必访。</a:t>
            </a:r>
            <a:endParaRPr lang="zh-CN" altLang="en-US" sz="1200" dirty="0">
              <a:latin typeface="方正仿宋_GBK" pitchFamily="65" charset="-122"/>
              <a:ea typeface="方正仿宋_GBK" pitchFamily="65" charset="-122"/>
            </a:endParaRPr>
          </a:p>
        </p:txBody>
      </p:sp>
      <p:sp>
        <p:nvSpPr>
          <p:cNvPr id="35" name="矩形 34"/>
          <p:cNvSpPr/>
          <p:nvPr/>
        </p:nvSpPr>
        <p:spPr>
          <a:xfrm>
            <a:off x="1979712" y="4941168"/>
            <a:ext cx="2448272" cy="576064"/>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zh-CN" altLang="en-US" sz="1400" b="1" dirty="0" smtClean="0">
                <a:ea typeface="楷体_GB2312" pitchFamily="49" charset="-122"/>
              </a:rPr>
              <a:t>党员的经常性管理工作</a:t>
            </a:r>
            <a:endParaRPr lang="zh-CN" altLang="en-US" sz="1400" dirty="0"/>
          </a:p>
        </p:txBody>
      </p:sp>
      <p:sp>
        <p:nvSpPr>
          <p:cNvPr id="36" name="矩形 35"/>
          <p:cNvSpPr/>
          <p:nvPr/>
        </p:nvSpPr>
        <p:spPr>
          <a:xfrm>
            <a:off x="1835696" y="5570656"/>
            <a:ext cx="2880320" cy="738664"/>
          </a:xfrm>
          <a:prstGeom prst="rect">
            <a:avLst/>
          </a:prstGeom>
          <a:ln>
            <a:solidFill>
              <a:schemeClr val="tx1"/>
            </a:solidFill>
            <a:prstDash val="sysDash"/>
          </a:ln>
        </p:spPr>
        <p:txBody>
          <a:bodyPr wrap="square">
            <a:spAutoFit/>
          </a:bodyPr>
          <a:lstStyle/>
          <a:p>
            <a:pPr algn="just"/>
            <a:r>
              <a:rPr lang="zh-CN" altLang="en-US" sz="1400" dirty="0" smtClean="0">
                <a:latin typeface="楷体_GB2312" pitchFamily="49" charset="-122"/>
                <a:ea typeface="楷体_GB2312" pitchFamily="49" charset="-122"/>
              </a:rPr>
              <a:t>是指时时处处依据规章制度规范工作秩序和党员行为的工作。这是基层党支部最经常最基础的工作</a:t>
            </a:r>
            <a:r>
              <a:rPr lang="zh-CN" altLang="en-US" sz="1400" dirty="0" smtClean="0">
                <a:latin typeface="楷体_GB2312" pitchFamily="49" charset="-122"/>
                <a:ea typeface="楷体_GB2312" pitchFamily="49" charset="-122"/>
              </a:rPr>
              <a:t>。</a:t>
            </a:r>
            <a:endParaRPr lang="zh-CN" altLang="en-US" sz="1400" dirty="0">
              <a:latin typeface="华文新魏" pitchFamily="2" charset="-122"/>
              <a:ea typeface="华文新魏" pitchFamily="2" charset="-122"/>
            </a:endParaRPr>
          </a:p>
        </p:txBody>
      </p:sp>
      <p:sp>
        <p:nvSpPr>
          <p:cNvPr id="37" name="文本框 22531"/>
          <p:cNvSpPr txBox="1">
            <a:spLocks noChangeArrowheads="1"/>
          </p:cNvSpPr>
          <p:nvPr/>
        </p:nvSpPr>
        <p:spPr bwMode="auto">
          <a:xfrm>
            <a:off x="5005562" y="4419024"/>
            <a:ext cx="3311228" cy="276999"/>
          </a:xfrm>
          <a:prstGeom prst="rect">
            <a:avLst/>
          </a:prstGeom>
          <a:solidFill>
            <a:srgbClr val="FFFFFF"/>
          </a:solidFill>
          <a:ln w="9525">
            <a:solidFill>
              <a:srgbClr val="C00000"/>
            </a:solidFill>
            <a:miter lim="800000"/>
            <a:headEnd/>
            <a:tailEnd/>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txBody>
          <a:bodyPr wrap="square">
            <a:spAutoFit/>
          </a:bodyPr>
          <a:lstStyle/>
          <a:p>
            <a:pPr>
              <a:spcBef>
                <a:spcPct val="50000"/>
              </a:spcBef>
              <a:defRPr/>
            </a:pPr>
            <a:r>
              <a:rPr lang="zh-CN" altLang="en-US" sz="1200" dirty="0">
                <a:latin typeface="方正仿宋_GBK" pitchFamily="65" charset="-122"/>
                <a:ea typeface="方正仿宋_GBK" pitchFamily="65" charset="-122"/>
              </a:rPr>
              <a:t>  一是掌握党员的基本信息（党员花名册）。 </a:t>
            </a:r>
          </a:p>
        </p:txBody>
      </p:sp>
      <p:sp>
        <p:nvSpPr>
          <p:cNvPr id="38" name="文本框 22532"/>
          <p:cNvSpPr txBox="1">
            <a:spLocks noChangeArrowheads="1"/>
          </p:cNvSpPr>
          <p:nvPr/>
        </p:nvSpPr>
        <p:spPr bwMode="auto">
          <a:xfrm>
            <a:off x="5004046" y="4797152"/>
            <a:ext cx="3312370" cy="276999"/>
          </a:xfrm>
          <a:prstGeom prst="rect">
            <a:avLst/>
          </a:prstGeom>
          <a:solidFill>
            <a:srgbClr val="FFFFFF"/>
          </a:solidFill>
          <a:ln w="9525">
            <a:solidFill>
              <a:srgbClr val="C00000"/>
            </a:solidFill>
            <a:miter lim="800000"/>
            <a:headEnd/>
            <a:tailEnd/>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txBody>
          <a:bodyPr wrap="square">
            <a:spAutoFit/>
          </a:bodyPr>
          <a:lstStyle/>
          <a:p>
            <a:pPr>
              <a:spcBef>
                <a:spcPct val="50000"/>
              </a:spcBef>
              <a:defRPr/>
            </a:pPr>
            <a:r>
              <a:rPr lang="zh-CN" altLang="en-US" sz="1200" dirty="0">
                <a:latin typeface="方正仿宋_GBK" pitchFamily="65" charset="-122"/>
                <a:ea typeface="方正仿宋_GBK" pitchFamily="65" charset="-122"/>
              </a:rPr>
              <a:t> 二是落实</a:t>
            </a:r>
            <a:r>
              <a:rPr lang="en-US" altLang="zh-CN" sz="1200" dirty="0">
                <a:latin typeface="方正仿宋_GBK" pitchFamily="65" charset="-122"/>
                <a:ea typeface="方正仿宋_GBK" pitchFamily="65" charset="-122"/>
              </a:rPr>
              <a:t>“</a:t>
            </a:r>
            <a:r>
              <a:rPr lang="zh-CN" altLang="en-US" sz="1200" dirty="0">
                <a:latin typeface="方正仿宋_GBK" pitchFamily="65" charset="-122"/>
                <a:ea typeface="方正仿宋_GBK" pitchFamily="65" charset="-122"/>
              </a:rPr>
              <a:t>三会一课</a:t>
            </a:r>
            <a:r>
              <a:rPr lang="en-US" altLang="zh-CN" sz="1200" dirty="0">
                <a:latin typeface="方正仿宋_GBK" pitchFamily="65" charset="-122"/>
                <a:ea typeface="方正仿宋_GBK" pitchFamily="65" charset="-122"/>
              </a:rPr>
              <a:t>”</a:t>
            </a:r>
            <a:r>
              <a:rPr lang="zh-CN" altLang="en-US" sz="1200" dirty="0">
                <a:latin typeface="方正仿宋_GBK" pitchFamily="65" charset="-122"/>
                <a:ea typeface="方正仿宋_GBK" pitchFamily="65" charset="-122"/>
              </a:rPr>
              <a:t>，规范党员组织生活。 </a:t>
            </a:r>
          </a:p>
        </p:txBody>
      </p:sp>
      <p:sp>
        <p:nvSpPr>
          <p:cNvPr id="39" name="文本框 22533"/>
          <p:cNvSpPr txBox="1">
            <a:spLocks noChangeArrowheads="1"/>
          </p:cNvSpPr>
          <p:nvPr/>
        </p:nvSpPr>
        <p:spPr bwMode="auto">
          <a:xfrm>
            <a:off x="5004048" y="5168225"/>
            <a:ext cx="3312369" cy="276999"/>
          </a:xfrm>
          <a:prstGeom prst="rect">
            <a:avLst/>
          </a:prstGeom>
          <a:solidFill>
            <a:srgbClr val="FFFFFF"/>
          </a:solidFill>
          <a:ln w="9525">
            <a:solidFill>
              <a:srgbClr val="C00000"/>
            </a:solidFill>
            <a:miter lim="800000"/>
            <a:headEnd/>
            <a:tailEnd/>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txBody>
          <a:bodyPr wrap="square">
            <a:spAutoFit/>
          </a:bodyPr>
          <a:lstStyle/>
          <a:p>
            <a:pPr>
              <a:spcBef>
                <a:spcPct val="50000"/>
              </a:spcBef>
              <a:defRPr/>
            </a:pPr>
            <a:r>
              <a:rPr lang="zh-CN" altLang="en-US" sz="1200" dirty="0">
                <a:latin typeface="方正仿宋_GBK" pitchFamily="65" charset="-122"/>
                <a:ea typeface="方正仿宋_GBK" pitchFamily="65" charset="-122"/>
              </a:rPr>
              <a:t> 三是加强党员的党籍和党龄管理。</a:t>
            </a:r>
          </a:p>
        </p:txBody>
      </p:sp>
      <p:sp>
        <p:nvSpPr>
          <p:cNvPr id="40" name="文本框 22534"/>
          <p:cNvSpPr txBox="1">
            <a:spLocks noChangeArrowheads="1"/>
          </p:cNvSpPr>
          <p:nvPr/>
        </p:nvSpPr>
        <p:spPr bwMode="auto">
          <a:xfrm>
            <a:off x="5005636" y="5528265"/>
            <a:ext cx="3312370" cy="276999"/>
          </a:xfrm>
          <a:prstGeom prst="rect">
            <a:avLst/>
          </a:prstGeom>
          <a:solidFill>
            <a:srgbClr val="FFFFFF"/>
          </a:solidFill>
          <a:ln w="9525">
            <a:solidFill>
              <a:srgbClr val="C00000"/>
            </a:solidFill>
            <a:miter lim="800000"/>
            <a:headEnd/>
            <a:tailEnd/>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txBody>
          <a:bodyPr wrap="square">
            <a:spAutoFit/>
          </a:bodyPr>
          <a:lstStyle/>
          <a:p>
            <a:pPr>
              <a:spcBef>
                <a:spcPct val="50000"/>
              </a:spcBef>
              <a:defRPr/>
            </a:pPr>
            <a:r>
              <a:rPr lang="zh-CN" altLang="en-US" sz="1200" dirty="0">
                <a:latin typeface="方正仿宋_GBK" pitchFamily="65" charset="-122"/>
                <a:ea typeface="方正仿宋_GBK" pitchFamily="65" charset="-122"/>
              </a:rPr>
              <a:t> 四是党费的收缴、使用和管理。</a:t>
            </a:r>
          </a:p>
        </p:txBody>
      </p:sp>
      <p:sp>
        <p:nvSpPr>
          <p:cNvPr id="41" name="文本框 1"/>
          <p:cNvSpPr txBox="1">
            <a:spLocks noChangeArrowheads="1"/>
          </p:cNvSpPr>
          <p:nvPr/>
        </p:nvSpPr>
        <p:spPr bwMode="auto">
          <a:xfrm>
            <a:off x="5004048" y="5888305"/>
            <a:ext cx="3312370" cy="276999"/>
          </a:xfrm>
          <a:prstGeom prst="rect">
            <a:avLst/>
          </a:prstGeom>
          <a:solidFill>
            <a:srgbClr val="FFFFFF"/>
          </a:solidFill>
          <a:ln w="9525">
            <a:solidFill>
              <a:srgbClr val="C00000"/>
            </a:solidFill>
            <a:miter lim="800000"/>
            <a:headEnd/>
            <a:tailEnd/>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txBody>
          <a:bodyPr wrap="square">
            <a:spAutoFit/>
          </a:bodyPr>
          <a:lstStyle/>
          <a:p>
            <a:pPr>
              <a:spcBef>
                <a:spcPct val="50000"/>
              </a:spcBef>
              <a:defRPr/>
            </a:pPr>
            <a:r>
              <a:rPr lang="zh-CN" altLang="en-US" sz="1200" dirty="0">
                <a:latin typeface="方正仿宋_GBK" pitchFamily="65" charset="-122"/>
                <a:ea typeface="方正仿宋_GBK" pitchFamily="65" charset="-122"/>
              </a:rPr>
              <a:t>五是党内激励关怀帮扶。（困难党员花名册）</a:t>
            </a:r>
          </a:p>
        </p:txBody>
      </p:sp>
      <p:sp>
        <p:nvSpPr>
          <p:cNvPr id="42" name="左大括号 41"/>
          <p:cNvSpPr/>
          <p:nvPr/>
        </p:nvSpPr>
        <p:spPr>
          <a:xfrm>
            <a:off x="4644008" y="4581128"/>
            <a:ext cx="360040" cy="1800200"/>
          </a:xfrm>
          <a:prstGeom prst="leftBrace">
            <a:avLst>
              <a:gd name="adj1" fmla="val 8333"/>
              <a:gd name="adj2" fmla="val 36099"/>
            </a:avLst>
          </a:prstGeom>
          <a:ln>
            <a:solidFill>
              <a:srgbClr val="C00000"/>
            </a:solid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sz="1200"/>
          </a:p>
        </p:txBody>
      </p:sp>
      <p:sp>
        <p:nvSpPr>
          <p:cNvPr id="43" name="文本框 1"/>
          <p:cNvSpPr txBox="1">
            <a:spLocks noChangeArrowheads="1"/>
          </p:cNvSpPr>
          <p:nvPr/>
        </p:nvSpPr>
        <p:spPr bwMode="auto">
          <a:xfrm>
            <a:off x="5004048" y="6248345"/>
            <a:ext cx="3312370" cy="276999"/>
          </a:xfrm>
          <a:prstGeom prst="rect">
            <a:avLst/>
          </a:prstGeom>
          <a:solidFill>
            <a:srgbClr val="FFFFFF"/>
          </a:solidFill>
          <a:ln w="9525">
            <a:solidFill>
              <a:srgbClr val="C00000"/>
            </a:solidFill>
            <a:miter lim="800000"/>
            <a:headEnd/>
            <a:tailEnd/>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txBody>
          <a:bodyPr wrap="square">
            <a:spAutoFit/>
          </a:bodyPr>
          <a:lstStyle/>
          <a:p>
            <a:pPr>
              <a:spcBef>
                <a:spcPct val="50000"/>
              </a:spcBef>
              <a:defRPr/>
            </a:pPr>
            <a:r>
              <a:rPr lang="zh-CN" altLang="en-US" sz="1200" dirty="0" smtClean="0">
                <a:latin typeface="方正仿宋_GBK" pitchFamily="65" charset="-122"/>
                <a:ea typeface="方正仿宋_GBK" pitchFamily="65" charset="-122"/>
              </a:rPr>
              <a:t>六是转接党员组织关系。</a:t>
            </a:r>
            <a:endParaRPr lang="zh-CN" altLang="en-US" sz="1200" dirty="0">
              <a:latin typeface="方正仿宋_GBK" pitchFamily="65" charset="-122"/>
              <a:ea typeface="方正仿宋_GBK" pitchFamily="65"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wipe(left)">
                                      <p:cBhvr>
                                        <p:cTn id="7" dur="500"/>
                                        <p:tgtEl>
                                          <p:spTgt spid="2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9"/>
                                        </p:tgtEl>
                                        <p:attrNameLst>
                                          <p:attrName>style.visibility</p:attrName>
                                        </p:attrNameLst>
                                      </p:cBhvr>
                                      <p:to>
                                        <p:strVal val="visible"/>
                                      </p:to>
                                    </p:set>
                                    <p:animEffect transition="in" filter="wipe(left)">
                                      <p:cBhvr>
                                        <p:cTn id="12" dur="500"/>
                                        <p:tgtEl>
                                          <p:spTgt spid="19"/>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1"/>
                                        </p:tgtEl>
                                        <p:attrNameLst>
                                          <p:attrName>style.visibility</p:attrName>
                                        </p:attrNameLst>
                                      </p:cBhvr>
                                      <p:to>
                                        <p:strVal val="visible"/>
                                      </p:to>
                                    </p:set>
                                    <p:animEffect transition="in" filter="wipe(left)">
                                      <p:cBhvr>
                                        <p:cTn id="17" dur="500"/>
                                        <p:tgtEl>
                                          <p:spTgt spid="21"/>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24"/>
                                        </p:tgtEl>
                                        <p:attrNameLst>
                                          <p:attrName>style.visibility</p:attrName>
                                        </p:attrNameLst>
                                      </p:cBhvr>
                                      <p:to>
                                        <p:strVal val="visible"/>
                                      </p:to>
                                    </p:set>
                                    <p:animEffect transition="in" filter="wipe(left)">
                                      <p:cBhvr>
                                        <p:cTn id="22" dur="500"/>
                                        <p:tgtEl>
                                          <p:spTgt spid="24"/>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42"/>
                                        </p:tgtEl>
                                        <p:attrNameLst>
                                          <p:attrName>style.visibility</p:attrName>
                                        </p:attrNameLst>
                                      </p:cBhvr>
                                      <p:to>
                                        <p:strVal val="visible"/>
                                      </p:to>
                                    </p:set>
                                    <p:animEffect transition="in" filter="blinds(horizontal)">
                                      <p:cBhvr>
                                        <p:cTn id="27" dur="500"/>
                                        <p:tgtEl>
                                          <p:spTgt spid="42"/>
                                        </p:tgtEl>
                                      </p:cBhvr>
                                    </p:animEffect>
                                  </p:childTnLst>
                                </p:cTn>
                              </p:par>
                              <p:par>
                                <p:cTn id="28" presetID="3" presetClass="entr" presetSubtype="10" fill="hold" grpId="0" nodeType="withEffect">
                                  <p:stCondLst>
                                    <p:cond delay="0"/>
                                  </p:stCondLst>
                                  <p:childTnLst>
                                    <p:set>
                                      <p:cBhvr>
                                        <p:cTn id="29" dur="1" fill="hold">
                                          <p:stCondLst>
                                            <p:cond delay="0"/>
                                          </p:stCondLst>
                                        </p:cTn>
                                        <p:tgtEl>
                                          <p:spTgt spid="37"/>
                                        </p:tgtEl>
                                        <p:attrNameLst>
                                          <p:attrName>style.visibility</p:attrName>
                                        </p:attrNameLst>
                                      </p:cBhvr>
                                      <p:to>
                                        <p:strVal val="visible"/>
                                      </p:to>
                                    </p:set>
                                    <p:animEffect transition="in" filter="blinds(horizontal)">
                                      <p:cBhvr>
                                        <p:cTn id="30" dur="500"/>
                                        <p:tgtEl>
                                          <p:spTgt spid="37"/>
                                        </p:tgtEl>
                                      </p:cBhvr>
                                    </p:animEffect>
                                  </p:childTnLst>
                                </p:cTn>
                              </p:par>
                            </p:childTnLst>
                          </p:cTn>
                        </p:par>
                      </p:childTnLst>
                    </p:cTn>
                  </p:par>
                  <p:par>
                    <p:cTn id="31" fill="hold">
                      <p:stCondLst>
                        <p:cond delay="indefinite"/>
                      </p:stCondLst>
                      <p:childTnLst>
                        <p:par>
                          <p:cTn id="32" fill="hold">
                            <p:stCondLst>
                              <p:cond delay="0"/>
                            </p:stCondLst>
                            <p:childTnLst>
                              <p:par>
                                <p:cTn id="33" presetID="3" presetClass="entr" presetSubtype="10" fill="hold" grpId="0" nodeType="clickEffect">
                                  <p:stCondLst>
                                    <p:cond delay="0"/>
                                  </p:stCondLst>
                                  <p:childTnLst>
                                    <p:set>
                                      <p:cBhvr>
                                        <p:cTn id="34" dur="1" fill="hold">
                                          <p:stCondLst>
                                            <p:cond delay="0"/>
                                          </p:stCondLst>
                                        </p:cTn>
                                        <p:tgtEl>
                                          <p:spTgt spid="38"/>
                                        </p:tgtEl>
                                        <p:attrNameLst>
                                          <p:attrName>style.visibility</p:attrName>
                                        </p:attrNameLst>
                                      </p:cBhvr>
                                      <p:to>
                                        <p:strVal val="visible"/>
                                      </p:to>
                                    </p:set>
                                    <p:animEffect transition="in" filter="blinds(horizontal)">
                                      <p:cBhvr>
                                        <p:cTn id="35" dur="500"/>
                                        <p:tgtEl>
                                          <p:spTgt spid="38"/>
                                        </p:tgtEl>
                                      </p:cBhvr>
                                    </p:animEffect>
                                  </p:childTnLst>
                                </p:cTn>
                              </p:par>
                            </p:childTnLst>
                          </p:cTn>
                        </p:par>
                      </p:childTnLst>
                    </p:cTn>
                  </p:par>
                  <p:par>
                    <p:cTn id="36" fill="hold">
                      <p:stCondLst>
                        <p:cond delay="indefinite"/>
                      </p:stCondLst>
                      <p:childTnLst>
                        <p:par>
                          <p:cTn id="37" fill="hold">
                            <p:stCondLst>
                              <p:cond delay="0"/>
                            </p:stCondLst>
                            <p:childTnLst>
                              <p:par>
                                <p:cTn id="38" presetID="3" presetClass="entr" presetSubtype="10" fill="hold" grpId="0" nodeType="clickEffect">
                                  <p:stCondLst>
                                    <p:cond delay="0"/>
                                  </p:stCondLst>
                                  <p:childTnLst>
                                    <p:set>
                                      <p:cBhvr>
                                        <p:cTn id="39" dur="1" fill="hold">
                                          <p:stCondLst>
                                            <p:cond delay="0"/>
                                          </p:stCondLst>
                                        </p:cTn>
                                        <p:tgtEl>
                                          <p:spTgt spid="39"/>
                                        </p:tgtEl>
                                        <p:attrNameLst>
                                          <p:attrName>style.visibility</p:attrName>
                                        </p:attrNameLst>
                                      </p:cBhvr>
                                      <p:to>
                                        <p:strVal val="visible"/>
                                      </p:to>
                                    </p:set>
                                    <p:animEffect transition="in" filter="blinds(horizontal)">
                                      <p:cBhvr>
                                        <p:cTn id="40" dur="500"/>
                                        <p:tgtEl>
                                          <p:spTgt spid="39"/>
                                        </p:tgtEl>
                                      </p:cBhvr>
                                    </p:animEffect>
                                  </p:childTnLst>
                                </p:cTn>
                              </p:par>
                            </p:childTnLst>
                          </p:cTn>
                        </p:par>
                      </p:childTnLst>
                    </p:cTn>
                  </p:par>
                  <p:par>
                    <p:cTn id="41" fill="hold">
                      <p:stCondLst>
                        <p:cond delay="indefinite"/>
                      </p:stCondLst>
                      <p:childTnLst>
                        <p:par>
                          <p:cTn id="42" fill="hold">
                            <p:stCondLst>
                              <p:cond delay="0"/>
                            </p:stCondLst>
                            <p:childTnLst>
                              <p:par>
                                <p:cTn id="43" presetID="3" presetClass="entr" presetSubtype="10" fill="hold" grpId="0" nodeType="clickEffect">
                                  <p:stCondLst>
                                    <p:cond delay="0"/>
                                  </p:stCondLst>
                                  <p:childTnLst>
                                    <p:set>
                                      <p:cBhvr>
                                        <p:cTn id="44" dur="1" fill="hold">
                                          <p:stCondLst>
                                            <p:cond delay="0"/>
                                          </p:stCondLst>
                                        </p:cTn>
                                        <p:tgtEl>
                                          <p:spTgt spid="40"/>
                                        </p:tgtEl>
                                        <p:attrNameLst>
                                          <p:attrName>style.visibility</p:attrName>
                                        </p:attrNameLst>
                                      </p:cBhvr>
                                      <p:to>
                                        <p:strVal val="visible"/>
                                      </p:to>
                                    </p:set>
                                    <p:animEffect transition="in" filter="blinds(horizontal)">
                                      <p:cBhvr>
                                        <p:cTn id="45" dur="500"/>
                                        <p:tgtEl>
                                          <p:spTgt spid="40"/>
                                        </p:tgtEl>
                                      </p:cBhvr>
                                    </p:animEffect>
                                  </p:childTnLst>
                                </p:cTn>
                              </p:par>
                            </p:childTnLst>
                          </p:cTn>
                        </p:par>
                      </p:childTnLst>
                    </p:cTn>
                  </p:par>
                  <p:par>
                    <p:cTn id="46" fill="hold">
                      <p:stCondLst>
                        <p:cond delay="indefinite"/>
                      </p:stCondLst>
                      <p:childTnLst>
                        <p:par>
                          <p:cTn id="47" fill="hold">
                            <p:stCondLst>
                              <p:cond delay="0"/>
                            </p:stCondLst>
                            <p:childTnLst>
                              <p:par>
                                <p:cTn id="48" presetID="3" presetClass="entr" presetSubtype="10" fill="hold" grpId="0" nodeType="clickEffect">
                                  <p:stCondLst>
                                    <p:cond delay="0"/>
                                  </p:stCondLst>
                                  <p:childTnLst>
                                    <p:set>
                                      <p:cBhvr>
                                        <p:cTn id="49" dur="1" fill="hold">
                                          <p:stCondLst>
                                            <p:cond delay="0"/>
                                          </p:stCondLst>
                                        </p:cTn>
                                        <p:tgtEl>
                                          <p:spTgt spid="41"/>
                                        </p:tgtEl>
                                        <p:attrNameLst>
                                          <p:attrName>style.visibility</p:attrName>
                                        </p:attrNameLst>
                                      </p:cBhvr>
                                      <p:to>
                                        <p:strVal val="visible"/>
                                      </p:to>
                                    </p:set>
                                    <p:animEffect transition="in" filter="blinds(horizontal)">
                                      <p:cBhvr>
                                        <p:cTn id="50" dur="500"/>
                                        <p:tgtEl>
                                          <p:spTgt spid="41"/>
                                        </p:tgtEl>
                                      </p:cBhvr>
                                    </p:animEffect>
                                  </p:childTnLst>
                                </p:cTn>
                              </p:par>
                            </p:childTnLst>
                          </p:cTn>
                        </p:par>
                      </p:childTnLst>
                    </p:cTn>
                  </p:par>
                  <p:par>
                    <p:cTn id="51" fill="hold">
                      <p:stCondLst>
                        <p:cond delay="indefinite"/>
                      </p:stCondLst>
                      <p:childTnLst>
                        <p:par>
                          <p:cTn id="52" fill="hold">
                            <p:stCondLst>
                              <p:cond delay="0"/>
                            </p:stCondLst>
                            <p:childTnLst>
                              <p:par>
                                <p:cTn id="53" presetID="3" presetClass="entr" presetSubtype="10" fill="hold" grpId="0" nodeType="clickEffect">
                                  <p:stCondLst>
                                    <p:cond delay="0"/>
                                  </p:stCondLst>
                                  <p:childTnLst>
                                    <p:set>
                                      <p:cBhvr>
                                        <p:cTn id="54" dur="1" fill="hold">
                                          <p:stCondLst>
                                            <p:cond delay="0"/>
                                          </p:stCondLst>
                                        </p:cTn>
                                        <p:tgtEl>
                                          <p:spTgt spid="43"/>
                                        </p:tgtEl>
                                        <p:attrNameLst>
                                          <p:attrName>style.visibility</p:attrName>
                                        </p:attrNameLst>
                                      </p:cBhvr>
                                      <p:to>
                                        <p:strVal val="visible"/>
                                      </p:to>
                                    </p:set>
                                    <p:animEffect transition="in" filter="blinds(horizontal)">
                                      <p:cBhvr>
                                        <p:cTn id="55" dur="500"/>
                                        <p:tgtEl>
                                          <p:spTgt spid="43"/>
                                        </p:tgtEl>
                                      </p:cBhvr>
                                    </p:animEffect>
                                  </p:childTnLst>
                                </p:cTn>
                              </p:par>
                            </p:childTnLst>
                          </p:cTn>
                        </p:par>
                      </p:childTnLst>
                    </p:cTn>
                  </p:par>
                  <p:par>
                    <p:cTn id="56" fill="hold">
                      <p:stCondLst>
                        <p:cond delay="indefinite"/>
                      </p:stCondLst>
                      <p:childTnLst>
                        <p:par>
                          <p:cTn id="57" fill="hold">
                            <p:stCondLst>
                              <p:cond delay="0"/>
                            </p:stCondLst>
                            <p:childTnLst>
                              <p:par>
                                <p:cTn id="58" presetID="3" presetClass="emph" presetSubtype="2" fill="hold" grpId="1" nodeType="clickEffect">
                                  <p:stCondLst>
                                    <p:cond delay="0"/>
                                  </p:stCondLst>
                                  <p:childTnLst>
                                    <p:animClr clrSpc="rgb">
                                      <p:cBhvr override="childStyle">
                                        <p:cTn id="59" dur="2000" fill="hold"/>
                                        <p:tgtEl>
                                          <p:spTgt spid="38"/>
                                        </p:tgtEl>
                                        <p:attrNameLst>
                                          <p:attrName>style.color</p:attrName>
                                        </p:attrNameLst>
                                      </p:cBhvr>
                                      <p:to>
                                        <a:srgbClr val="F91556"/>
                                      </p:to>
                                    </p:animClr>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21" grpId="0" animBg="1"/>
      <p:bldP spid="23" grpId="0" animBg="1"/>
      <p:bldP spid="24" grpId="0" animBg="1"/>
      <p:bldP spid="37" grpId="0" bldLvl="0" animBg="1"/>
      <p:bldP spid="38" grpId="0" bldLvl="0" animBg="1"/>
      <p:bldP spid="38" grpId="1" animBg="1"/>
      <p:bldP spid="39" grpId="0" bldLvl="0" animBg="1"/>
      <p:bldP spid="40" grpId="0" bldLvl="0" animBg="1"/>
      <p:bldP spid="41" grpId="0" bldLvl="0" animBg="1"/>
      <p:bldP spid="42" grpId="0" animBg="1"/>
      <p:bldP spid="43" grpId="0" bldLvl="0"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srcRect/>
          <a:stretch>
            <a:fillRect/>
          </a:stretch>
        </p:blipFill>
        <p:spPr bwMode="auto">
          <a:xfrm>
            <a:off x="611560" y="116632"/>
            <a:ext cx="864096" cy="963799"/>
          </a:xfrm>
          <a:prstGeom prst="rect">
            <a:avLst/>
          </a:prstGeom>
          <a:noFill/>
          <a:ln w="9525">
            <a:noFill/>
            <a:miter lim="800000"/>
            <a:headEnd/>
            <a:tailEnd/>
          </a:ln>
        </p:spPr>
      </p:pic>
      <p:cxnSp>
        <p:nvCxnSpPr>
          <p:cNvPr id="6" name="直接连接符 5"/>
          <p:cNvCxnSpPr/>
          <p:nvPr/>
        </p:nvCxnSpPr>
        <p:spPr>
          <a:xfrm>
            <a:off x="0" y="1124744"/>
            <a:ext cx="91440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8" name="矩形 7"/>
          <p:cNvSpPr/>
          <p:nvPr/>
        </p:nvSpPr>
        <p:spPr>
          <a:xfrm>
            <a:off x="0" y="1268760"/>
            <a:ext cx="9144000" cy="72008"/>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aphicFrame>
        <p:nvGraphicFramePr>
          <p:cNvPr id="15" name="表格 14"/>
          <p:cNvGraphicFramePr/>
          <p:nvPr/>
        </p:nvGraphicFramePr>
        <p:xfrm>
          <a:off x="251520" y="2780928"/>
          <a:ext cx="8713091" cy="3516512"/>
        </p:xfrm>
        <a:graphic>
          <a:graphicData uri="http://schemas.openxmlformats.org/drawingml/2006/table">
            <a:tbl>
              <a:tblPr/>
              <a:tblGrid>
                <a:gridCol w="1152252"/>
                <a:gridCol w="1728192"/>
                <a:gridCol w="1512168"/>
                <a:gridCol w="4320479"/>
              </a:tblGrid>
              <a:tr h="468512">
                <a:tc>
                  <a:txBody>
                    <a:bodyPr/>
                    <a:lstStyle>
                      <a:lvl1pPr marL="0" lvl="0" indent="0" algn="l" defTabSz="914400" rtl="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Arial" panose="020B0604020202020204" pitchFamily="34" charset="0"/>
                          <a:ea typeface="宋体" panose="02010600030101010101" pitchFamily="2" charset="-122"/>
                        </a:defRPr>
                      </a:lvl1pPr>
                      <a:lvl2pPr marL="457200" lvl="1"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5pPr>
                    </a:lstStyle>
                    <a:p>
                      <a:pPr lvl="0">
                        <a:buNone/>
                      </a:pPr>
                      <a:r>
                        <a:rPr lang="zh-CN" altLang="en-US" sz="1600" b="1" dirty="0">
                          <a:solidFill>
                            <a:schemeClr val="tx1"/>
                          </a:solidFill>
                          <a:latin typeface="华文楷体" pitchFamily="2" charset="-122"/>
                          <a:ea typeface="华文楷体" pitchFamily="2" charset="-122"/>
                        </a:rPr>
                        <a:t>项 目</a:t>
                      </a:r>
                    </a:p>
                  </a:txBody>
                  <a:tcP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0" lvl="0" indent="0" algn="l" defTabSz="914400" rtl="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Arial" panose="020B0604020202020204" pitchFamily="34" charset="0"/>
                          <a:ea typeface="宋体" panose="02010600030101010101" pitchFamily="2" charset="-122"/>
                        </a:defRPr>
                      </a:lvl1pPr>
                      <a:lvl2pPr marL="457200" lvl="1"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5pPr>
                    </a:lstStyle>
                    <a:p>
                      <a:pPr lvl="0">
                        <a:buNone/>
                      </a:pPr>
                      <a:r>
                        <a:rPr lang="zh-CN" altLang="en-US" sz="1600" b="1" dirty="0">
                          <a:solidFill>
                            <a:schemeClr val="tx1"/>
                          </a:solidFill>
                          <a:latin typeface="华文楷体" pitchFamily="2" charset="-122"/>
                          <a:ea typeface="华文楷体" pitchFamily="2" charset="-122"/>
                        </a:rPr>
                        <a:t>召开频数</a:t>
                      </a:r>
                    </a:p>
                  </a:txBody>
                  <a:tcP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0" lvl="0" indent="0" algn="l" defTabSz="914400" rtl="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Arial" panose="020B0604020202020204" pitchFamily="34" charset="0"/>
                          <a:ea typeface="宋体" panose="02010600030101010101" pitchFamily="2" charset="-122"/>
                        </a:defRPr>
                      </a:lvl1pPr>
                      <a:lvl2pPr marL="457200" lvl="1"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5pPr>
                    </a:lstStyle>
                    <a:p>
                      <a:pPr lvl="0">
                        <a:buNone/>
                      </a:pPr>
                      <a:r>
                        <a:rPr lang="zh-CN" altLang="en-US" sz="1600" b="1" dirty="0">
                          <a:solidFill>
                            <a:schemeClr val="tx1"/>
                          </a:solidFill>
                          <a:latin typeface="华文楷体" pitchFamily="2" charset="-122"/>
                          <a:ea typeface="华文楷体" pitchFamily="2" charset="-122"/>
                        </a:rPr>
                        <a:t>参会人员</a:t>
                      </a:r>
                    </a:p>
                  </a:txBody>
                  <a:tcP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0" lvl="0" indent="0" algn="l" defTabSz="914400" rtl="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Arial" panose="020B0604020202020204" pitchFamily="34" charset="0"/>
                          <a:ea typeface="宋体" panose="02010600030101010101" pitchFamily="2" charset="-122"/>
                        </a:defRPr>
                      </a:lvl1pPr>
                      <a:lvl2pPr marL="457200" lvl="1"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5pPr>
                    </a:lstStyle>
                    <a:p>
                      <a:pPr lvl="0">
                        <a:buNone/>
                      </a:pPr>
                      <a:r>
                        <a:rPr lang="zh-CN" altLang="en-US" sz="1600" b="1" dirty="0">
                          <a:solidFill>
                            <a:schemeClr val="tx1"/>
                          </a:solidFill>
                          <a:latin typeface="华文楷体" pitchFamily="2" charset="-122"/>
                          <a:ea typeface="华文楷体" pitchFamily="2" charset="-122"/>
                        </a:rPr>
                        <a:t>会  议  </a:t>
                      </a:r>
                      <a:r>
                        <a:rPr lang="zh-CN" altLang="en-US" sz="1600" b="1" dirty="0" smtClean="0">
                          <a:solidFill>
                            <a:schemeClr val="tx1"/>
                          </a:solidFill>
                          <a:latin typeface="华文楷体" pitchFamily="2" charset="-122"/>
                          <a:ea typeface="华文楷体" pitchFamily="2" charset="-122"/>
                        </a:rPr>
                        <a:t>内 容 和 职  </a:t>
                      </a:r>
                      <a:r>
                        <a:rPr lang="zh-CN" altLang="en-US" sz="1600" b="1" dirty="0">
                          <a:solidFill>
                            <a:schemeClr val="tx1"/>
                          </a:solidFill>
                          <a:latin typeface="华文楷体" pitchFamily="2" charset="-122"/>
                          <a:ea typeface="华文楷体" pitchFamily="2" charset="-122"/>
                        </a:rPr>
                        <a:t>权</a:t>
                      </a:r>
                    </a:p>
                  </a:txBody>
                  <a:tcP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r h="821864">
                <a:tc>
                  <a:txBody>
                    <a:bodyPr/>
                    <a:lstStyle>
                      <a:lvl1pPr marL="0" lvl="0" indent="0" algn="l" defTabSz="914400" rtl="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Arial" panose="020B0604020202020204" pitchFamily="34" charset="0"/>
                          <a:ea typeface="宋体" panose="02010600030101010101" pitchFamily="2" charset="-122"/>
                        </a:defRPr>
                      </a:lvl1pPr>
                      <a:lvl2pPr marL="457200" lvl="1"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5pPr>
                    </a:lstStyle>
                    <a:p>
                      <a:pPr lvl="0">
                        <a:buNone/>
                      </a:pPr>
                      <a:r>
                        <a:rPr lang="zh-CN" altLang="en-US" sz="1600" b="1" dirty="0" smtClean="0">
                          <a:solidFill>
                            <a:schemeClr val="tx1"/>
                          </a:solidFill>
                          <a:latin typeface="华文楷体" pitchFamily="2" charset="-122"/>
                          <a:ea typeface="华文楷体" pitchFamily="2" charset="-122"/>
                          <a:sym typeface="+mn-ea"/>
                        </a:rPr>
                        <a:t>支    </a:t>
                      </a:r>
                      <a:r>
                        <a:rPr lang="zh-CN" altLang="en-US" sz="1600" b="1" dirty="0">
                          <a:solidFill>
                            <a:schemeClr val="tx1"/>
                          </a:solidFill>
                          <a:latin typeface="华文楷体" pitchFamily="2" charset="-122"/>
                          <a:ea typeface="华文楷体" pitchFamily="2" charset="-122"/>
                          <a:sym typeface="+mn-ea"/>
                        </a:rPr>
                        <a:t>部</a:t>
                      </a:r>
                      <a:endParaRPr lang="zh-CN" altLang="en-US" sz="1600" b="1" dirty="0">
                        <a:solidFill>
                          <a:schemeClr val="tx1"/>
                        </a:solidFill>
                        <a:latin typeface="华文楷体" pitchFamily="2" charset="-122"/>
                        <a:ea typeface="华文楷体" pitchFamily="2" charset="-122"/>
                        <a:cs typeface="Times New Roman" panose="02020603050405020304" pitchFamily="18" charset="0"/>
                        <a:sym typeface="+mn-ea"/>
                      </a:endParaRPr>
                    </a:p>
                    <a:p>
                      <a:pPr lvl="0" eaLnBrk="0" hangingPunct="0">
                        <a:buNone/>
                      </a:pPr>
                      <a:r>
                        <a:rPr lang="zh-CN" altLang="en-US" sz="1600" b="1" dirty="0">
                          <a:solidFill>
                            <a:schemeClr val="tx1"/>
                          </a:solidFill>
                          <a:latin typeface="华文楷体" pitchFamily="2" charset="-122"/>
                          <a:ea typeface="华文楷体" pitchFamily="2" charset="-122"/>
                          <a:sym typeface="+mn-ea"/>
                        </a:rPr>
                        <a:t>委 员 会</a:t>
                      </a:r>
                    </a:p>
                    <a:p>
                      <a:pPr lvl="0">
                        <a:buNone/>
                      </a:pPr>
                      <a:endParaRPr lang="zh-CN" altLang="en-US" sz="1600" b="1" dirty="0">
                        <a:solidFill>
                          <a:schemeClr val="tx1"/>
                        </a:solidFill>
                        <a:latin typeface="华文楷体" pitchFamily="2" charset="-122"/>
                        <a:ea typeface="华文楷体" pitchFamily="2" charset="-122"/>
                        <a:cs typeface="Times New Roman" panose="02020603050405020304" pitchFamily="18" charset="0"/>
                        <a:sym typeface="+mn-ea"/>
                      </a:endParaRPr>
                    </a:p>
                  </a:txBody>
                  <a:tcP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0" lvl="0" indent="0" algn="l" defTabSz="914400" rtl="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Arial" panose="020B0604020202020204" pitchFamily="34" charset="0"/>
                          <a:ea typeface="宋体" panose="02010600030101010101" pitchFamily="2" charset="-122"/>
                        </a:defRPr>
                      </a:lvl1pPr>
                      <a:lvl2pPr marL="457200" lvl="1"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5pPr>
                    </a:lstStyle>
                    <a:p>
                      <a:pPr lvl="0">
                        <a:buNone/>
                      </a:pPr>
                      <a:r>
                        <a:rPr lang="zh-CN" altLang="en-US" sz="1600" b="1" dirty="0" smtClean="0">
                          <a:solidFill>
                            <a:schemeClr val="tx1"/>
                          </a:solidFill>
                          <a:latin typeface="华文楷体" pitchFamily="2" charset="-122"/>
                          <a:ea typeface="华文楷体" pitchFamily="2" charset="-122"/>
                          <a:sym typeface="+mn-ea"/>
                        </a:rPr>
                        <a:t>每月</a:t>
                      </a:r>
                      <a:r>
                        <a:rPr lang="zh-CN" altLang="en-US" sz="1600" b="1" dirty="0">
                          <a:solidFill>
                            <a:schemeClr val="tx1"/>
                          </a:solidFill>
                          <a:latin typeface="华文楷体" pitchFamily="2" charset="-122"/>
                          <a:ea typeface="华文楷体" pitchFamily="2" charset="-122"/>
                          <a:sym typeface="+mn-ea"/>
                        </a:rPr>
                        <a:t>召开</a:t>
                      </a:r>
                      <a:r>
                        <a:rPr lang="en-US" altLang="zh-CN" sz="1600" b="1" dirty="0">
                          <a:solidFill>
                            <a:schemeClr val="tx1"/>
                          </a:solidFill>
                          <a:latin typeface="华文楷体" pitchFamily="2" charset="-122"/>
                          <a:ea typeface="华文楷体" pitchFamily="2" charset="-122"/>
                          <a:sym typeface="+mn-ea"/>
                        </a:rPr>
                        <a:t>1</a:t>
                      </a:r>
                      <a:r>
                        <a:rPr lang="zh-CN" altLang="en-US" sz="1600" b="1" dirty="0">
                          <a:solidFill>
                            <a:schemeClr val="tx1"/>
                          </a:solidFill>
                          <a:latin typeface="华文楷体" pitchFamily="2" charset="-122"/>
                          <a:ea typeface="华文楷体" pitchFamily="2" charset="-122"/>
                          <a:sym typeface="+mn-ea"/>
                        </a:rPr>
                        <a:t>次，根据工作需要可以随时召开</a:t>
                      </a:r>
                      <a:r>
                        <a:rPr lang="zh-CN" altLang="en-US" sz="1600" b="1" dirty="0" smtClean="0">
                          <a:solidFill>
                            <a:schemeClr val="tx1"/>
                          </a:solidFill>
                          <a:latin typeface="华文楷体" pitchFamily="2" charset="-122"/>
                          <a:ea typeface="华文楷体" pitchFamily="2" charset="-122"/>
                          <a:sym typeface="+mn-ea"/>
                        </a:rPr>
                        <a:t>。</a:t>
                      </a:r>
                      <a:endParaRPr lang="zh-CN" altLang="en-US" sz="1600" b="1" dirty="0">
                        <a:solidFill>
                          <a:schemeClr val="tx1"/>
                        </a:solidFill>
                        <a:latin typeface="华文楷体" pitchFamily="2" charset="-122"/>
                        <a:ea typeface="华文楷体" pitchFamily="2" charset="-122"/>
                        <a:sym typeface="+mn-ea"/>
                      </a:endParaRPr>
                    </a:p>
                  </a:txBody>
                  <a:tcP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0" lvl="0" indent="0" algn="l" defTabSz="914400" rtl="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Arial" panose="020B0604020202020204" pitchFamily="34" charset="0"/>
                          <a:ea typeface="宋体" panose="02010600030101010101" pitchFamily="2" charset="-122"/>
                        </a:defRPr>
                      </a:lvl1pPr>
                      <a:lvl2pPr marL="457200" lvl="1"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5pPr>
                    </a:lstStyle>
                    <a:p>
                      <a:pPr lvl="0">
                        <a:buNone/>
                      </a:pPr>
                      <a:r>
                        <a:rPr lang="zh-CN" altLang="en-US" sz="1600" b="1" dirty="0" smtClean="0">
                          <a:solidFill>
                            <a:schemeClr val="tx1"/>
                          </a:solidFill>
                          <a:latin typeface="华文楷体" pitchFamily="2" charset="-122"/>
                          <a:ea typeface="华文楷体" pitchFamily="2" charset="-122"/>
                          <a:sym typeface="+mn-ea"/>
                        </a:rPr>
                        <a:t>全体支委会</a:t>
                      </a:r>
                      <a:endParaRPr lang="en-US" altLang="zh-CN" sz="1600" b="1" dirty="0" smtClean="0">
                        <a:solidFill>
                          <a:schemeClr val="tx1"/>
                        </a:solidFill>
                        <a:latin typeface="华文楷体" pitchFamily="2" charset="-122"/>
                        <a:ea typeface="华文楷体" pitchFamily="2" charset="-122"/>
                        <a:sym typeface="+mn-ea"/>
                      </a:endParaRPr>
                    </a:p>
                    <a:p>
                      <a:pPr lvl="0">
                        <a:buNone/>
                      </a:pPr>
                      <a:r>
                        <a:rPr lang="zh-CN" altLang="en-US" sz="1600" b="1" dirty="0" smtClean="0">
                          <a:solidFill>
                            <a:schemeClr val="tx1"/>
                          </a:solidFill>
                          <a:latin typeface="华文楷体" pitchFamily="2" charset="-122"/>
                          <a:ea typeface="华文楷体" pitchFamily="2" charset="-122"/>
                          <a:sym typeface="+mn-ea"/>
                        </a:rPr>
                        <a:t>成员</a:t>
                      </a:r>
                      <a:endParaRPr lang="zh-CN" altLang="en-US" sz="1600" b="1" dirty="0">
                        <a:solidFill>
                          <a:schemeClr val="tx1"/>
                        </a:solidFill>
                        <a:latin typeface="华文楷体" pitchFamily="2" charset="-122"/>
                        <a:ea typeface="华文楷体" pitchFamily="2" charset="-122"/>
                        <a:sym typeface="+mn-ea"/>
                      </a:endParaRPr>
                    </a:p>
                    <a:p>
                      <a:pPr lvl="0">
                        <a:buNone/>
                      </a:pPr>
                      <a:endParaRPr lang="zh-CN" altLang="en-US" sz="1600" b="1" dirty="0">
                        <a:solidFill>
                          <a:schemeClr val="tx1"/>
                        </a:solidFill>
                        <a:latin typeface="华文楷体" pitchFamily="2" charset="-122"/>
                        <a:ea typeface="华文楷体" pitchFamily="2" charset="-122"/>
                        <a:sym typeface="+mn-ea"/>
                      </a:endParaRPr>
                    </a:p>
                  </a:txBody>
                  <a:tcP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0" lvl="0" indent="0" algn="l" defTabSz="914400" rtl="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Arial" panose="020B0604020202020204" pitchFamily="34" charset="0"/>
                          <a:ea typeface="宋体" panose="02010600030101010101" pitchFamily="2" charset="-122"/>
                        </a:defRPr>
                      </a:lvl1pPr>
                      <a:lvl2pPr marL="457200" lvl="1"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5pPr>
                    </a:lstStyle>
                    <a:p>
                      <a:pPr lvl="0">
                        <a:buNone/>
                      </a:pPr>
                      <a:r>
                        <a:rPr lang="zh-CN" altLang="en-US" sz="1600" b="1" dirty="0">
                          <a:solidFill>
                            <a:schemeClr val="tx1"/>
                          </a:solidFill>
                          <a:latin typeface="华文楷体" pitchFamily="2" charset="-122"/>
                          <a:ea typeface="华文楷体" pitchFamily="2" charset="-122"/>
                          <a:sym typeface="+mn-ea"/>
                        </a:rPr>
                        <a:t>①处理支部日常工作；②对党支部重要工作进行讨论、作出决定；③重要事项提交党员大会决定前，一般应当经党支部委员会会议讨论。</a:t>
                      </a:r>
                    </a:p>
                  </a:txBody>
                  <a:tcP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r h="574968">
                <a:tc>
                  <a:txBody>
                    <a:bodyPr/>
                    <a:lstStyle>
                      <a:lvl1pPr marL="0" lvl="0" indent="0" algn="l" defTabSz="914400" rtl="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Arial" panose="020B0604020202020204" pitchFamily="34" charset="0"/>
                          <a:ea typeface="宋体" panose="02010600030101010101" pitchFamily="2" charset="-122"/>
                        </a:defRPr>
                      </a:lvl1pPr>
                      <a:lvl2pPr marL="457200" lvl="1"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5pPr>
                    </a:lstStyle>
                    <a:p>
                      <a:pPr lvl="0">
                        <a:buNone/>
                      </a:pPr>
                      <a:r>
                        <a:rPr lang="zh-CN" altLang="en-US" sz="1600" b="1" dirty="0" smtClean="0">
                          <a:solidFill>
                            <a:schemeClr val="tx1"/>
                          </a:solidFill>
                          <a:latin typeface="华文楷体" pitchFamily="2" charset="-122"/>
                          <a:ea typeface="华文楷体" pitchFamily="2" charset="-122"/>
                          <a:sym typeface="+mn-ea"/>
                        </a:rPr>
                        <a:t>党小组</a:t>
                      </a:r>
                      <a:r>
                        <a:rPr lang="zh-CN" altLang="en-US" sz="1600" b="1" dirty="0">
                          <a:solidFill>
                            <a:schemeClr val="tx1"/>
                          </a:solidFill>
                          <a:latin typeface="华文楷体" pitchFamily="2" charset="-122"/>
                          <a:ea typeface="华文楷体" pitchFamily="2" charset="-122"/>
                          <a:sym typeface="+mn-ea"/>
                        </a:rPr>
                        <a:t>会</a:t>
                      </a:r>
                    </a:p>
                    <a:p>
                      <a:pPr lvl="0">
                        <a:buNone/>
                      </a:pPr>
                      <a:endParaRPr lang="zh-CN" altLang="en-US" sz="1600" b="1" dirty="0">
                        <a:solidFill>
                          <a:schemeClr val="tx1"/>
                        </a:solidFill>
                        <a:latin typeface="华文楷体" pitchFamily="2" charset="-122"/>
                        <a:ea typeface="华文楷体" pitchFamily="2" charset="-122"/>
                        <a:sym typeface="+mn-ea"/>
                      </a:endParaRPr>
                    </a:p>
                  </a:txBody>
                  <a:tcP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0" lvl="0" indent="0" algn="l" defTabSz="914400" rtl="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Arial" panose="020B0604020202020204" pitchFamily="34" charset="0"/>
                          <a:ea typeface="宋体" panose="02010600030101010101" pitchFamily="2" charset="-122"/>
                        </a:defRPr>
                      </a:lvl1pPr>
                      <a:lvl2pPr marL="457200" lvl="1"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5pPr>
                    </a:lstStyle>
                    <a:p>
                      <a:pPr lvl="0">
                        <a:buNone/>
                      </a:pPr>
                      <a:r>
                        <a:rPr lang="zh-CN" altLang="en-US" sz="1600" b="1" dirty="0" smtClean="0">
                          <a:solidFill>
                            <a:schemeClr val="tx1"/>
                          </a:solidFill>
                          <a:latin typeface="华文楷体" pitchFamily="2" charset="-122"/>
                          <a:ea typeface="华文楷体" pitchFamily="2" charset="-122"/>
                          <a:sym typeface="+mn-ea"/>
                        </a:rPr>
                        <a:t>每月</a:t>
                      </a:r>
                      <a:r>
                        <a:rPr lang="zh-CN" altLang="en-US" sz="1600" b="1" dirty="0">
                          <a:solidFill>
                            <a:schemeClr val="tx1"/>
                          </a:solidFill>
                          <a:latin typeface="华文楷体" pitchFamily="2" charset="-122"/>
                          <a:ea typeface="华文楷体" pitchFamily="2" charset="-122"/>
                          <a:sym typeface="+mn-ea"/>
                        </a:rPr>
                        <a:t>召开</a:t>
                      </a:r>
                      <a:r>
                        <a:rPr lang="en-US" altLang="zh-CN" sz="1600" b="1" dirty="0">
                          <a:solidFill>
                            <a:schemeClr val="tx1"/>
                          </a:solidFill>
                          <a:latin typeface="华文楷体" pitchFamily="2" charset="-122"/>
                          <a:ea typeface="华文楷体" pitchFamily="2" charset="-122"/>
                          <a:sym typeface="+mn-ea"/>
                        </a:rPr>
                        <a:t>1</a:t>
                      </a:r>
                      <a:r>
                        <a:rPr lang="zh-CN" altLang="en-US" sz="1600" b="1" dirty="0">
                          <a:solidFill>
                            <a:schemeClr val="tx1"/>
                          </a:solidFill>
                          <a:latin typeface="华文楷体" pitchFamily="2" charset="-122"/>
                          <a:ea typeface="华文楷体" pitchFamily="2" charset="-122"/>
                          <a:sym typeface="+mn-ea"/>
                        </a:rPr>
                        <a:t>次</a:t>
                      </a:r>
                    </a:p>
                  </a:txBody>
                  <a:tcP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0" lvl="0" indent="0" algn="l" defTabSz="914400" rtl="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Arial" panose="020B0604020202020204" pitchFamily="34" charset="0"/>
                          <a:ea typeface="宋体" panose="02010600030101010101" pitchFamily="2" charset="-122"/>
                        </a:defRPr>
                      </a:lvl1pPr>
                      <a:lvl2pPr marL="457200" lvl="1"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5pPr>
                    </a:lstStyle>
                    <a:p>
                      <a:pPr lvl="0">
                        <a:buNone/>
                      </a:pPr>
                      <a:r>
                        <a:rPr lang="zh-CN" altLang="en-US" sz="1600" b="1" dirty="0" smtClean="0">
                          <a:solidFill>
                            <a:schemeClr val="tx1"/>
                          </a:solidFill>
                          <a:latin typeface="华文楷体" pitchFamily="2" charset="-122"/>
                          <a:ea typeface="华文楷体" pitchFamily="2" charset="-122"/>
                          <a:sym typeface="+mn-ea"/>
                        </a:rPr>
                        <a:t>全体</a:t>
                      </a:r>
                      <a:r>
                        <a:rPr lang="zh-CN" altLang="en-US" sz="1600" b="1" dirty="0">
                          <a:solidFill>
                            <a:schemeClr val="tx1"/>
                          </a:solidFill>
                          <a:latin typeface="华文楷体" pitchFamily="2" charset="-122"/>
                          <a:ea typeface="华文楷体" pitchFamily="2" charset="-122"/>
                          <a:sym typeface="+mn-ea"/>
                        </a:rPr>
                        <a:t>党小组的</a:t>
                      </a:r>
                      <a:r>
                        <a:rPr lang="zh-CN" altLang="en-US" sz="1600" b="1" dirty="0" smtClean="0">
                          <a:solidFill>
                            <a:schemeClr val="tx1"/>
                          </a:solidFill>
                          <a:latin typeface="华文楷体" pitchFamily="2" charset="-122"/>
                          <a:ea typeface="华文楷体" pitchFamily="2" charset="-122"/>
                          <a:sym typeface="+mn-ea"/>
                        </a:rPr>
                        <a:t>党员</a:t>
                      </a:r>
                      <a:endParaRPr lang="zh-CN" altLang="en-US" sz="1600" b="1" dirty="0">
                        <a:solidFill>
                          <a:schemeClr val="tx1"/>
                        </a:solidFill>
                        <a:latin typeface="华文楷体" pitchFamily="2" charset="-122"/>
                        <a:ea typeface="华文楷体" pitchFamily="2" charset="-122"/>
                        <a:sym typeface="+mn-ea"/>
                      </a:endParaRPr>
                    </a:p>
                  </a:txBody>
                  <a:tcP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0" lvl="0" indent="0" algn="l" defTabSz="914400" rtl="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Arial" panose="020B0604020202020204" pitchFamily="34" charset="0"/>
                          <a:ea typeface="宋体" panose="02010600030101010101" pitchFamily="2" charset="-122"/>
                        </a:defRPr>
                      </a:lvl1pPr>
                      <a:lvl2pPr marL="457200" lvl="1"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5pPr>
                    </a:lstStyle>
                    <a:p>
                      <a:pPr lvl="0">
                        <a:buNone/>
                      </a:pPr>
                      <a:r>
                        <a:rPr lang="zh-CN" altLang="en-US" sz="1600" b="1" dirty="0">
                          <a:solidFill>
                            <a:schemeClr val="tx1"/>
                          </a:solidFill>
                          <a:latin typeface="华文楷体" pitchFamily="2" charset="-122"/>
                          <a:ea typeface="华文楷体" pitchFamily="2" charset="-122"/>
                          <a:sym typeface="+mn-ea"/>
                        </a:rPr>
                        <a:t>①组织党员参加政治学习；②谈心谈话；③开展批评和自我批评等。</a:t>
                      </a:r>
                    </a:p>
                  </a:txBody>
                  <a:tcP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r h="787936">
                <a:tc>
                  <a:txBody>
                    <a:bodyPr/>
                    <a:lstStyle>
                      <a:lvl1pPr marL="0" lvl="0" indent="0" algn="l" defTabSz="914400" rtl="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Arial" panose="020B0604020202020204" pitchFamily="34" charset="0"/>
                          <a:ea typeface="宋体" panose="02010600030101010101" pitchFamily="2" charset="-122"/>
                        </a:defRPr>
                      </a:lvl1pPr>
                      <a:lvl2pPr marL="457200" lvl="1"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5pPr>
                    </a:lstStyle>
                    <a:p>
                      <a:pPr lvl="0">
                        <a:buNone/>
                      </a:pPr>
                      <a:endParaRPr lang="en-US" altLang="zh-CN" sz="1600" b="1" dirty="0" smtClean="0">
                        <a:solidFill>
                          <a:schemeClr val="tx1"/>
                        </a:solidFill>
                        <a:latin typeface="华文楷体" pitchFamily="2" charset="-122"/>
                        <a:ea typeface="华文楷体" pitchFamily="2" charset="-122"/>
                      </a:endParaRPr>
                    </a:p>
                    <a:p>
                      <a:pPr lvl="0">
                        <a:buNone/>
                      </a:pPr>
                      <a:r>
                        <a:rPr lang="zh-CN" altLang="en-US" sz="1600" b="1" dirty="0" smtClean="0">
                          <a:solidFill>
                            <a:schemeClr val="tx1"/>
                          </a:solidFill>
                          <a:latin typeface="华文楷体" pitchFamily="2" charset="-122"/>
                          <a:ea typeface="华文楷体" pitchFamily="2" charset="-122"/>
                        </a:rPr>
                        <a:t>支部</a:t>
                      </a:r>
                      <a:r>
                        <a:rPr lang="zh-CN" altLang="en-US" sz="1600" b="1" dirty="0">
                          <a:solidFill>
                            <a:schemeClr val="tx1"/>
                          </a:solidFill>
                          <a:latin typeface="华文楷体" pitchFamily="2" charset="-122"/>
                          <a:ea typeface="华文楷体" pitchFamily="2" charset="-122"/>
                        </a:rPr>
                        <a:t>党员</a:t>
                      </a:r>
                      <a:endParaRPr lang="zh-CN" altLang="en-US" sz="1600" b="1" dirty="0">
                        <a:solidFill>
                          <a:schemeClr val="tx1"/>
                        </a:solidFill>
                        <a:latin typeface="华文楷体" pitchFamily="2" charset="-122"/>
                        <a:ea typeface="华文楷体" pitchFamily="2" charset="-122"/>
                        <a:cs typeface="Times New Roman" panose="02020603050405020304" pitchFamily="18" charset="0"/>
                      </a:endParaRPr>
                    </a:p>
                    <a:p>
                      <a:pPr lvl="0" eaLnBrk="0" hangingPunct="0">
                        <a:buNone/>
                      </a:pPr>
                      <a:r>
                        <a:rPr lang="zh-CN" altLang="en-US" sz="1600" b="1" dirty="0">
                          <a:solidFill>
                            <a:schemeClr val="tx1"/>
                          </a:solidFill>
                          <a:latin typeface="华文楷体" pitchFamily="2" charset="-122"/>
                          <a:ea typeface="华文楷体" pitchFamily="2" charset="-122"/>
                        </a:rPr>
                        <a:t>大    会</a:t>
                      </a:r>
                    </a:p>
                  </a:txBody>
                  <a:tcP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0" lvl="0" indent="0" algn="l" defTabSz="914400" rtl="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Arial" panose="020B0604020202020204" pitchFamily="34" charset="0"/>
                          <a:ea typeface="宋体" panose="02010600030101010101" pitchFamily="2" charset="-122"/>
                        </a:defRPr>
                      </a:lvl1pPr>
                      <a:lvl2pPr marL="457200" lvl="1"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5pPr>
                    </a:lstStyle>
                    <a:p>
                      <a:pPr lvl="0">
                        <a:buNone/>
                      </a:pPr>
                      <a:endParaRPr lang="en-US" altLang="zh-CN" sz="1600" b="1" dirty="0" smtClean="0">
                        <a:solidFill>
                          <a:schemeClr val="tx1"/>
                        </a:solidFill>
                        <a:latin typeface="华文楷体" pitchFamily="2" charset="-122"/>
                        <a:ea typeface="华文楷体" pitchFamily="2" charset="-122"/>
                      </a:endParaRPr>
                    </a:p>
                    <a:p>
                      <a:pPr lvl="0">
                        <a:buNone/>
                      </a:pPr>
                      <a:r>
                        <a:rPr lang="zh-CN" altLang="en-US" sz="1600" b="1" dirty="0" smtClean="0">
                          <a:solidFill>
                            <a:schemeClr val="tx1"/>
                          </a:solidFill>
                          <a:latin typeface="华文楷体" pitchFamily="2" charset="-122"/>
                          <a:ea typeface="华文楷体" pitchFamily="2" charset="-122"/>
                        </a:rPr>
                        <a:t>每季度</a:t>
                      </a:r>
                      <a:r>
                        <a:rPr lang="zh-CN" altLang="en-US" sz="1600" b="1" dirty="0">
                          <a:solidFill>
                            <a:schemeClr val="tx1"/>
                          </a:solidFill>
                          <a:latin typeface="华文楷体" pitchFamily="2" charset="-122"/>
                          <a:ea typeface="华文楷体" pitchFamily="2" charset="-122"/>
                        </a:rPr>
                        <a:t>召开</a:t>
                      </a:r>
                      <a:r>
                        <a:rPr lang="en-US" altLang="zh-CN" sz="1600" b="1" dirty="0">
                          <a:solidFill>
                            <a:schemeClr val="tx1"/>
                          </a:solidFill>
                          <a:latin typeface="华文楷体" pitchFamily="2" charset="-122"/>
                          <a:ea typeface="华文楷体" pitchFamily="2" charset="-122"/>
                        </a:rPr>
                        <a:t>1</a:t>
                      </a:r>
                      <a:r>
                        <a:rPr lang="zh-CN" altLang="en-US" sz="1600" b="1" dirty="0">
                          <a:solidFill>
                            <a:schemeClr val="tx1"/>
                          </a:solidFill>
                          <a:latin typeface="华文楷体" pitchFamily="2" charset="-122"/>
                          <a:ea typeface="华文楷体" pitchFamily="2" charset="-122"/>
                        </a:rPr>
                        <a:t>次</a:t>
                      </a:r>
                    </a:p>
                  </a:txBody>
                  <a:tcP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0" lvl="0" indent="0" algn="l" defTabSz="914400" rtl="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Arial" panose="020B0604020202020204" pitchFamily="34" charset="0"/>
                          <a:ea typeface="宋体" panose="02010600030101010101" pitchFamily="2" charset="-122"/>
                        </a:defRPr>
                      </a:lvl1pPr>
                      <a:lvl2pPr marL="457200" lvl="1"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5pPr>
                    </a:lstStyle>
                    <a:p>
                      <a:pPr lvl="0">
                        <a:buNone/>
                      </a:pPr>
                      <a:endParaRPr lang="en-US" altLang="zh-CN" sz="1600" b="1" dirty="0" smtClean="0">
                        <a:solidFill>
                          <a:schemeClr val="tx1"/>
                        </a:solidFill>
                        <a:latin typeface="华文楷体" pitchFamily="2" charset="-122"/>
                        <a:ea typeface="华文楷体" pitchFamily="2" charset="-122"/>
                      </a:endParaRPr>
                    </a:p>
                    <a:p>
                      <a:pPr lvl="0">
                        <a:buNone/>
                      </a:pPr>
                      <a:r>
                        <a:rPr lang="zh-CN" altLang="en-US" sz="1600" b="1" dirty="0" smtClean="0">
                          <a:solidFill>
                            <a:schemeClr val="tx1"/>
                          </a:solidFill>
                          <a:latin typeface="华文楷体" pitchFamily="2" charset="-122"/>
                          <a:ea typeface="华文楷体" pitchFamily="2" charset="-122"/>
                        </a:rPr>
                        <a:t>全体</a:t>
                      </a:r>
                      <a:r>
                        <a:rPr lang="zh-CN" altLang="en-US" sz="1600" b="1" dirty="0">
                          <a:solidFill>
                            <a:schemeClr val="tx1"/>
                          </a:solidFill>
                          <a:latin typeface="华文楷体" pitchFamily="2" charset="-122"/>
                          <a:ea typeface="华文楷体" pitchFamily="2" charset="-122"/>
                        </a:rPr>
                        <a:t>党员</a:t>
                      </a:r>
                    </a:p>
                  </a:txBody>
                  <a:tcP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0" lvl="0" indent="0" algn="l" defTabSz="914400" rtl="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Arial" panose="020B0604020202020204" pitchFamily="34" charset="0"/>
                          <a:ea typeface="宋体" panose="02010600030101010101" pitchFamily="2" charset="-122"/>
                        </a:defRPr>
                      </a:lvl1pPr>
                      <a:lvl2pPr marL="457200" lvl="1"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5pPr>
                    </a:lstStyle>
                    <a:p>
                      <a:pPr lvl="0">
                        <a:buNone/>
                      </a:pPr>
                      <a:r>
                        <a:rPr lang="zh-CN" altLang="en-US" sz="1600" b="1" dirty="0">
                          <a:solidFill>
                            <a:schemeClr val="tx1"/>
                          </a:solidFill>
                          <a:latin typeface="华文楷体" pitchFamily="2" charset="-122"/>
                          <a:ea typeface="华文楷体" pitchFamily="2" charset="-122"/>
                        </a:rPr>
                        <a:t>①研究贯彻上级党组织决定和决议②听取和审查支委会工作报告；③推选党代表；④支委会换届；⑤发展党员；⑥党员的表彰和处分等。</a:t>
                      </a:r>
                    </a:p>
                  </a:txBody>
                  <a:tcP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r h="757064">
                <a:tc>
                  <a:txBody>
                    <a:bodyPr/>
                    <a:lstStyle>
                      <a:lvl1pPr marL="0" lvl="0" indent="0" algn="l" defTabSz="914400" rtl="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Arial" panose="020B0604020202020204" pitchFamily="34" charset="0"/>
                          <a:ea typeface="宋体" panose="02010600030101010101" pitchFamily="2" charset="-122"/>
                        </a:defRPr>
                      </a:lvl1pPr>
                      <a:lvl2pPr marL="457200" lvl="1"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5pPr>
                    </a:lstStyle>
                    <a:p>
                      <a:pPr lvl="0">
                        <a:buNone/>
                      </a:pPr>
                      <a:endParaRPr lang="en-US" altLang="zh-CN" sz="1600" b="1" dirty="0" smtClean="0">
                        <a:solidFill>
                          <a:schemeClr val="tx1"/>
                        </a:solidFill>
                        <a:latin typeface="华文楷体" pitchFamily="2" charset="-122"/>
                        <a:ea typeface="华文楷体" pitchFamily="2" charset="-122"/>
                      </a:endParaRPr>
                    </a:p>
                    <a:p>
                      <a:pPr lvl="0">
                        <a:buNone/>
                      </a:pPr>
                      <a:r>
                        <a:rPr lang="zh-CN" altLang="en-US" sz="1600" b="1" dirty="0" smtClean="0">
                          <a:solidFill>
                            <a:schemeClr val="tx1"/>
                          </a:solidFill>
                          <a:latin typeface="华文楷体" pitchFamily="2" charset="-122"/>
                          <a:ea typeface="华文楷体" pitchFamily="2" charset="-122"/>
                        </a:rPr>
                        <a:t>党    </a:t>
                      </a:r>
                      <a:r>
                        <a:rPr lang="zh-CN" altLang="en-US" sz="1600" b="1" dirty="0">
                          <a:solidFill>
                            <a:schemeClr val="tx1"/>
                          </a:solidFill>
                          <a:latin typeface="华文楷体" pitchFamily="2" charset="-122"/>
                          <a:ea typeface="华文楷体" pitchFamily="2" charset="-122"/>
                        </a:rPr>
                        <a:t>课</a:t>
                      </a:r>
                    </a:p>
                  </a:txBody>
                  <a:tcP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0" lvl="0" indent="0" algn="l" defTabSz="914400" rtl="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Arial" panose="020B0604020202020204" pitchFamily="34" charset="0"/>
                          <a:ea typeface="宋体" panose="02010600030101010101" pitchFamily="2" charset="-122"/>
                        </a:defRPr>
                      </a:lvl1pPr>
                      <a:lvl2pPr marL="457200" lvl="1"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5pPr>
                    </a:lstStyle>
                    <a:p>
                      <a:pPr lvl="0">
                        <a:buNone/>
                      </a:pPr>
                      <a:endParaRPr lang="en-US" altLang="zh-CN" sz="1600" b="1" dirty="0" smtClean="0">
                        <a:solidFill>
                          <a:schemeClr val="tx1"/>
                        </a:solidFill>
                        <a:latin typeface="华文楷体" pitchFamily="2" charset="-122"/>
                        <a:ea typeface="华文楷体" pitchFamily="2" charset="-122"/>
                      </a:endParaRPr>
                    </a:p>
                    <a:p>
                      <a:pPr lvl="0">
                        <a:buNone/>
                      </a:pPr>
                      <a:r>
                        <a:rPr lang="zh-CN" altLang="en-US" sz="1600" b="1" dirty="0" smtClean="0">
                          <a:solidFill>
                            <a:schemeClr val="tx1"/>
                          </a:solidFill>
                          <a:latin typeface="华文楷体" pitchFamily="2" charset="-122"/>
                          <a:ea typeface="华文楷体" pitchFamily="2" charset="-122"/>
                        </a:rPr>
                        <a:t>每季度</a:t>
                      </a:r>
                      <a:r>
                        <a:rPr lang="zh-CN" altLang="en-US" sz="1600" b="1" dirty="0">
                          <a:solidFill>
                            <a:schemeClr val="tx1"/>
                          </a:solidFill>
                          <a:latin typeface="华文楷体" pitchFamily="2" charset="-122"/>
                          <a:ea typeface="华文楷体" pitchFamily="2" charset="-122"/>
                        </a:rPr>
                        <a:t>上</a:t>
                      </a:r>
                      <a:r>
                        <a:rPr lang="en-US" altLang="zh-CN" sz="1600" b="1" dirty="0">
                          <a:solidFill>
                            <a:schemeClr val="tx1"/>
                          </a:solidFill>
                          <a:latin typeface="华文楷体" pitchFamily="2" charset="-122"/>
                          <a:ea typeface="华文楷体" pitchFamily="2" charset="-122"/>
                        </a:rPr>
                        <a:t>1</a:t>
                      </a:r>
                      <a:r>
                        <a:rPr lang="zh-CN" altLang="en-US" sz="1600" b="1" dirty="0">
                          <a:solidFill>
                            <a:schemeClr val="tx1"/>
                          </a:solidFill>
                          <a:latin typeface="华文楷体" pitchFamily="2" charset="-122"/>
                          <a:ea typeface="华文楷体" pitchFamily="2" charset="-122"/>
                        </a:rPr>
                        <a:t>次党课</a:t>
                      </a:r>
                    </a:p>
                  </a:txBody>
                  <a:tcP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0" lvl="0" indent="0" algn="l" defTabSz="914400" rtl="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Arial" panose="020B0604020202020204" pitchFamily="34" charset="0"/>
                          <a:ea typeface="宋体" panose="02010600030101010101" pitchFamily="2" charset="-122"/>
                        </a:defRPr>
                      </a:lvl1pPr>
                      <a:lvl2pPr marL="457200" lvl="1"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5pPr>
                    </a:lstStyle>
                    <a:p>
                      <a:pPr lvl="0">
                        <a:buNone/>
                      </a:pPr>
                      <a:endParaRPr lang="en-US" altLang="zh-CN" sz="1600" b="1" dirty="0" smtClean="0">
                        <a:solidFill>
                          <a:schemeClr val="tx1"/>
                        </a:solidFill>
                        <a:latin typeface="华文楷体" pitchFamily="2" charset="-122"/>
                        <a:ea typeface="华文楷体" pitchFamily="2" charset="-122"/>
                      </a:endParaRPr>
                    </a:p>
                    <a:p>
                      <a:pPr lvl="0">
                        <a:buNone/>
                      </a:pPr>
                      <a:r>
                        <a:rPr lang="zh-CN" altLang="en-US" sz="1600" b="1" dirty="0" smtClean="0">
                          <a:solidFill>
                            <a:schemeClr val="tx1"/>
                          </a:solidFill>
                          <a:latin typeface="华文楷体" pitchFamily="2" charset="-122"/>
                          <a:ea typeface="华文楷体" pitchFamily="2" charset="-122"/>
                        </a:rPr>
                        <a:t>全体</a:t>
                      </a:r>
                      <a:r>
                        <a:rPr lang="zh-CN" altLang="en-US" sz="1600" b="1" dirty="0">
                          <a:solidFill>
                            <a:schemeClr val="tx1"/>
                          </a:solidFill>
                          <a:latin typeface="华文楷体" pitchFamily="2" charset="-122"/>
                          <a:ea typeface="华文楷体" pitchFamily="2" charset="-122"/>
                        </a:rPr>
                        <a:t>党员</a:t>
                      </a:r>
                    </a:p>
                  </a:txBody>
                  <a:tcP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0" lvl="0" indent="0" algn="l" defTabSz="914400" rtl="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Arial" panose="020B0604020202020204" pitchFamily="34" charset="0"/>
                          <a:ea typeface="宋体" panose="02010600030101010101" pitchFamily="2" charset="-122"/>
                        </a:defRPr>
                      </a:lvl1pPr>
                      <a:lvl2pPr marL="457200" lvl="1"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5pPr>
                    </a:lstStyle>
                    <a:p>
                      <a:pPr lvl="0">
                        <a:buNone/>
                      </a:pPr>
                      <a:r>
                        <a:rPr lang="zh-CN" altLang="en-US" sz="1600" b="1" dirty="0">
                          <a:solidFill>
                            <a:schemeClr val="tx1"/>
                          </a:solidFill>
                          <a:latin typeface="华文楷体" pitchFamily="2" charset="-122"/>
                          <a:ea typeface="华文楷体" pitchFamily="2" charset="-122"/>
                        </a:rPr>
                        <a:t>①针对党员思想和工作实际，回应普遍关心的问题； ②注重运用身边人讲身边事；③党员领导干部每年至少到基层讲一次党课。</a:t>
                      </a:r>
                    </a:p>
                  </a:txBody>
                  <a:tcP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bl>
          </a:graphicData>
        </a:graphic>
      </p:graphicFrame>
      <p:sp>
        <p:nvSpPr>
          <p:cNvPr id="17" name="标题 1"/>
          <p:cNvSpPr txBox="1">
            <a:spLocks noChangeArrowheads="1"/>
          </p:cNvSpPr>
          <p:nvPr/>
        </p:nvSpPr>
        <p:spPr>
          <a:xfrm>
            <a:off x="861442" y="116632"/>
            <a:ext cx="8247062" cy="1054100"/>
          </a:xfrm>
          <a:prstGeom prst="rect">
            <a:avLst/>
          </a:prstGeom>
        </p:spPr>
        <p:txBody>
          <a:bodyPr vert="horz" lIns="91440" tIns="45720" rIns="91440" bIns="45720" rtlCol="0" anchor="ctr">
            <a:normAutofit/>
          </a:bodyPr>
          <a:lstStyle/>
          <a:p>
            <a:pPr lvl="0" algn="ctr">
              <a:spcBef>
                <a:spcPct val="0"/>
              </a:spcBef>
              <a:defRPr/>
            </a:pPr>
            <a:r>
              <a:rPr kumimoji="0" lang="zh-CN" altLang="en-US" sz="2800" b="1" i="0" u="none" kern="1200" cap="none" spc="-300" normalizeH="0" baseline="0" noProof="0" dirty="0" smtClean="0">
                <a:ln>
                  <a:noFill/>
                </a:ln>
                <a:uLnTx/>
                <a:uFillTx/>
                <a:latin typeface="楷体_GB2312" pitchFamily="49" charset="-122"/>
                <a:ea typeface="楷体_GB2312" pitchFamily="49" charset="-122"/>
                <a:cs typeface="+mj-cs"/>
              </a:rPr>
              <a:t>第三讲  </a:t>
            </a:r>
            <a:r>
              <a:rPr lang="zh-CN" altLang="en-US" sz="2800" b="1" spc="-300" dirty="0" smtClean="0">
                <a:latin typeface="楷体_GB2312" pitchFamily="49" charset="-122"/>
                <a:ea typeface="楷体_GB2312" pitchFamily="49" charset="-122"/>
              </a:rPr>
              <a:t>基层党支部工作规范化</a:t>
            </a:r>
            <a:r>
              <a:rPr lang="zh-CN" altLang="en-US" sz="2800" b="1" dirty="0" smtClean="0">
                <a:solidFill>
                  <a:srgbClr val="FF0000"/>
                </a:solidFill>
                <a:latin typeface="楷体_GB2312" pitchFamily="49" charset="-122"/>
                <a:ea typeface="楷体_GB2312" pitchFamily="49" charset="-122"/>
              </a:rPr>
              <a:t>“三会一课”制度</a:t>
            </a:r>
            <a:endParaRPr kumimoji="0" lang="zh-CN" altLang="en-US" sz="2800" b="1" i="0" u="none" kern="1200" cap="none" spc="-300" normalizeH="0" baseline="0" noProof="0" dirty="0" smtClean="0">
              <a:ln>
                <a:noFill/>
              </a:ln>
              <a:uLnTx/>
              <a:uFillTx/>
              <a:latin typeface="楷体_GB2312" pitchFamily="49" charset="-122"/>
              <a:ea typeface="楷体_GB2312" pitchFamily="49" charset="-122"/>
              <a:cs typeface="+mj-cs"/>
            </a:endParaRPr>
          </a:p>
        </p:txBody>
      </p:sp>
      <p:sp>
        <p:nvSpPr>
          <p:cNvPr id="19" name="矩形 18"/>
          <p:cNvSpPr/>
          <p:nvPr/>
        </p:nvSpPr>
        <p:spPr>
          <a:xfrm>
            <a:off x="323528" y="1628800"/>
            <a:ext cx="8568952" cy="913070"/>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a:lnSpc>
                <a:spcPts val="3200"/>
              </a:lnSpc>
            </a:pPr>
            <a:r>
              <a:rPr lang="zh-CN" altLang="en-US" b="1" dirty="0" smtClean="0">
                <a:solidFill>
                  <a:schemeClr val="tx1"/>
                </a:solidFill>
                <a:latin typeface="华文楷体" pitchFamily="2" charset="-122"/>
                <a:ea typeface="华文楷体" pitchFamily="2" charset="-122"/>
              </a:rPr>
              <a:t>“三会一课”应当</a:t>
            </a:r>
            <a:r>
              <a:rPr lang="zh-CN" altLang="en-US" b="1" dirty="0" smtClean="0">
                <a:solidFill>
                  <a:srgbClr val="FF0000"/>
                </a:solidFill>
                <a:latin typeface="华文楷体" pitchFamily="2" charset="-122"/>
                <a:ea typeface="华文楷体" pitchFamily="2" charset="-122"/>
              </a:rPr>
              <a:t>突出</a:t>
            </a:r>
            <a:r>
              <a:rPr lang="zh-CN" altLang="en-US" b="1" dirty="0" smtClean="0">
                <a:solidFill>
                  <a:schemeClr val="tx1"/>
                </a:solidFill>
                <a:latin typeface="华文楷体" pitchFamily="2" charset="-122"/>
                <a:ea typeface="华文楷体" pitchFamily="2" charset="-122"/>
              </a:rPr>
              <a:t>政治学习和教育，</a:t>
            </a:r>
            <a:r>
              <a:rPr lang="zh-CN" altLang="en-US" b="1" dirty="0" smtClean="0">
                <a:solidFill>
                  <a:srgbClr val="FF0000"/>
                </a:solidFill>
                <a:latin typeface="华文楷体" pitchFamily="2" charset="-122"/>
                <a:ea typeface="华文楷体" pitchFamily="2" charset="-122"/>
              </a:rPr>
              <a:t>突出</a:t>
            </a:r>
            <a:r>
              <a:rPr lang="zh-CN" altLang="en-US" b="1" dirty="0" smtClean="0">
                <a:solidFill>
                  <a:schemeClr val="tx1"/>
                </a:solidFill>
                <a:latin typeface="华文楷体" pitchFamily="2" charset="-122"/>
                <a:ea typeface="华文楷体" pitchFamily="2" charset="-122"/>
              </a:rPr>
              <a:t>党性锻炼，以“两学一做”为</a:t>
            </a:r>
            <a:r>
              <a:rPr lang="zh-CN" altLang="en-US" b="1" dirty="0" smtClean="0">
                <a:solidFill>
                  <a:srgbClr val="FF0000"/>
                </a:solidFill>
                <a:latin typeface="华文楷体" pitchFamily="2" charset="-122"/>
                <a:ea typeface="华文楷体" pitchFamily="2" charset="-122"/>
              </a:rPr>
              <a:t>主要内容</a:t>
            </a:r>
            <a:r>
              <a:rPr lang="zh-CN" altLang="en-US" b="1" dirty="0" smtClean="0">
                <a:solidFill>
                  <a:schemeClr val="tx1"/>
                </a:solidFill>
                <a:latin typeface="华文楷体" pitchFamily="2" charset="-122"/>
                <a:ea typeface="华文楷体" pitchFamily="2" charset="-122"/>
              </a:rPr>
              <a:t>，结合党员思想和工作实际，确定主题和具体方式，做到形式多样、氛围庄重。</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srcRect/>
          <a:stretch>
            <a:fillRect/>
          </a:stretch>
        </p:blipFill>
        <p:spPr bwMode="auto">
          <a:xfrm>
            <a:off x="611560" y="116632"/>
            <a:ext cx="864096" cy="963799"/>
          </a:xfrm>
          <a:prstGeom prst="rect">
            <a:avLst/>
          </a:prstGeom>
          <a:noFill/>
          <a:ln w="9525">
            <a:noFill/>
            <a:miter lim="800000"/>
            <a:headEnd/>
            <a:tailEnd/>
          </a:ln>
        </p:spPr>
      </p:pic>
      <p:cxnSp>
        <p:nvCxnSpPr>
          <p:cNvPr id="6" name="直接连接符 5"/>
          <p:cNvCxnSpPr/>
          <p:nvPr/>
        </p:nvCxnSpPr>
        <p:spPr>
          <a:xfrm>
            <a:off x="0" y="1124744"/>
            <a:ext cx="91440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8" name="矩形 7"/>
          <p:cNvSpPr/>
          <p:nvPr/>
        </p:nvSpPr>
        <p:spPr>
          <a:xfrm>
            <a:off x="0" y="1268760"/>
            <a:ext cx="9144000" cy="72008"/>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 name="矩形 22"/>
          <p:cNvSpPr/>
          <p:nvPr/>
        </p:nvSpPr>
        <p:spPr>
          <a:xfrm>
            <a:off x="3203848" y="3645024"/>
            <a:ext cx="1680187" cy="1296144"/>
          </a:xfrm>
          <a:prstGeom prst="rect">
            <a:avLst/>
          </a:prstGeom>
          <a:ln>
            <a:solidFill>
              <a:schemeClr val="accent1"/>
            </a:solidFill>
            <a:prstDash val="dash"/>
          </a:ln>
        </p:spPr>
        <p:style>
          <a:lnRef idx="2">
            <a:schemeClr val="accent6"/>
          </a:lnRef>
          <a:fillRef idx="1">
            <a:schemeClr val="lt1"/>
          </a:fillRef>
          <a:effectRef idx="0">
            <a:schemeClr val="accent6"/>
          </a:effectRef>
          <a:fontRef idx="minor">
            <a:schemeClr val="dk1"/>
          </a:fontRef>
        </p:style>
        <p:txBody>
          <a:bodyPr rtlCol="0" anchor="ctr"/>
          <a:lstStyle/>
          <a:p>
            <a:endParaRPr lang="zh-CN" altLang="en-US" sz="1400"/>
          </a:p>
        </p:txBody>
      </p:sp>
      <p:sp>
        <p:nvSpPr>
          <p:cNvPr id="9" name="矩形 8"/>
          <p:cNvSpPr/>
          <p:nvPr/>
        </p:nvSpPr>
        <p:spPr>
          <a:xfrm>
            <a:off x="395536" y="3068960"/>
            <a:ext cx="360040" cy="1944216"/>
          </a:xfrm>
          <a:prstGeom prst="rect">
            <a:avLst/>
          </a:prstGeom>
          <a:solidFill>
            <a:schemeClr val="accent2">
              <a:lumMod val="20000"/>
              <a:lumOff val="80000"/>
            </a:schemeClr>
          </a:solidFill>
        </p:spPr>
        <p:style>
          <a:lnRef idx="2">
            <a:schemeClr val="accent6"/>
          </a:lnRef>
          <a:fillRef idx="1">
            <a:schemeClr val="lt1"/>
          </a:fillRef>
          <a:effectRef idx="0">
            <a:schemeClr val="accent6"/>
          </a:effectRef>
          <a:fontRef idx="minor">
            <a:schemeClr val="dk1"/>
          </a:fontRef>
        </p:style>
        <p:txBody>
          <a:bodyPr rtlCol="0" anchor="ctr"/>
          <a:lstStyle/>
          <a:p>
            <a:pPr algn="ctr"/>
            <a:r>
              <a:rPr lang="zh-CN" altLang="en-US" dirty="0" smtClean="0"/>
              <a:t>会前准备</a:t>
            </a:r>
            <a:endParaRPr lang="zh-CN" altLang="en-US" dirty="0"/>
          </a:p>
        </p:txBody>
      </p:sp>
      <p:sp>
        <p:nvSpPr>
          <p:cNvPr id="10" name="矩形 9"/>
          <p:cNvSpPr/>
          <p:nvPr/>
        </p:nvSpPr>
        <p:spPr>
          <a:xfrm>
            <a:off x="2555776" y="3212976"/>
            <a:ext cx="360040" cy="1800200"/>
          </a:xfrm>
          <a:prstGeom prst="rect">
            <a:avLst/>
          </a:prstGeom>
          <a:solidFill>
            <a:schemeClr val="accent2">
              <a:lumMod val="20000"/>
              <a:lumOff val="80000"/>
            </a:schemeClr>
          </a:solidFill>
        </p:spPr>
        <p:style>
          <a:lnRef idx="2">
            <a:schemeClr val="accent6"/>
          </a:lnRef>
          <a:fillRef idx="1">
            <a:schemeClr val="lt1"/>
          </a:fillRef>
          <a:effectRef idx="0">
            <a:schemeClr val="accent6"/>
          </a:effectRef>
          <a:fontRef idx="minor">
            <a:schemeClr val="dk1"/>
          </a:fontRef>
        </p:style>
        <p:txBody>
          <a:bodyPr rtlCol="0" anchor="ctr"/>
          <a:lstStyle/>
          <a:p>
            <a:pPr algn="ctr"/>
            <a:r>
              <a:rPr lang="zh-CN" altLang="en-US" dirty="0" smtClean="0"/>
              <a:t>开会</a:t>
            </a:r>
            <a:endParaRPr lang="zh-CN" altLang="en-US" dirty="0"/>
          </a:p>
        </p:txBody>
      </p:sp>
      <p:sp>
        <p:nvSpPr>
          <p:cNvPr id="11" name="矩形 10"/>
          <p:cNvSpPr/>
          <p:nvPr/>
        </p:nvSpPr>
        <p:spPr>
          <a:xfrm>
            <a:off x="6660232" y="3068960"/>
            <a:ext cx="360040" cy="2088232"/>
          </a:xfrm>
          <a:prstGeom prst="rect">
            <a:avLst/>
          </a:prstGeom>
          <a:solidFill>
            <a:schemeClr val="accent2">
              <a:lumMod val="20000"/>
              <a:lumOff val="80000"/>
            </a:schemeClr>
          </a:solidFill>
        </p:spPr>
        <p:style>
          <a:lnRef idx="2">
            <a:schemeClr val="accent6"/>
          </a:lnRef>
          <a:fillRef idx="1">
            <a:schemeClr val="lt1"/>
          </a:fillRef>
          <a:effectRef idx="0">
            <a:schemeClr val="accent6"/>
          </a:effectRef>
          <a:fontRef idx="minor">
            <a:schemeClr val="dk1"/>
          </a:fontRef>
        </p:style>
        <p:txBody>
          <a:bodyPr rtlCol="0" anchor="ctr"/>
          <a:lstStyle/>
          <a:p>
            <a:pPr algn="ctr"/>
            <a:r>
              <a:rPr lang="zh-CN" altLang="en-US" dirty="0" smtClean="0"/>
              <a:t>会后工作</a:t>
            </a:r>
            <a:endParaRPr lang="zh-CN" altLang="en-US" dirty="0"/>
          </a:p>
        </p:txBody>
      </p:sp>
      <p:sp>
        <p:nvSpPr>
          <p:cNvPr id="12" name="矩形 11"/>
          <p:cNvSpPr/>
          <p:nvPr/>
        </p:nvSpPr>
        <p:spPr>
          <a:xfrm>
            <a:off x="1187624" y="2276872"/>
            <a:ext cx="1080120" cy="1224136"/>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lnSpc>
                <a:spcPts val="2100"/>
              </a:lnSpc>
            </a:pPr>
            <a:r>
              <a:rPr lang="zh-CN" altLang="en-US" sz="1400" dirty="0" smtClean="0">
                <a:hlinkClick r:id="rId3" action="ppaction://hlinksldjump"/>
              </a:rPr>
              <a:t>支委会</a:t>
            </a:r>
            <a:endParaRPr lang="en-US" altLang="zh-CN" sz="1400" dirty="0" smtClean="0"/>
          </a:p>
          <a:p>
            <a:pPr>
              <a:lnSpc>
                <a:spcPts val="2100"/>
              </a:lnSpc>
            </a:pPr>
            <a:r>
              <a:rPr lang="zh-CN" altLang="en-US" sz="1400" dirty="0" smtClean="0"/>
              <a:t>确定议题、初步方案和开会时间</a:t>
            </a:r>
            <a:endParaRPr lang="zh-CN" altLang="en-US" sz="1400" dirty="0"/>
          </a:p>
        </p:txBody>
      </p:sp>
      <p:sp>
        <p:nvSpPr>
          <p:cNvPr id="16" name="矩形 15"/>
          <p:cNvSpPr/>
          <p:nvPr/>
        </p:nvSpPr>
        <p:spPr>
          <a:xfrm>
            <a:off x="1187624" y="4869160"/>
            <a:ext cx="864096" cy="648072"/>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zh-CN" altLang="en-US" sz="1400" dirty="0" smtClean="0"/>
              <a:t>通知全体党员</a:t>
            </a:r>
            <a:endParaRPr lang="zh-CN" altLang="en-US" sz="1400" dirty="0"/>
          </a:p>
        </p:txBody>
      </p:sp>
      <p:sp>
        <p:nvSpPr>
          <p:cNvPr id="18" name="矩形 17"/>
          <p:cNvSpPr/>
          <p:nvPr/>
        </p:nvSpPr>
        <p:spPr>
          <a:xfrm>
            <a:off x="3347864" y="2420888"/>
            <a:ext cx="1456162" cy="432048"/>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r>
              <a:rPr lang="zh-CN" altLang="en-US" sz="1400" dirty="0" smtClean="0"/>
              <a:t>党员本人签到</a:t>
            </a:r>
            <a:endParaRPr lang="zh-CN" altLang="en-US" sz="1400" dirty="0"/>
          </a:p>
        </p:txBody>
      </p:sp>
      <p:sp>
        <p:nvSpPr>
          <p:cNvPr id="19" name="矩形 18"/>
          <p:cNvSpPr/>
          <p:nvPr/>
        </p:nvSpPr>
        <p:spPr>
          <a:xfrm>
            <a:off x="3347864" y="3068960"/>
            <a:ext cx="1512168" cy="432048"/>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r>
              <a:rPr lang="zh-CN" altLang="en-US" sz="1400" dirty="0" smtClean="0"/>
              <a:t>宣布议题或内容</a:t>
            </a:r>
            <a:endParaRPr lang="zh-CN" altLang="en-US" sz="1400" dirty="0"/>
          </a:p>
        </p:txBody>
      </p:sp>
      <p:sp>
        <p:nvSpPr>
          <p:cNvPr id="20" name="矩形 19"/>
          <p:cNvSpPr/>
          <p:nvPr/>
        </p:nvSpPr>
        <p:spPr>
          <a:xfrm>
            <a:off x="3347864" y="3717032"/>
            <a:ext cx="1456162" cy="432048"/>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r>
              <a:rPr lang="zh-CN" altLang="en-US" sz="1400" dirty="0" smtClean="0"/>
              <a:t>学习讨论</a:t>
            </a:r>
            <a:endParaRPr lang="zh-CN" altLang="en-US" sz="1400" dirty="0"/>
          </a:p>
        </p:txBody>
      </p:sp>
      <p:sp>
        <p:nvSpPr>
          <p:cNvPr id="21" name="矩形 20"/>
          <p:cNvSpPr/>
          <p:nvPr/>
        </p:nvSpPr>
        <p:spPr>
          <a:xfrm>
            <a:off x="3347864" y="4365104"/>
            <a:ext cx="1080120" cy="432048"/>
          </a:xfrm>
          <a:prstGeom prst="rect">
            <a:avLst/>
          </a:prstGeom>
          <a:ln>
            <a:prstDash val="sysDash"/>
          </a:ln>
        </p:spPr>
        <p:style>
          <a:lnRef idx="2">
            <a:schemeClr val="accent6"/>
          </a:lnRef>
          <a:fillRef idx="1">
            <a:schemeClr val="lt1"/>
          </a:fillRef>
          <a:effectRef idx="0">
            <a:schemeClr val="accent6"/>
          </a:effectRef>
          <a:fontRef idx="minor">
            <a:schemeClr val="dk1"/>
          </a:fontRef>
        </p:style>
        <p:txBody>
          <a:bodyPr rtlCol="0" anchor="ctr"/>
          <a:lstStyle/>
          <a:p>
            <a:r>
              <a:rPr lang="zh-CN" altLang="en-US" sz="1400" dirty="0" smtClean="0"/>
              <a:t>形成决议</a:t>
            </a:r>
            <a:endParaRPr lang="zh-CN" altLang="en-US" sz="1400" dirty="0"/>
          </a:p>
        </p:txBody>
      </p:sp>
      <p:sp>
        <p:nvSpPr>
          <p:cNvPr id="22" name="矩形 21"/>
          <p:cNvSpPr/>
          <p:nvPr/>
        </p:nvSpPr>
        <p:spPr>
          <a:xfrm>
            <a:off x="3347864" y="5157192"/>
            <a:ext cx="1456162" cy="432048"/>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r>
              <a:rPr lang="zh-CN" altLang="en-US" sz="1400" dirty="0" smtClean="0"/>
              <a:t>做好记录</a:t>
            </a:r>
            <a:endParaRPr lang="zh-CN" altLang="en-US" sz="1400" dirty="0"/>
          </a:p>
        </p:txBody>
      </p:sp>
      <p:sp>
        <p:nvSpPr>
          <p:cNvPr id="24" name="矩形 23"/>
          <p:cNvSpPr/>
          <p:nvPr/>
        </p:nvSpPr>
        <p:spPr>
          <a:xfrm>
            <a:off x="7380312" y="2492896"/>
            <a:ext cx="1368152" cy="576064"/>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zh-CN" altLang="en-US" sz="1400" dirty="0" smtClean="0"/>
              <a:t>必要是向上级党组织汇报</a:t>
            </a:r>
            <a:endParaRPr lang="zh-CN" altLang="en-US" sz="1400" dirty="0"/>
          </a:p>
        </p:txBody>
      </p:sp>
      <p:sp>
        <p:nvSpPr>
          <p:cNvPr id="25" name="矩形 24"/>
          <p:cNvSpPr/>
          <p:nvPr/>
        </p:nvSpPr>
        <p:spPr>
          <a:xfrm>
            <a:off x="7380312" y="3356992"/>
            <a:ext cx="1368152" cy="576064"/>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zh-CN" altLang="en-US" sz="1400" dirty="0" smtClean="0"/>
              <a:t>贯彻落实会议</a:t>
            </a:r>
            <a:endParaRPr lang="en-US" altLang="zh-CN" sz="1400" dirty="0" smtClean="0"/>
          </a:p>
          <a:p>
            <a:pPr algn="ctr"/>
            <a:r>
              <a:rPr lang="zh-CN" altLang="en-US" sz="1400" dirty="0" smtClean="0"/>
              <a:t>决议</a:t>
            </a:r>
            <a:endParaRPr lang="zh-CN" altLang="en-US" sz="1400" dirty="0"/>
          </a:p>
        </p:txBody>
      </p:sp>
      <p:sp>
        <p:nvSpPr>
          <p:cNvPr id="26" name="矩形 25"/>
          <p:cNvSpPr/>
          <p:nvPr/>
        </p:nvSpPr>
        <p:spPr>
          <a:xfrm>
            <a:off x="7380312" y="4293096"/>
            <a:ext cx="1368152" cy="576064"/>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zh-CN" altLang="en-US" sz="1400" dirty="0" smtClean="0"/>
              <a:t>会议记录整理</a:t>
            </a:r>
            <a:endParaRPr lang="en-US" altLang="zh-CN" sz="1400" dirty="0" smtClean="0"/>
          </a:p>
          <a:p>
            <a:pPr algn="ctr"/>
            <a:r>
              <a:rPr lang="zh-CN" altLang="en-US" sz="1400" dirty="0" smtClean="0"/>
              <a:t>归档</a:t>
            </a:r>
            <a:endParaRPr lang="zh-CN" altLang="en-US" sz="1400" dirty="0"/>
          </a:p>
        </p:txBody>
      </p:sp>
      <p:sp>
        <p:nvSpPr>
          <p:cNvPr id="27" name="矩形 26"/>
          <p:cNvSpPr/>
          <p:nvPr/>
        </p:nvSpPr>
        <p:spPr>
          <a:xfrm>
            <a:off x="7380312" y="5157192"/>
            <a:ext cx="1368152" cy="576064"/>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zh-CN" altLang="en-US" sz="1400" dirty="0" smtClean="0"/>
              <a:t>需要时做好宣传报导</a:t>
            </a:r>
            <a:endParaRPr lang="zh-CN" altLang="en-US" sz="1400" dirty="0"/>
          </a:p>
        </p:txBody>
      </p:sp>
      <p:sp>
        <p:nvSpPr>
          <p:cNvPr id="28" name="左大括号 27"/>
          <p:cNvSpPr/>
          <p:nvPr/>
        </p:nvSpPr>
        <p:spPr>
          <a:xfrm>
            <a:off x="827584" y="2852936"/>
            <a:ext cx="261743" cy="2520280"/>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grpSp>
        <p:nvGrpSpPr>
          <p:cNvPr id="60" name="组合 59"/>
          <p:cNvGrpSpPr/>
          <p:nvPr/>
        </p:nvGrpSpPr>
        <p:grpSpPr>
          <a:xfrm>
            <a:off x="611560" y="5085184"/>
            <a:ext cx="2088232" cy="720080"/>
            <a:chOff x="755576" y="6021288"/>
            <a:chExt cx="576064" cy="504056"/>
          </a:xfrm>
        </p:grpSpPr>
        <p:cxnSp>
          <p:nvCxnSpPr>
            <p:cNvPr id="46" name="直接连接符 45"/>
            <p:cNvCxnSpPr/>
            <p:nvPr/>
          </p:nvCxnSpPr>
          <p:spPr>
            <a:xfrm>
              <a:off x="755576" y="6021288"/>
              <a:ext cx="0" cy="504056"/>
            </a:xfrm>
            <a:prstGeom prst="line">
              <a:avLst/>
            </a:prstGeom>
          </p:spPr>
          <p:style>
            <a:lnRef idx="1">
              <a:schemeClr val="accent1"/>
            </a:lnRef>
            <a:fillRef idx="0">
              <a:schemeClr val="accent1"/>
            </a:fillRef>
            <a:effectRef idx="0">
              <a:schemeClr val="accent1"/>
            </a:effectRef>
            <a:fontRef idx="minor">
              <a:schemeClr val="tx1"/>
            </a:fontRef>
          </p:style>
        </p:cxnSp>
        <p:cxnSp>
          <p:nvCxnSpPr>
            <p:cNvPr id="54" name="直接连接符 53"/>
            <p:cNvCxnSpPr/>
            <p:nvPr/>
          </p:nvCxnSpPr>
          <p:spPr>
            <a:xfrm>
              <a:off x="755576" y="6525344"/>
              <a:ext cx="57606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56" name="直接箭头连接符 55"/>
            <p:cNvCxnSpPr/>
            <p:nvPr/>
          </p:nvCxnSpPr>
          <p:spPr>
            <a:xfrm flipV="1">
              <a:off x="1331640" y="6021288"/>
              <a:ext cx="0" cy="50405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pSp>
      <p:grpSp>
        <p:nvGrpSpPr>
          <p:cNvPr id="61" name="组合 60"/>
          <p:cNvGrpSpPr/>
          <p:nvPr/>
        </p:nvGrpSpPr>
        <p:grpSpPr>
          <a:xfrm>
            <a:off x="2771800" y="5157192"/>
            <a:ext cx="4032448" cy="648072"/>
            <a:chOff x="755576" y="6021288"/>
            <a:chExt cx="576064" cy="504056"/>
          </a:xfrm>
        </p:grpSpPr>
        <p:cxnSp>
          <p:nvCxnSpPr>
            <p:cNvPr id="62" name="直接连接符 61"/>
            <p:cNvCxnSpPr/>
            <p:nvPr/>
          </p:nvCxnSpPr>
          <p:spPr>
            <a:xfrm>
              <a:off x="755576" y="6021288"/>
              <a:ext cx="0" cy="504056"/>
            </a:xfrm>
            <a:prstGeom prst="line">
              <a:avLst/>
            </a:prstGeom>
          </p:spPr>
          <p:style>
            <a:lnRef idx="1">
              <a:schemeClr val="accent1"/>
            </a:lnRef>
            <a:fillRef idx="0">
              <a:schemeClr val="accent1"/>
            </a:fillRef>
            <a:effectRef idx="0">
              <a:schemeClr val="accent1"/>
            </a:effectRef>
            <a:fontRef idx="minor">
              <a:schemeClr val="tx1"/>
            </a:fontRef>
          </p:style>
        </p:cxnSp>
        <p:cxnSp>
          <p:nvCxnSpPr>
            <p:cNvPr id="63" name="直接连接符 62"/>
            <p:cNvCxnSpPr/>
            <p:nvPr/>
          </p:nvCxnSpPr>
          <p:spPr>
            <a:xfrm>
              <a:off x="755576" y="6525344"/>
              <a:ext cx="57606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64" name="直接箭头连接符 63"/>
            <p:cNvCxnSpPr/>
            <p:nvPr/>
          </p:nvCxnSpPr>
          <p:spPr>
            <a:xfrm flipV="1">
              <a:off x="1331640" y="6021288"/>
              <a:ext cx="0" cy="50405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pSp>
      <p:sp>
        <p:nvSpPr>
          <p:cNvPr id="65" name="左大括号 64"/>
          <p:cNvSpPr/>
          <p:nvPr/>
        </p:nvSpPr>
        <p:spPr>
          <a:xfrm>
            <a:off x="2987826" y="2708920"/>
            <a:ext cx="203578" cy="2520280"/>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endParaRPr lang="zh-CN" altLang="en-US" sz="1400"/>
          </a:p>
        </p:txBody>
      </p:sp>
      <p:sp>
        <p:nvSpPr>
          <p:cNvPr id="66" name="左大括号 65"/>
          <p:cNvSpPr/>
          <p:nvPr/>
        </p:nvSpPr>
        <p:spPr>
          <a:xfrm>
            <a:off x="7020272" y="2852936"/>
            <a:ext cx="261743" cy="2520280"/>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sp>
        <p:nvSpPr>
          <p:cNvPr id="68" name="标题 1"/>
          <p:cNvSpPr txBox="1">
            <a:spLocks noChangeArrowheads="1"/>
          </p:cNvSpPr>
          <p:nvPr/>
        </p:nvSpPr>
        <p:spPr>
          <a:xfrm>
            <a:off x="2771800" y="1556792"/>
            <a:ext cx="2952328" cy="720080"/>
          </a:xfrm>
          <a:prstGeom prst="rect">
            <a:avLst/>
          </a:prstGeom>
        </p:spPr>
        <p:txBody>
          <a:bodyPr vert="horz" lIns="91440" tIns="45720" rIns="91440" bIns="45720" rtlCol="0" anchor="ctr">
            <a:normAutofit/>
          </a:bodyPr>
          <a:lstStyle/>
          <a:p>
            <a:pPr>
              <a:spcBef>
                <a:spcPct val="0"/>
              </a:spcBef>
            </a:pPr>
            <a:r>
              <a:rPr lang="zh-CN" altLang="en-US" sz="2800" b="1" spc="-300" dirty="0" smtClean="0">
                <a:solidFill>
                  <a:schemeClr val="accent2">
                    <a:lumMod val="50000"/>
                  </a:schemeClr>
                </a:solidFill>
                <a:latin typeface="华文行楷" pitchFamily="2" charset="-122"/>
                <a:ea typeface="华文行楷" pitchFamily="2" charset="-122"/>
              </a:rPr>
              <a:t>  支部党员大会流程</a:t>
            </a:r>
            <a:endParaRPr lang="zh-CN" altLang="en-US" sz="2800" dirty="0" smtClean="0">
              <a:solidFill>
                <a:srgbClr val="FF0000"/>
              </a:solidFill>
              <a:latin typeface="华文行楷" pitchFamily="2" charset="-122"/>
              <a:ea typeface="华文行楷" pitchFamily="2" charset="-122"/>
            </a:endParaRPr>
          </a:p>
        </p:txBody>
      </p:sp>
      <p:sp>
        <p:nvSpPr>
          <p:cNvPr id="69" name="标题 1"/>
          <p:cNvSpPr txBox="1">
            <a:spLocks noChangeArrowheads="1"/>
          </p:cNvSpPr>
          <p:nvPr/>
        </p:nvSpPr>
        <p:spPr>
          <a:xfrm>
            <a:off x="861442" y="116632"/>
            <a:ext cx="8247062" cy="1054100"/>
          </a:xfrm>
          <a:prstGeom prst="rect">
            <a:avLst/>
          </a:prstGeom>
        </p:spPr>
        <p:txBody>
          <a:bodyPr vert="horz" lIns="91440" tIns="45720" rIns="91440" bIns="45720" rtlCol="0" anchor="ctr">
            <a:normAutofit/>
          </a:bodyPr>
          <a:lstStyle/>
          <a:p>
            <a:pPr lvl="0" algn="ctr">
              <a:spcBef>
                <a:spcPct val="0"/>
              </a:spcBef>
              <a:defRPr/>
            </a:pPr>
            <a:r>
              <a:rPr kumimoji="0" lang="zh-CN" altLang="en-US" sz="2800" b="1" i="0" u="none" kern="1200" cap="none" spc="-300" normalizeH="0" baseline="0" noProof="0" dirty="0" smtClean="0">
                <a:ln>
                  <a:noFill/>
                </a:ln>
                <a:uLnTx/>
                <a:uFillTx/>
                <a:latin typeface="楷体_GB2312" pitchFamily="49" charset="-122"/>
                <a:ea typeface="楷体_GB2312" pitchFamily="49" charset="-122"/>
                <a:cs typeface="+mj-cs"/>
              </a:rPr>
              <a:t>第三讲  </a:t>
            </a:r>
            <a:r>
              <a:rPr lang="zh-CN" altLang="en-US" sz="2800" b="1" spc="-300" dirty="0" smtClean="0">
                <a:latin typeface="楷体_GB2312" pitchFamily="49" charset="-122"/>
                <a:ea typeface="楷体_GB2312" pitchFamily="49" charset="-122"/>
              </a:rPr>
              <a:t>基层党支部工作规范化</a:t>
            </a:r>
            <a:r>
              <a:rPr lang="zh-CN" altLang="en-US" sz="2800" b="1" dirty="0" smtClean="0">
                <a:solidFill>
                  <a:srgbClr val="FF0000"/>
                </a:solidFill>
                <a:latin typeface="楷体_GB2312" pitchFamily="49" charset="-122"/>
                <a:ea typeface="楷体_GB2312" pitchFamily="49" charset="-122"/>
              </a:rPr>
              <a:t>“三会一课”制度</a:t>
            </a:r>
            <a:endParaRPr kumimoji="0" lang="zh-CN" altLang="en-US" sz="2800" b="1" i="0" u="none" kern="1200" cap="none" spc="-300" normalizeH="0" baseline="0" noProof="0" dirty="0" smtClean="0">
              <a:ln>
                <a:noFill/>
              </a:ln>
              <a:uLnTx/>
              <a:uFillTx/>
              <a:latin typeface="楷体_GB2312" pitchFamily="49" charset="-122"/>
              <a:ea typeface="楷体_GB2312" pitchFamily="49" charset="-122"/>
              <a:cs typeface="+mj-cs"/>
            </a:endParaRPr>
          </a:p>
        </p:txBody>
      </p:sp>
      <p:sp>
        <p:nvSpPr>
          <p:cNvPr id="35" name="线形标注 1 34"/>
          <p:cNvSpPr/>
          <p:nvPr/>
        </p:nvSpPr>
        <p:spPr>
          <a:xfrm>
            <a:off x="5148064" y="3429000"/>
            <a:ext cx="1224136" cy="1512168"/>
          </a:xfrm>
          <a:prstGeom prst="borderCallout1">
            <a:avLst>
              <a:gd name="adj1" fmla="val 18750"/>
              <a:gd name="adj2" fmla="val -8333"/>
              <a:gd name="adj3" fmla="val 73878"/>
              <a:gd name="adj4" fmla="val -65750"/>
            </a:avLst>
          </a:prstGeom>
        </p:spPr>
        <p:style>
          <a:lnRef idx="2">
            <a:schemeClr val="accent3"/>
          </a:lnRef>
          <a:fillRef idx="1">
            <a:schemeClr val="lt1"/>
          </a:fillRef>
          <a:effectRef idx="0">
            <a:schemeClr val="accent3"/>
          </a:effectRef>
          <a:fontRef idx="minor">
            <a:schemeClr val="dk1"/>
          </a:fontRef>
        </p:style>
        <p:txBody>
          <a:bodyPr rtlCol="0" anchor="ctr"/>
          <a:lstStyle/>
          <a:p>
            <a:pPr>
              <a:lnSpc>
                <a:spcPts val="2100"/>
              </a:lnSpc>
            </a:pPr>
            <a:r>
              <a:rPr lang="zh-CN" altLang="en-US" sz="1400" dirty="0" smtClean="0"/>
              <a:t>提出议题</a:t>
            </a:r>
            <a:endParaRPr lang="en-US" altLang="zh-CN" sz="1400" dirty="0" smtClean="0"/>
          </a:p>
          <a:p>
            <a:pPr>
              <a:lnSpc>
                <a:spcPts val="2100"/>
              </a:lnSpc>
            </a:pPr>
            <a:r>
              <a:rPr lang="zh-CN" altLang="en-US" sz="1400" dirty="0" smtClean="0"/>
              <a:t>党员讨论</a:t>
            </a:r>
            <a:endParaRPr lang="en-US" altLang="zh-CN" sz="1400" dirty="0" smtClean="0"/>
          </a:p>
          <a:p>
            <a:pPr>
              <a:lnSpc>
                <a:spcPts val="2100"/>
              </a:lnSpc>
            </a:pPr>
            <a:r>
              <a:rPr lang="zh-CN" altLang="en-US" sz="1400" dirty="0" smtClean="0"/>
              <a:t>发表意见</a:t>
            </a:r>
            <a:endParaRPr lang="en-US" altLang="zh-CN" sz="1400" dirty="0" smtClean="0"/>
          </a:p>
          <a:p>
            <a:pPr>
              <a:lnSpc>
                <a:spcPts val="2100"/>
              </a:lnSpc>
            </a:pPr>
            <a:r>
              <a:rPr lang="zh-CN" altLang="en-US" sz="1400" dirty="0" smtClean="0"/>
              <a:t>进行表决（两个半数）</a:t>
            </a:r>
            <a:endParaRPr lang="zh-CN" altLang="en-US" sz="1400"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srcRect/>
          <a:stretch>
            <a:fillRect/>
          </a:stretch>
        </p:blipFill>
        <p:spPr bwMode="auto">
          <a:xfrm>
            <a:off x="611560" y="116632"/>
            <a:ext cx="864096" cy="963799"/>
          </a:xfrm>
          <a:prstGeom prst="rect">
            <a:avLst/>
          </a:prstGeom>
          <a:noFill/>
          <a:ln w="9525">
            <a:noFill/>
            <a:miter lim="800000"/>
            <a:headEnd/>
            <a:tailEnd/>
          </a:ln>
        </p:spPr>
      </p:pic>
      <p:cxnSp>
        <p:nvCxnSpPr>
          <p:cNvPr id="6" name="直接连接符 5"/>
          <p:cNvCxnSpPr/>
          <p:nvPr/>
        </p:nvCxnSpPr>
        <p:spPr>
          <a:xfrm>
            <a:off x="0" y="1124744"/>
            <a:ext cx="91440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8" name="矩形 7"/>
          <p:cNvSpPr/>
          <p:nvPr/>
        </p:nvSpPr>
        <p:spPr>
          <a:xfrm>
            <a:off x="0" y="1268760"/>
            <a:ext cx="9144000" cy="72008"/>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文本占位符 24578">
            <a:hlinkClick r:id="rId3" action="ppaction://hlinksldjump"/>
          </p:cNvPr>
          <p:cNvSpPr txBox="1">
            <a:spLocks noChangeArrowheads="1"/>
          </p:cNvSpPr>
          <p:nvPr/>
        </p:nvSpPr>
        <p:spPr>
          <a:xfrm>
            <a:off x="467544" y="1916832"/>
            <a:ext cx="8244408" cy="4680520"/>
          </a:xfrm>
          <a:prstGeom prst="rect">
            <a:avLst/>
          </a:prstGeom>
        </p:spPr>
        <p:style>
          <a:lnRef idx="2">
            <a:schemeClr val="accent1"/>
          </a:lnRef>
          <a:fillRef idx="1">
            <a:schemeClr val="lt1"/>
          </a:fillRef>
          <a:effectRef idx="0">
            <a:schemeClr val="accent1"/>
          </a:effectRef>
          <a:fontRef idx="minor">
            <a:schemeClr val="dk1"/>
          </a:fontRef>
        </p:style>
        <p:txBody>
          <a:bodyPr vert="horz" lIns="91440" tIns="45720" rIns="91440" bIns="45720" rtlCol="0">
            <a:noAutofit/>
          </a:bodyPr>
          <a:lstStyle/>
          <a:p>
            <a:pPr marL="342900" marR="0" lvl="0" indent="-360000" algn="l" defTabSz="914400" rtl="0" eaLnBrk="1" fontAlgn="auto" latinLnBrk="0" hangingPunct="1">
              <a:lnSpc>
                <a:spcPts val="1800"/>
              </a:lnSpc>
              <a:spcBef>
                <a:spcPct val="20000"/>
              </a:spcBef>
              <a:spcAft>
                <a:spcPts val="0"/>
              </a:spcAft>
              <a:buClrTx/>
              <a:buSzTx/>
              <a:buFont typeface="Arial" pitchFamily="34" charset="0"/>
              <a:buNone/>
              <a:tabLst/>
              <a:defRPr/>
            </a:pPr>
            <a:r>
              <a:rPr kumimoji="0" lang="zh-CN" altLang="en-US" sz="1400" b="1" i="0" u="none" strike="noStrike" kern="1200" cap="none" spc="0" normalizeH="0" baseline="0" noProof="0" dirty="0" smtClean="0">
                <a:ln>
                  <a:noFill/>
                </a:ln>
                <a:solidFill>
                  <a:schemeClr val="tx1"/>
                </a:solidFill>
                <a:effectLst/>
                <a:uLnTx/>
                <a:uFillTx/>
                <a:latin typeface="华文楷体" pitchFamily="2" charset="-122"/>
                <a:ea typeface="华文楷体" pitchFamily="2" charset="-122"/>
              </a:rPr>
              <a:t>会议名称：</a:t>
            </a:r>
            <a:r>
              <a:rPr kumimoji="0" lang="zh-CN" altLang="en-US" sz="1400" b="0" i="0" u="none" strike="noStrike" kern="1200" cap="none" spc="0" normalizeH="0" baseline="0" noProof="0" dirty="0" smtClean="0">
                <a:ln>
                  <a:noFill/>
                </a:ln>
                <a:solidFill>
                  <a:schemeClr val="tx1"/>
                </a:solidFill>
                <a:effectLst/>
                <a:uLnTx/>
                <a:uFillTx/>
                <a:latin typeface="华文楷体" pitchFamily="2" charset="-122"/>
                <a:ea typeface="华文楷体" pitchFamily="2" charset="-122"/>
              </a:rPr>
              <a:t>支部党员大会 </a:t>
            </a:r>
            <a:r>
              <a:rPr kumimoji="0" lang="zh-CN" altLang="en-US" sz="1400" b="1" i="0" u="none" strike="noStrike" kern="1200" cap="none" spc="0" normalizeH="0" baseline="0" noProof="0" dirty="0" smtClean="0">
                <a:ln>
                  <a:noFill/>
                </a:ln>
                <a:solidFill>
                  <a:schemeClr val="tx1"/>
                </a:solidFill>
                <a:effectLst/>
                <a:uLnTx/>
                <a:uFillTx/>
                <a:latin typeface="华文楷体" pitchFamily="2" charset="-122"/>
                <a:ea typeface="华文楷体" pitchFamily="2" charset="-122"/>
              </a:rPr>
              <a:t>    </a:t>
            </a:r>
          </a:p>
          <a:p>
            <a:pPr marL="342900" lvl="0" indent="-360000">
              <a:lnSpc>
                <a:spcPts val="1800"/>
              </a:lnSpc>
              <a:spcBef>
                <a:spcPct val="20000"/>
              </a:spcBef>
              <a:defRPr/>
            </a:pPr>
            <a:r>
              <a:rPr kumimoji="0" lang="zh-CN" altLang="en-US" sz="1400" b="1" i="0" u="none" strike="noStrike" kern="1200" cap="none" spc="0" normalizeH="0" baseline="0" noProof="0" dirty="0" smtClean="0">
                <a:ln>
                  <a:noFill/>
                </a:ln>
                <a:solidFill>
                  <a:schemeClr val="tx1"/>
                </a:solidFill>
                <a:effectLst/>
                <a:uLnTx/>
                <a:uFillTx/>
                <a:latin typeface="华文楷体" pitchFamily="2" charset="-122"/>
                <a:ea typeface="华文楷体" pitchFamily="2" charset="-122"/>
              </a:rPr>
              <a:t>时间：</a:t>
            </a:r>
            <a:r>
              <a:rPr lang="en-US" altLang="zh-CN" sz="1400" dirty="0" smtClean="0">
                <a:solidFill>
                  <a:schemeClr val="tx1"/>
                </a:solidFill>
                <a:latin typeface="+mn-ea"/>
              </a:rPr>
              <a:t> XX</a:t>
            </a:r>
            <a:r>
              <a:rPr kumimoji="0" lang="zh-CN" altLang="en-US" sz="1400" b="0" i="0" u="none" strike="noStrike" kern="1200" cap="none" spc="0" normalizeH="0" baseline="0" noProof="0" dirty="0" smtClean="0">
                <a:ln>
                  <a:noFill/>
                </a:ln>
                <a:solidFill>
                  <a:schemeClr val="tx1"/>
                </a:solidFill>
                <a:effectLst/>
                <a:uLnTx/>
                <a:uFillTx/>
                <a:latin typeface="华文楷体" pitchFamily="2" charset="-122"/>
                <a:ea typeface="华文楷体" pitchFamily="2" charset="-122"/>
              </a:rPr>
              <a:t>年</a:t>
            </a:r>
            <a:r>
              <a:rPr lang="en-US" altLang="zh-CN" sz="1400" dirty="0" smtClean="0">
                <a:solidFill>
                  <a:schemeClr val="tx1"/>
                </a:solidFill>
                <a:latin typeface="+mn-ea"/>
              </a:rPr>
              <a:t>XX</a:t>
            </a:r>
            <a:r>
              <a:rPr kumimoji="0" lang="zh-CN" altLang="en-US" sz="1400" b="0" i="0" u="none" strike="noStrike" kern="1200" cap="none" spc="0" normalizeH="0" baseline="0" noProof="0" dirty="0" smtClean="0">
                <a:ln>
                  <a:noFill/>
                </a:ln>
                <a:solidFill>
                  <a:schemeClr val="tx1"/>
                </a:solidFill>
                <a:effectLst/>
                <a:uLnTx/>
                <a:uFillTx/>
                <a:latin typeface="华文楷体" pitchFamily="2" charset="-122"/>
                <a:ea typeface="华文楷体" pitchFamily="2" charset="-122"/>
              </a:rPr>
              <a:t>月</a:t>
            </a:r>
            <a:r>
              <a:rPr lang="en-US" altLang="zh-CN" sz="1400" dirty="0" smtClean="0">
                <a:solidFill>
                  <a:schemeClr val="tx1"/>
                </a:solidFill>
                <a:latin typeface="+mn-ea"/>
              </a:rPr>
              <a:t>XX</a:t>
            </a:r>
            <a:r>
              <a:rPr kumimoji="0" lang="zh-CN" altLang="en-US" sz="1400" b="0" i="0" u="none" strike="noStrike" kern="1200" cap="none" spc="0" normalizeH="0" baseline="0" noProof="0" dirty="0" smtClean="0">
                <a:ln>
                  <a:noFill/>
                </a:ln>
                <a:solidFill>
                  <a:schemeClr val="tx1"/>
                </a:solidFill>
                <a:effectLst/>
                <a:uLnTx/>
                <a:uFillTx/>
                <a:latin typeface="华文楷体" pitchFamily="2" charset="-122"/>
                <a:ea typeface="华文楷体" pitchFamily="2" charset="-122"/>
              </a:rPr>
              <a:t>日     </a:t>
            </a:r>
            <a:r>
              <a:rPr kumimoji="0" lang="zh-CN" altLang="en-US" sz="1400" b="1" i="0" u="none" strike="noStrike" kern="1200" cap="none" spc="0" normalizeH="0" baseline="0" noProof="0" dirty="0" smtClean="0">
                <a:ln>
                  <a:noFill/>
                </a:ln>
                <a:solidFill>
                  <a:schemeClr val="tx1"/>
                </a:solidFill>
                <a:effectLst/>
                <a:uLnTx/>
                <a:uFillTx/>
                <a:latin typeface="华文楷体" pitchFamily="2" charset="-122"/>
                <a:ea typeface="华文楷体" pitchFamily="2" charset="-122"/>
              </a:rPr>
              <a:t>地点：</a:t>
            </a:r>
            <a:r>
              <a:rPr lang="en-US" altLang="zh-CN" sz="1400" dirty="0" smtClean="0">
                <a:solidFill>
                  <a:schemeClr val="tx1"/>
                </a:solidFill>
                <a:latin typeface="+mn-ea"/>
              </a:rPr>
              <a:t> XX</a:t>
            </a:r>
            <a:r>
              <a:rPr kumimoji="0" lang="en-US" altLang="zh-CN" sz="1400" b="1" i="0" u="none" strike="noStrike" kern="1200" cap="none" spc="0" normalizeH="0" baseline="0" noProof="0" dirty="0" smtClean="0">
                <a:ln>
                  <a:noFill/>
                </a:ln>
                <a:solidFill>
                  <a:schemeClr val="tx1"/>
                </a:solidFill>
                <a:effectLst/>
                <a:uLnTx/>
                <a:uFillTx/>
                <a:latin typeface="华文楷体" pitchFamily="2" charset="-122"/>
                <a:ea typeface="华文楷体" pitchFamily="2" charset="-122"/>
              </a:rPr>
              <a:t>   </a:t>
            </a:r>
            <a:r>
              <a:rPr kumimoji="0" lang="zh-CN" altLang="en-US" sz="1400" b="1" i="0" u="none" strike="noStrike" kern="1200" cap="none" spc="0" normalizeH="0" baseline="0" noProof="0" dirty="0" smtClean="0">
                <a:ln>
                  <a:noFill/>
                </a:ln>
                <a:solidFill>
                  <a:schemeClr val="tx1"/>
                </a:solidFill>
                <a:effectLst/>
                <a:uLnTx/>
                <a:uFillTx/>
                <a:latin typeface="华文楷体" pitchFamily="2" charset="-122"/>
                <a:ea typeface="华文楷体" pitchFamily="2" charset="-122"/>
              </a:rPr>
              <a:t>应到人数</a:t>
            </a:r>
            <a:r>
              <a:rPr kumimoji="0" lang="zh-CN" altLang="en-US" sz="1400" b="0" i="0" u="none" strike="noStrike" kern="1200" cap="none" spc="0" normalizeH="0" baseline="0" noProof="0" dirty="0" smtClean="0">
                <a:ln>
                  <a:noFill/>
                </a:ln>
                <a:solidFill>
                  <a:schemeClr val="tx1"/>
                </a:solidFill>
                <a:effectLst/>
                <a:uLnTx/>
                <a:uFillTx/>
                <a:latin typeface="华文楷体" pitchFamily="2" charset="-122"/>
                <a:ea typeface="华文楷体" pitchFamily="2" charset="-122"/>
              </a:rPr>
              <a:t>：</a:t>
            </a:r>
            <a:r>
              <a:rPr lang="en-US" altLang="zh-CN" sz="1400" dirty="0" smtClean="0">
                <a:solidFill>
                  <a:schemeClr val="tx1"/>
                </a:solidFill>
                <a:latin typeface="+mn-ea"/>
              </a:rPr>
              <a:t> XX</a:t>
            </a:r>
            <a:r>
              <a:rPr kumimoji="0" lang="zh-CN" altLang="en-US" sz="1400" b="0" i="0" u="none" strike="noStrike" kern="1200" cap="none" spc="0" normalizeH="0" baseline="0" noProof="0" dirty="0" smtClean="0">
                <a:ln>
                  <a:noFill/>
                </a:ln>
                <a:solidFill>
                  <a:schemeClr val="tx1"/>
                </a:solidFill>
                <a:effectLst/>
                <a:uLnTx/>
                <a:uFillTx/>
                <a:latin typeface="华文楷体" pitchFamily="2" charset="-122"/>
                <a:ea typeface="华文楷体" pitchFamily="2" charset="-122"/>
              </a:rPr>
              <a:t>人   </a:t>
            </a:r>
            <a:r>
              <a:rPr kumimoji="0" lang="zh-CN" altLang="en-US" sz="1400" b="1" i="0" u="none" strike="noStrike" kern="1200" cap="none" spc="0" normalizeH="0" baseline="0" noProof="0" dirty="0" smtClean="0">
                <a:ln>
                  <a:noFill/>
                </a:ln>
                <a:solidFill>
                  <a:schemeClr val="tx1"/>
                </a:solidFill>
                <a:effectLst/>
                <a:uLnTx/>
                <a:uFillTx/>
                <a:latin typeface="华文楷体" pitchFamily="2" charset="-122"/>
                <a:ea typeface="华文楷体" pitchFamily="2" charset="-122"/>
              </a:rPr>
              <a:t>实到人数</a:t>
            </a:r>
            <a:r>
              <a:rPr kumimoji="0" lang="zh-CN" altLang="en-US" sz="1400" b="0" i="0" u="none" strike="noStrike" kern="1200" cap="none" spc="0" normalizeH="0" baseline="0" noProof="0" dirty="0" smtClean="0">
                <a:ln>
                  <a:noFill/>
                </a:ln>
                <a:solidFill>
                  <a:schemeClr val="tx1"/>
                </a:solidFill>
                <a:effectLst/>
                <a:uLnTx/>
                <a:uFillTx/>
                <a:latin typeface="华文楷体" pitchFamily="2" charset="-122"/>
                <a:ea typeface="华文楷体" pitchFamily="2" charset="-122"/>
              </a:rPr>
              <a:t>：</a:t>
            </a:r>
            <a:r>
              <a:rPr kumimoji="0" lang="en-US" altLang="zh-CN" sz="1400" b="0" i="0" u="none" strike="noStrike" kern="1200" cap="none" spc="0" normalizeH="0" baseline="0" noProof="0" dirty="0" smtClean="0">
                <a:ln>
                  <a:noFill/>
                </a:ln>
                <a:solidFill>
                  <a:schemeClr val="tx1"/>
                </a:solidFill>
                <a:effectLst/>
                <a:uLnTx/>
                <a:uFillTx/>
                <a:latin typeface="+mn-ea"/>
              </a:rPr>
              <a:t>XX</a:t>
            </a:r>
            <a:r>
              <a:rPr kumimoji="0" lang="zh-CN" altLang="en-US" sz="1400" b="0" i="0" u="none" strike="noStrike" kern="1200" cap="none" spc="0" normalizeH="0" baseline="0" noProof="0" dirty="0" smtClean="0">
                <a:ln>
                  <a:noFill/>
                </a:ln>
                <a:solidFill>
                  <a:schemeClr val="tx1"/>
                </a:solidFill>
                <a:effectLst/>
                <a:uLnTx/>
                <a:uFillTx/>
                <a:latin typeface="华文楷体" pitchFamily="2" charset="-122"/>
                <a:ea typeface="华文楷体" pitchFamily="2" charset="-122"/>
              </a:rPr>
              <a:t>人</a:t>
            </a:r>
            <a:endParaRPr kumimoji="0" lang="zh-CN" altLang="en-US" sz="1400" b="1" i="0" u="none" strike="noStrike" kern="1200" cap="none" spc="0" normalizeH="0" baseline="0" noProof="0" dirty="0" smtClean="0">
              <a:ln>
                <a:noFill/>
              </a:ln>
              <a:solidFill>
                <a:schemeClr val="tx1"/>
              </a:solidFill>
              <a:effectLst/>
              <a:uLnTx/>
              <a:uFillTx/>
              <a:latin typeface="华文楷体" pitchFamily="2" charset="-122"/>
              <a:ea typeface="华文楷体" pitchFamily="2" charset="-122"/>
            </a:endParaRPr>
          </a:p>
          <a:p>
            <a:pPr marL="342900" lvl="0" indent="-360000">
              <a:lnSpc>
                <a:spcPts val="1800"/>
              </a:lnSpc>
              <a:spcBef>
                <a:spcPct val="20000"/>
              </a:spcBef>
            </a:pPr>
            <a:r>
              <a:rPr kumimoji="0" lang="zh-CN" altLang="en-US" sz="1400" b="1" i="0" u="none" strike="noStrike" kern="1200" cap="none" spc="0" normalizeH="0" baseline="0" noProof="0" dirty="0" smtClean="0">
                <a:ln>
                  <a:noFill/>
                </a:ln>
                <a:solidFill>
                  <a:schemeClr val="tx1"/>
                </a:solidFill>
                <a:effectLst/>
                <a:uLnTx/>
                <a:uFillTx/>
                <a:latin typeface="华文楷体" pitchFamily="2" charset="-122"/>
                <a:ea typeface="华文楷体" pitchFamily="2" charset="-122"/>
              </a:rPr>
              <a:t>缺勤或请假：</a:t>
            </a:r>
            <a:r>
              <a:rPr lang="en-US" altLang="zh-CN" sz="1400" dirty="0" smtClean="0">
                <a:solidFill>
                  <a:schemeClr val="tx1"/>
                </a:solidFill>
                <a:latin typeface="+mn-ea"/>
              </a:rPr>
              <a:t> XX</a:t>
            </a:r>
            <a:r>
              <a:rPr lang="zh-CN" altLang="en-US" sz="1400" dirty="0" smtClean="0">
                <a:solidFill>
                  <a:schemeClr val="tx1"/>
                </a:solidFill>
                <a:latin typeface="+mn-ea"/>
              </a:rPr>
              <a:t>、</a:t>
            </a:r>
            <a:r>
              <a:rPr lang="en-US" altLang="zh-CN" sz="1400" dirty="0" smtClean="0">
                <a:solidFill>
                  <a:schemeClr val="tx1"/>
                </a:solidFill>
                <a:latin typeface="+mn-ea"/>
              </a:rPr>
              <a:t> XX </a:t>
            </a:r>
            <a:r>
              <a:rPr kumimoji="0" lang="zh-CN" altLang="en-US" sz="1400" b="1" i="0" u="none" strike="noStrike" kern="1200" cap="none" spc="0" normalizeH="0" baseline="0" noProof="0" dirty="0" smtClean="0">
                <a:ln>
                  <a:noFill/>
                </a:ln>
                <a:solidFill>
                  <a:schemeClr val="tx1"/>
                </a:solidFill>
                <a:effectLst/>
                <a:uLnTx/>
                <a:uFillTx/>
                <a:latin typeface="华文楷体" pitchFamily="2" charset="-122"/>
                <a:ea typeface="华文楷体" pitchFamily="2" charset="-122"/>
              </a:rPr>
              <a:t>主持人：</a:t>
            </a:r>
            <a:r>
              <a:rPr lang="en-US" altLang="zh-CN" sz="1400" dirty="0" smtClean="0">
                <a:latin typeface="华文楷体" pitchFamily="2" charset="-122"/>
                <a:ea typeface="华文楷体" pitchFamily="2" charset="-122"/>
              </a:rPr>
              <a:t>X </a:t>
            </a:r>
            <a:r>
              <a:rPr lang="en-US" altLang="zh-CN" sz="1400" dirty="0" err="1" smtClean="0">
                <a:latin typeface="华文楷体" pitchFamily="2" charset="-122"/>
                <a:ea typeface="华文楷体" pitchFamily="2" charset="-122"/>
              </a:rPr>
              <a:t>X</a:t>
            </a:r>
            <a:r>
              <a:rPr lang="en-US" altLang="zh-CN" sz="1400" dirty="0" smtClean="0">
                <a:latin typeface="华文楷体" pitchFamily="2" charset="-122"/>
                <a:ea typeface="华文楷体" pitchFamily="2" charset="-122"/>
              </a:rPr>
              <a:t>           </a:t>
            </a:r>
            <a:r>
              <a:rPr kumimoji="0" lang="zh-CN" altLang="en-US" sz="1400" b="1" i="0" u="none" strike="noStrike" kern="1200" cap="none" spc="0" normalizeH="0" baseline="0" noProof="0" dirty="0" smtClean="0">
                <a:ln>
                  <a:noFill/>
                </a:ln>
                <a:solidFill>
                  <a:schemeClr val="tx1"/>
                </a:solidFill>
                <a:effectLst/>
                <a:uLnTx/>
                <a:uFillTx/>
                <a:latin typeface="华文楷体" pitchFamily="2" charset="-122"/>
                <a:ea typeface="华文楷体" pitchFamily="2" charset="-122"/>
              </a:rPr>
              <a:t>记录人</a:t>
            </a:r>
            <a:r>
              <a:rPr kumimoji="0" lang="zh-CN" altLang="en-US" sz="1400" b="0" i="0" u="none" strike="noStrike" kern="1200" cap="none" spc="0" normalizeH="0" baseline="0" noProof="0" dirty="0" smtClean="0">
                <a:ln>
                  <a:noFill/>
                </a:ln>
                <a:solidFill>
                  <a:schemeClr val="tx1"/>
                </a:solidFill>
                <a:effectLst/>
                <a:uLnTx/>
                <a:uFillTx/>
                <a:latin typeface="华文楷体" pitchFamily="2" charset="-122"/>
                <a:ea typeface="华文楷体" pitchFamily="2" charset="-122"/>
              </a:rPr>
              <a:t>：</a:t>
            </a:r>
            <a:r>
              <a:rPr lang="en-US" altLang="zh-CN" sz="1400" dirty="0" smtClean="0">
                <a:latin typeface="华文楷体" pitchFamily="2" charset="-122"/>
                <a:ea typeface="华文楷体" pitchFamily="2" charset="-122"/>
              </a:rPr>
              <a:t>X </a:t>
            </a:r>
            <a:r>
              <a:rPr lang="en-US" altLang="zh-CN" sz="1400" dirty="0" err="1" smtClean="0">
                <a:latin typeface="华文楷体" pitchFamily="2" charset="-122"/>
                <a:ea typeface="华文楷体" pitchFamily="2" charset="-122"/>
              </a:rPr>
              <a:t>X</a:t>
            </a:r>
            <a:r>
              <a:rPr lang="en-US" altLang="zh-CN" sz="1400" dirty="0" smtClean="0">
                <a:latin typeface="华文楷体" pitchFamily="2" charset="-122"/>
                <a:ea typeface="华文楷体" pitchFamily="2" charset="-122"/>
              </a:rPr>
              <a:t> </a:t>
            </a:r>
            <a:endParaRPr kumimoji="0" lang="en-US" altLang="zh-CN" sz="1400" b="0" i="0" u="none" strike="noStrike" kern="1200" cap="none" spc="0" normalizeH="0" baseline="0" noProof="0" dirty="0" smtClean="0">
              <a:ln>
                <a:noFill/>
              </a:ln>
              <a:solidFill>
                <a:schemeClr val="tx1"/>
              </a:solidFill>
              <a:effectLst/>
              <a:uLnTx/>
              <a:uFillTx/>
              <a:latin typeface="华文楷体" pitchFamily="2" charset="-122"/>
              <a:ea typeface="华文楷体" pitchFamily="2" charset="-122"/>
            </a:endParaRPr>
          </a:p>
          <a:p>
            <a:pPr marL="342900" marR="0" lvl="0" indent="-360000" algn="l" defTabSz="914400" rtl="0" eaLnBrk="1" fontAlgn="auto" latinLnBrk="0" hangingPunct="1">
              <a:lnSpc>
                <a:spcPts val="1800"/>
              </a:lnSpc>
              <a:spcBef>
                <a:spcPct val="20000"/>
              </a:spcBef>
              <a:spcAft>
                <a:spcPts val="0"/>
              </a:spcAft>
              <a:buClrTx/>
              <a:buSzTx/>
              <a:buFont typeface="Arial" pitchFamily="34" charset="0"/>
              <a:buNone/>
              <a:tabLst/>
              <a:defRPr/>
            </a:pPr>
            <a:r>
              <a:rPr kumimoji="0" lang="zh-CN" altLang="en-US" sz="1400" b="1" i="0" u="none" strike="noStrike" kern="1200" cap="none" spc="0" normalizeH="0" baseline="0" noProof="0" dirty="0" smtClean="0">
                <a:ln>
                  <a:noFill/>
                </a:ln>
                <a:solidFill>
                  <a:schemeClr val="tx1"/>
                </a:solidFill>
                <a:effectLst/>
                <a:uLnTx/>
                <a:uFillTx/>
                <a:latin typeface="华文楷体" pitchFamily="2" charset="-122"/>
                <a:ea typeface="华文楷体" pitchFamily="2" charset="-122"/>
              </a:rPr>
              <a:t>参会人员签到</a:t>
            </a:r>
            <a:r>
              <a:rPr kumimoji="0" lang="zh-CN" altLang="en-US" sz="1400" b="0" i="0" u="none" strike="noStrike" kern="1200" cap="none" spc="0" normalizeH="0" baseline="0" noProof="0" dirty="0" smtClean="0">
                <a:ln>
                  <a:noFill/>
                </a:ln>
                <a:solidFill>
                  <a:schemeClr val="tx1"/>
                </a:solidFill>
                <a:effectLst/>
                <a:uLnTx/>
                <a:uFillTx/>
                <a:latin typeface="华文楷体" pitchFamily="2" charset="-122"/>
                <a:ea typeface="华文楷体" pitchFamily="2" charset="-122"/>
              </a:rPr>
              <a:t>：</a:t>
            </a:r>
            <a:r>
              <a:rPr kumimoji="0" lang="en-US" altLang="zh-CN" sz="1400" b="0" i="0" u="none" strike="noStrike" kern="1200" cap="none" spc="0" normalizeH="0" baseline="0" noProof="0" dirty="0" smtClean="0">
                <a:ln>
                  <a:noFill/>
                </a:ln>
                <a:solidFill>
                  <a:schemeClr val="tx1"/>
                </a:solidFill>
                <a:effectLst/>
                <a:uLnTx/>
                <a:uFillTx/>
                <a:latin typeface="华文楷体" pitchFamily="2" charset="-122"/>
                <a:ea typeface="华文楷体" pitchFamily="2" charset="-122"/>
              </a:rPr>
              <a:t>XX      </a:t>
            </a:r>
            <a:r>
              <a:rPr kumimoji="0" lang="en-US" altLang="zh-CN" sz="1400" b="0" i="0" u="none" strike="noStrike" kern="1200" cap="none" spc="0" normalizeH="0" baseline="0" noProof="0" dirty="0" err="1" smtClean="0">
                <a:ln>
                  <a:noFill/>
                </a:ln>
                <a:solidFill>
                  <a:schemeClr val="tx1"/>
                </a:solidFill>
                <a:effectLst/>
                <a:uLnTx/>
                <a:uFillTx/>
                <a:latin typeface="华文楷体" pitchFamily="2" charset="-122"/>
                <a:ea typeface="华文楷体" pitchFamily="2" charset="-122"/>
              </a:rPr>
              <a:t>XX</a:t>
            </a:r>
            <a:r>
              <a:rPr kumimoji="0" lang="en-US" altLang="zh-CN" sz="1400" b="0" i="0" u="none" strike="noStrike" kern="1200" cap="none" spc="0" normalizeH="0" baseline="0" noProof="0" dirty="0" smtClean="0">
                <a:ln>
                  <a:noFill/>
                </a:ln>
                <a:solidFill>
                  <a:schemeClr val="tx1"/>
                </a:solidFill>
                <a:effectLst/>
                <a:uLnTx/>
                <a:uFillTx/>
                <a:latin typeface="华文楷体" pitchFamily="2" charset="-122"/>
                <a:ea typeface="华文楷体" pitchFamily="2" charset="-122"/>
              </a:rPr>
              <a:t>      </a:t>
            </a:r>
            <a:r>
              <a:rPr kumimoji="0" lang="en-US" altLang="zh-CN" sz="1400" b="0" i="0" u="none" strike="noStrike" kern="1200" cap="none" spc="0" normalizeH="0" baseline="0" noProof="0" dirty="0" err="1" smtClean="0">
                <a:ln>
                  <a:noFill/>
                </a:ln>
                <a:solidFill>
                  <a:schemeClr val="tx1"/>
                </a:solidFill>
                <a:effectLst/>
                <a:uLnTx/>
                <a:uFillTx/>
                <a:latin typeface="华文楷体" pitchFamily="2" charset="-122"/>
                <a:ea typeface="华文楷体" pitchFamily="2" charset="-122"/>
              </a:rPr>
              <a:t>XX</a:t>
            </a:r>
            <a:r>
              <a:rPr kumimoji="0" lang="en-US" altLang="zh-CN" sz="1400" b="0" i="0" u="none" strike="noStrike" kern="1200" cap="none" spc="0" normalizeH="0" baseline="0" noProof="0" dirty="0" smtClean="0">
                <a:ln>
                  <a:noFill/>
                </a:ln>
                <a:solidFill>
                  <a:schemeClr val="tx1"/>
                </a:solidFill>
                <a:effectLst/>
                <a:uLnTx/>
                <a:uFillTx/>
                <a:latin typeface="华文楷体" pitchFamily="2" charset="-122"/>
                <a:ea typeface="华文楷体" pitchFamily="2" charset="-122"/>
              </a:rPr>
              <a:t>        </a:t>
            </a:r>
            <a:r>
              <a:rPr kumimoji="0" lang="en-US" altLang="zh-CN" sz="1400" b="0" i="0" u="none" strike="noStrike" kern="1200" cap="none" spc="0" normalizeH="0" baseline="0" noProof="0" dirty="0" err="1" smtClean="0">
                <a:ln>
                  <a:noFill/>
                </a:ln>
                <a:solidFill>
                  <a:schemeClr val="tx1"/>
                </a:solidFill>
                <a:effectLst/>
                <a:uLnTx/>
                <a:uFillTx/>
                <a:latin typeface="华文楷体" pitchFamily="2" charset="-122"/>
                <a:ea typeface="华文楷体" pitchFamily="2" charset="-122"/>
              </a:rPr>
              <a:t>XX</a:t>
            </a:r>
            <a:r>
              <a:rPr kumimoji="0" lang="en-US" altLang="zh-CN" sz="1400" b="0" i="0" u="none" strike="noStrike" kern="1200" cap="none" spc="0" normalizeH="0" baseline="0" noProof="0" dirty="0" smtClean="0">
                <a:ln>
                  <a:noFill/>
                </a:ln>
                <a:solidFill>
                  <a:schemeClr val="tx1"/>
                </a:solidFill>
                <a:effectLst/>
                <a:uLnTx/>
                <a:uFillTx/>
                <a:latin typeface="华文楷体" pitchFamily="2" charset="-122"/>
                <a:ea typeface="华文楷体" pitchFamily="2" charset="-122"/>
              </a:rPr>
              <a:t>       </a:t>
            </a:r>
            <a:r>
              <a:rPr kumimoji="0" lang="en-US" altLang="zh-CN" sz="1400" b="0" i="0" u="none" strike="noStrike" kern="1200" cap="none" spc="0" normalizeH="0" baseline="0" noProof="0" dirty="0" err="1" smtClean="0">
                <a:ln>
                  <a:noFill/>
                </a:ln>
                <a:solidFill>
                  <a:schemeClr val="tx1"/>
                </a:solidFill>
                <a:effectLst/>
                <a:uLnTx/>
                <a:uFillTx/>
                <a:latin typeface="华文楷体" pitchFamily="2" charset="-122"/>
                <a:ea typeface="华文楷体" pitchFamily="2" charset="-122"/>
              </a:rPr>
              <a:t>XX</a:t>
            </a:r>
            <a:r>
              <a:rPr kumimoji="0" lang="en-US" altLang="zh-CN" sz="1400" b="0" i="0" u="none" strike="noStrike" kern="1200" cap="none" spc="0" normalizeH="0" baseline="0" noProof="0" dirty="0" smtClean="0">
                <a:ln>
                  <a:noFill/>
                </a:ln>
                <a:solidFill>
                  <a:schemeClr val="tx1"/>
                </a:solidFill>
                <a:effectLst/>
                <a:uLnTx/>
                <a:uFillTx/>
                <a:latin typeface="华文楷体" pitchFamily="2" charset="-122"/>
                <a:ea typeface="华文楷体" pitchFamily="2" charset="-122"/>
              </a:rPr>
              <a:t>       </a:t>
            </a:r>
            <a:r>
              <a:rPr kumimoji="0" lang="en-US" altLang="zh-CN" sz="1400" b="0" i="0" u="none" strike="noStrike" kern="1200" cap="none" spc="0" normalizeH="0" baseline="0" noProof="0" dirty="0" err="1" smtClean="0">
                <a:ln>
                  <a:noFill/>
                </a:ln>
                <a:solidFill>
                  <a:schemeClr val="tx1"/>
                </a:solidFill>
                <a:effectLst/>
                <a:uLnTx/>
                <a:uFillTx/>
                <a:latin typeface="华文楷体" pitchFamily="2" charset="-122"/>
                <a:ea typeface="华文楷体" pitchFamily="2" charset="-122"/>
              </a:rPr>
              <a:t>XX</a:t>
            </a:r>
            <a:r>
              <a:rPr kumimoji="0" lang="en-US" altLang="zh-CN" sz="1400" b="0" i="0" u="none" strike="noStrike" kern="1200" cap="none" spc="0" normalizeH="0" baseline="0" noProof="0" dirty="0" smtClean="0">
                <a:ln>
                  <a:noFill/>
                </a:ln>
                <a:solidFill>
                  <a:schemeClr val="tx1"/>
                </a:solidFill>
                <a:effectLst/>
                <a:uLnTx/>
                <a:uFillTx/>
                <a:latin typeface="华文楷体" pitchFamily="2" charset="-122"/>
                <a:ea typeface="华文楷体" pitchFamily="2" charset="-122"/>
              </a:rPr>
              <a:t>       </a:t>
            </a:r>
            <a:r>
              <a:rPr kumimoji="0" lang="en-US" altLang="zh-CN" sz="1400" b="0" i="0" u="none" strike="noStrike" kern="1200" cap="none" spc="0" normalizeH="0" baseline="0" noProof="0" dirty="0" err="1" smtClean="0">
                <a:ln>
                  <a:noFill/>
                </a:ln>
                <a:solidFill>
                  <a:schemeClr val="tx1"/>
                </a:solidFill>
                <a:effectLst/>
                <a:uLnTx/>
                <a:uFillTx/>
                <a:latin typeface="华文楷体" pitchFamily="2" charset="-122"/>
                <a:ea typeface="华文楷体" pitchFamily="2" charset="-122"/>
              </a:rPr>
              <a:t>XX</a:t>
            </a:r>
            <a:r>
              <a:rPr kumimoji="0" lang="en-US" altLang="zh-CN" sz="1400" b="0" i="0" u="none" strike="noStrike" kern="1200" cap="none" spc="0" normalizeH="0" baseline="0" noProof="0" dirty="0" smtClean="0">
                <a:ln>
                  <a:noFill/>
                </a:ln>
                <a:solidFill>
                  <a:schemeClr val="tx1"/>
                </a:solidFill>
                <a:effectLst/>
                <a:uLnTx/>
                <a:uFillTx/>
                <a:latin typeface="华文楷体" pitchFamily="2" charset="-122"/>
                <a:ea typeface="华文楷体" pitchFamily="2" charset="-122"/>
              </a:rPr>
              <a:t>       </a:t>
            </a:r>
            <a:r>
              <a:rPr kumimoji="0" lang="en-US" altLang="zh-CN" sz="1400" b="0" i="0" u="none" strike="noStrike" kern="1200" cap="none" spc="0" normalizeH="0" baseline="0" noProof="0" dirty="0" err="1" smtClean="0">
                <a:ln>
                  <a:noFill/>
                </a:ln>
                <a:solidFill>
                  <a:schemeClr val="tx1"/>
                </a:solidFill>
                <a:effectLst/>
                <a:uLnTx/>
                <a:uFillTx/>
                <a:latin typeface="华文楷体" pitchFamily="2" charset="-122"/>
                <a:ea typeface="华文楷体" pitchFamily="2" charset="-122"/>
              </a:rPr>
              <a:t>XX</a:t>
            </a:r>
            <a:r>
              <a:rPr kumimoji="0" lang="en-US" altLang="zh-CN" sz="1400" b="0" i="0" u="none" strike="noStrike" kern="1200" cap="none" spc="0" normalizeH="0" baseline="0" noProof="0" dirty="0" smtClean="0">
                <a:ln>
                  <a:noFill/>
                </a:ln>
                <a:solidFill>
                  <a:schemeClr val="tx1"/>
                </a:solidFill>
                <a:effectLst/>
                <a:uLnTx/>
                <a:uFillTx/>
                <a:latin typeface="华文楷体" pitchFamily="2" charset="-122"/>
                <a:ea typeface="华文楷体" pitchFamily="2" charset="-122"/>
              </a:rPr>
              <a:t>        </a:t>
            </a:r>
            <a:r>
              <a:rPr kumimoji="0" lang="en-US" altLang="zh-CN" sz="1400" b="0" i="0" u="none" strike="noStrike" kern="1200" cap="none" spc="0" normalizeH="0" baseline="0" noProof="0" dirty="0" err="1" smtClean="0">
                <a:ln>
                  <a:noFill/>
                </a:ln>
                <a:solidFill>
                  <a:schemeClr val="tx1"/>
                </a:solidFill>
                <a:effectLst/>
                <a:uLnTx/>
                <a:uFillTx/>
                <a:latin typeface="华文楷体" pitchFamily="2" charset="-122"/>
                <a:ea typeface="华文楷体" pitchFamily="2" charset="-122"/>
              </a:rPr>
              <a:t>XX</a:t>
            </a:r>
            <a:r>
              <a:rPr kumimoji="0" lang="en-US" altLang="zh-CN" sz="1400" b="0" i="0" u="none" strike="noStrike" kern="1200" cap="none" spc="0" normalizeH="0" baseline="0" noProof="0" dirty="0" smtClean="0">
                <a:ln>
                  <a:noFill/>
                </a:ln>
                <a:solidFill>
                  <a:schemeClr val="tx1"/>
                </a:solidFill>
                <a:effectLst/>
                <a:uLnTx/>
                <a:uFillTx/>
                <a:latin typeface="华文楷体" pitchFamily="2" charset="-122"/>
                <a:ea typeface="华文楷体" pitchFamily="2" charset="-122"/>
              </a:rPr>
              <a:t>       </a:t>
            </a:r>
            <a:r>
              <a:rPr kumimoji="0" lang="en-US" altLang="zh-CN" sz="1400" b="0" i="0" u="none" strike="noStrike" kern="1200" cap="none" spc="0" normalizeH="0" baseline="0" noProof="0" dirty="0" err="1" smtClean="0">
                <a:ln>
                  <a:noFill/>
                </a:ln>
                <a:solidFill>
                  <a:schemeClr val="tx1"/>
                </a:solidFill>
                <a:effectLst/>
                <a:uLnTx/>
                <a:uFillTx/>
                <a:latin typeface="华文楷体" pitchFamily="2" charset="-122"/>
                <a:ea typeface="华文楷体" pitchFamily="2" charset="-122"/>
              </a:rPr>
              <a:t>XX</a:t>
            </a:r>
            <a:r>
              <a:rPr kumimoji="0" lang="en-US" altLang="zh-CN" sz="1400" b="0" i="0" u="none" strike="noStrike" kern="1200" cap="none" spc="0" normalizeH="0" baseline="0" noProof="0" dirty="0" smtClean="0">
                <a:ln>
                  <a:noFill/>
                </a:ln>
                <a:solidFill>
                  <a:schemeClr val="tx1"/>
                </a:solidFill>
                <a:effectLst/>
                <a:uLnTx/>
                <a:uFillTx/>
                <a:latin typeface="华文楷体" pitchFamily="2" charset="-122"/>
                <a:ea typeface="华文楷体" pitchFamily="2" charset="-122"/>
              </a:rPr>
              <a:t> </a:t>
            </a:r>
            <a:endParaRPr kumimoji="0" lang="zh-CN" altLang="en-US" sz="1400" b="1" i="0" u="none" strike="noStrike" kern="1200" cap="none" spc="0" normalizeH="0" baseline="0" noProof="0" dirty="0" smtClean="0">
              <a:ln>
                <a:noFill/>
              </a:ln>
              <a:solidFill>
                <a:schemeClr val="tx1"/>
              </a:solidFill>
              <a:effectLst/>
              <a:uLnTx/>
              <a:uFillTx/>
              <a:latin typeface="华文楷体" pitchFamily="2" charset="-122"/>
              <a:ea typeface="华文楷体" pitchFamily="2" charset="-122"/>
            </a:endParaRPr>
          </a:p>
          <a:p>
            <a:pPr marL="342900" marR="0" lvl="0" indent="-360000" algn="l" defTabSz="914400" rtl="0" eaLnBrk="1" fontAlgn="auto" latinLnBrk="0" hangingPunct="1">
              <a:lnSpc>
                <a:spcPts val="1800"/>
              </a:lnSpc>
              <a:spcBef>
                <a:spcPct val="20000"/>
              </a:spcBef>
              <a:spcAft>
                <a:spcPts val="0"/>
              </a:spcAft>
              <a:buClrTx/>
              <a:buSzTx/>
              <a:buFont typeface="Arial" pitchFamily="34" charset="0"/>
              <a:buNone/>
              <a:tabLst/>
              <a:defRPr/>
            </a:pPr>
            <a:r>
              <a:rPr kumimoji="0" lang="zh-CN" altLang="en-US" sz="1400" b="1" i="0" u="none" strike="noStrike" kern="1200" cap="none" spc="0" normalizeH="0" baseline="0" noProof="0" dirty="0" smtClean="0">
                <a:ln>
                  <a:noFill/>
                </a:ln>
                <a:solidFill>
                  <a:schemeClr val="tx1"/>
                </a:solidFill>
                <a:effectLst/>
                <a:uLnTx/>
                <a:uFillTx/>
                <a:latin typeface="华文楷体" pitchFamily="2" charset="-122"/>
                <a:ea typeface="华文楷体" pitchFamily="2" charset="-122"/>
              </a:rPr>
              <a:t>会议议题</a:t>
            </a:r>
            <a:r>
              <a:rPr kumimoji="0" lang="zh-CN" altLang="en-US" sz="1400" b="0" i="0" u="none" strike="noStrike" kern="1200" cap="none" spc="0" normalizeH="0" baseline="0" noProof="0" dirty="0" smtClean="0">
                <a:ln>
                  <a:noFill/>
                </a:ln>
                <a:solidFill>
                  <a:schemeClr val="tx1"/>
                </a:solidFill>
                <a:effectLst/>
                <a:uLnTx/>
                <a:uFillTx/>
                <a:latin typeface="华文楷体" pitchFamily="2" charset="-122"/>
                <a:ea typeface="华文楷体" pitchFamily="2" charset="-122"/>
              </a:rPr>
              <a:t>：一</a:t>
            </a:r>
            <a:r>
              <a:rPr kumimoji="0" lang="en-US" altLang="zh-CN" sz="1400" b="0" i="0" u="none" strike="noStrike" kern="1200" cap="none" spc="0" normalizeH="0" baseline="0" noProof="0" dirty="0" smtClean="0">
                <a:ln>
                  <a:noFill/>
                </a:ln>
                <a:solidFill>
                  <a:schemeClr val="tx1"/>
                </a:solidFill>
                <a:effectLst/>
                <a:uLnTx/>
                <a:uFillTx/>
                <a:latin typeface="华文楷体" pitchFamily="2" charset="-122"/>
                <a:ea typeface="华文楷体" pitchFamily="2" charset="-122"/>
              </a:rPr>
              <a:t>.</a:t>
            </a:r>
            <a:r>
              <a:rPr kumimoji="0" lang="zh-CN" altLang="en-US" sz="1400" b="0" i="0" u="none" strike="noStrike" kern="1200" cap="none" spc="0" normalizeH="0" baseline="0" noProof="0" dirty="0" smtClean="0">
                <a:ln>
                  <a:noFill/>
                </a:ln>
                <a:solidFill>
                  <a:schemeClr val="tx1"/>
                </a:solidFill>
                <a:effectLst/>
                <a:uLnTx/>
                <a:uFillTx/>
                <a:latin typeface="华文楷体" pitchFamily="2" charset="-122"/>
                <a:ea typeface="华文楷体" pitchFamily="2" charset="-122"/>
              </a:rPr>
              <a:t>传达学习</a:t>
            </a:r>
            <a:r>
              <a:rPr kumimoji="0" lang="en-US" altLang="zh-CN" sz="1400" b="0" i="0" u="none" strike="noStrike" kern="1200" cap="none" spc="0" normalizeH="0" baseline="0" noProof="0" dirty="0" smtClean="0">
                <a:ln>
                  <a:noFill/>
                </a:ln>
                <a:solidFill>
                  <a:schemeClr val="tx1"/>
                </a:solidFill>
                <a:effectLst/>
                <a:uLnTx/>
                <a:uFillTx/>
                <a:latin typeface="华文楷体" pitchFamily="2" charset="-122"/>
                <a:ea typeface="华文楷体" pitchFamily="2" charset="-122"/>
              </a:rPr>
              <a:t>XX</a:t>
            </a:r>
            <a:r>
              <a:rPr kumimoji="0" lang="zh-CN" altLang="en-US" sz="1400" b="0" i="0" u="none" strike="noStrike" kern="1200" cap="none" spc="0" normalizeH="0" baseline="0" noProof="0" dirty="0" smtClean="0">
                <a:ln>
                  <a:noFill/>
                </a:ln>
                <a:solidFill>
                  <a:schemeClr val="tx1"/>
                </a:solidFill>
                <a:effectLst/>
                <a:uLnTx/>
                <a:uFillTx/>
                <a:latin typeface="华文楷体" pitchFamily="2" charset="-122"/>
                <a:ea typeface="华文楷体" pitchFamily="2" charset="-122"/>
              </a:rPr>
              <a:t>；        </a:t>
            </a:r>
            <a:r>
              <a:rPr lang="zh-CN" altLang="en-US" sz="1400" dirty="0" smtClean="0">
                <a:solidFill>
                  <a:schemeClr val="tx1"/>
                </a:solidFill>
                <a:latin typeface="华文楷体" pitchFamily="2" charset="-122"/>
                <a:ea typeface="华文楷体" pitchFamily="2" charset="-122"/>
              </a:rPr>
              <a:t>二</a:t>
            </a:r>
            <a:r>
              <a:rPr lang="en-US" altLang="zh-CN" sz="1400" dirty="0" smtClean="0">
                <a:solidFill>
                  <a:schemeClr val="tx1"/>
                </a:solidFill>
                <a:latin typeface="华文楷体" pitchFamily="2" charset="-122"/>
                <a:ea typeface="华文楷体" pitchFamily="2" charset="-122"/>
              </a:rPr>
              <a:t>.</a:t>
            </a:r>
            <a:r>
              <a:rPr kumimoji="0" lang="zh-CN" altLang="en-US" sz="1400" b="0" i="0" u="none" strike="noStrike" kern="1200" cap="none" spc="0" normalizeH="0" baseline="0" noProof="0" dirty="0" smtClean="0">
                <a:ln>
                  <a:noFill/>
                </a:ln>
                <a:solidFill>
                  <a:schemeClr val="tx1"/>
                </a:solidFill>
                <a:effectLst/>
                <a:uLnTx/>
                <a:uFillTx/>
                <a:latin typeface="华文楷体" pitchFamily="2" charset="-122"/>
                <a:ea typeface="华文楷体" pitchFamily="2" charset="-122"/>
              </a:rPr>
              <a:t>部署开展</a:t>
            </a:r>
            <a:r>
              <a:rPr kumimoji="0" lang="en-US" altLang="zh-CN" sz="1400" b="0" i="0" u="none" strike="noStrike" kern="1200" cap="none" spc="0" normalizeH="0" baseline="0" noProof="0" dirty="0" smtClean="0">
                <a:ln>
                  <a:noFill/>
                </a:ln>
                <a:solidFill>
                  <a:schemeClr val="tx1"/>
                </a:solidFill>
                <a:effectLst/>
                <a:uLnTx/>
                <a:uFillTx/>
                <a:latin typeface="华文楷体" pitchFamily="2" charset="-122"/>
                <a:ea typeface="华文楷体" pitchFamily="2" charset="-122"/>
              </a:rPr>
              <a:t>XXX</a:t>
            </a:r>
            <a:r>
              <a:rPr kumimoji="0" lang="zh-CN" altLang="en-US" sz="1400" b="0" i="0" u="none" strike="noStrike" kern="1200" cap="none" spc="0" normalizeH="0" baseline="0" noProof="0" dirty="0" smtClean="0">
                <a:ln>
                  <a:noFill/>
                </a:ln>
                <a:solidFill>
                  <a:schemeClr val="tx1"/>
                </a:solidFill>
                <a:effectLst/>
                <a:uLnTx/>
                <a:uFillTx/>
                <a:latin typeface="华文楷体" pitchFamily="2" charset="-122"/>
                <a:ea typeface="华文楷体" pitchFamily="2" charset="-122"/>
              </a:rPr>
              <a:t>活动；      </a:t>
            </a:r>
            <a:r>
              <a:rPr lang="zh-CN" altLang="en-US" sz="1400" dirty="0" smtClean="0">
                <a:solidFill>
                  <a:schemeClr val="tx1"/>
                </a:solidFill>
                <a:latin typeface="华文楷体" pitchFamily="2" charset="-122"/>
                <a:ea typeface="华文楷体" pitchFamily="2" charset="-122"/>
              </a:rPr>
              <a:t>三</a:t>
            </a:r>
            <a:r>
              <a:rPr kumimoji="0" lang="en-US" altLang="zh-CN" sz="1400" b="0" i="0" u="none" strike="noStrike" kern="1200" cap="none" spc="0" normalizeH="0" baseline="0" noProof="0" dirty="0" smtClean="0">
                <a:ln>
                  <a:noFill/>
                </a:ln>
                <a:solidFill>
                  <a:schemeClr val="tx1"/>
                </a:solidFill>
                <a:effectLst/>
                <a:uLnTx/>
                <a:uFillTx/>
                <a:latin typeface="华文楷体" pitchFamily="2" charset="-122"/>
                <a:ea typeface="华文楷体" pitchFamily="2" charset="-122"/>
              </a:rPr>
              <a:t>.</a:t>
            </a:r>
            <a:r>
              <a:rPr kumimoji="0" lang="zh-CN" altLang="en-US" sz="1400" b="0" i="0" u="none" strike="noStrike" kern="1200" cap="none" spc="0" normalizeH="0" baseline="0" noProof="0" dirty="0" smtClean="0">
                <a:ln>
                  <a:noFill/>
                </a:ln>
                <a:solidFill>
                  <a:schemeClr val="tx1"/>
                </a:solidFill>
                <a:effectLst/>
                <a:uLnTx/>
                <a:uFillTx/>
                <a:latin typeface="华文楷体" pitchFamily="2" charset="-122"/>
                <a:ea typeface="华文楷体" pitchFamily="2" charset="-122"/>
              </a:rPr>
              <a:t>讨论研究</a:t>
            </a:r>
            <a:r>
              <a:rPr kumimoji="0" lang="en-US" altLang="zh-CN" sz="1400" b="0" i="0" u="none" strike="noStrike" kern="1200" cap="none" spc="0" normalizeH="0" baseline="0" noProof="0" dirty="0" smtClean="0">
                <a:ln>
                  <a:noFill/>
                </a:ln>
                <a:solidFill>
                  <a:schemeClr val="tx1"/>
                </a:solidFill>
                <a:effectLst/>
                <a:uLnTx/>
                <a:uFillTx/>
                <a:latin typeface="华文楷体" pitchFamily="2" charset="-122"/>
                <a:ea typeface="华文楷体" pitchFamily="2" charset="-122"/>
              </a:rPr>
              <a:t>XX</a:t>
            </a:r>
            <a:r>
              <a:rPr kumimoji="0" lang="zh-CN" altLang="en-US" sz="1400" b="0" i="0" u="none" strike="noStrike" kern="1200" cap="none" spc="0" normalizeH="0" baseline="0" noProof="0" dirty="0" smtClean="0">
                <a:ln>
                  <a:noFill/>
                </a:ln>
                <a:solidFill>
                  <a:schemeClr val="tx1"/>
                </a:solidFill>
                <a:effectLst/>
                <a:uLnTx/>
                <a:uFillTx/>
                <a:latin typeface="华文楷体" pitchFamily="2" charset="-122"/>
                <a:ea typeface="华文楷体" pitchFamily="2" charset="-122"/>
              </a:rPr>
              <a:t>事项。</a:t>
            </a:r>
            <a:endParaRPr kumimoji="0" lang="en-US" altLang="zh-CN" sz="1400" b="1" i="0" u="none" strike="noStrike" kern="1200" cap="none" spc="0" normalizeH="0" baseline="0" noProof="0" dirty="0" smtClean="0">
              <a:ln>
                <a:noFill/>
              </a:ln>
              <a:solidFill>
                <a:schemeClr val="tx1"/>
              </a:solidFill>
              <a:effectLst/>
              <a:uLnTx/>
              <a:uFillTx/>
              <a:latin typeface="华文楷体" pitchFamily="2" charset="-122"/>
              <a:ea typeface="华文楷体" pitchFamily="2" charset="-122"/>
            </a:endParaRPr>
          </a:p>
          <a:p>
            <a:pPr marL="342900" lvl="0" indent="-360000">
              <a:lnSpc>
                <a:spcPts val="1800"/>
              </a:lnSpc>
              <a:spcBef>
                <a:spcPct val="20000"/>
              </a:spcBef>
              <a:defRPr/>
            </a:pPr>
            <a:r>
              <a:rPr kumimoji="0" lang="zh-CN" altLang="en-US" sz="1400" b="1" i="0" u="none" strike="noStrike" kern="1200" cap="none" spc="0" normalizeH="0" baseline="0" noProof="0" dirty="0" smtClean="0">
                <a:ln>
                  <a:noFill/>
                </a:ln>
                <a:solidFill>
                  <a:schemeClr val="tx1"/>
                </a:solidFill>
                <a:effectLst/>
                <a:uLnTx/>
                <a:uFillTx/>
                <a:latin typeface="华文楷体" pitchFamily="2" charset="-122"/>
                <a:ea typeface="华文楷体" pitchFamily="2" charset="-122"/>
              </a:rPr>
              <a:t>会议内容</a:t>
            </a:r>
            <a:r>
              <a:rPr kumimoji="0" lang="zh-CN" altLang="en-US" sz="1400" b="0" i="0" u="none" strike="noStrike" kern="1200" cap="none" spc="0" normalizeH="0" baseline="0" noProof="0" dirty="0" smtClean="0">
                <a:ln>
                  <a:noFill/>
                </a:ln>
                <a:solidFill>
                  <a:schemeClr val="tx1"/>
                </a:solidFill>
                <a:effectLst/>
                <a:uLnTx/>
                <a:uFillTx/>
                <a:latin typeface="华文楷体" pitchFamily="2" charset="-122"/>
                <a:ea typeface="华文楷体" pitchFamily="2" charset="-122"/>
              </a:rPr>
              <a:t>：</a:t>
            </a:r>
            <a:r>
              <a:rPr lang="en-US" altLang="zh-CN" sz="1400" dirty="0" smtClean="0">
                <a:solidFill>
                  <a:schemeClr val="tx1"/>
                </a:solidFill>
                <a:latin typeface="华文楷体" pitchFamily="2" charset="-122"/>
                <a:ea typeface="华文楷体" pitchFamily="2" charset="-122"/>
              </a:rPr>
              <a:t>.</a:t>
            </a:r>
            <a:endParaRPr kumimoji="0" lang="en-US" altLang="zh-CN" sz="1400" b="0" i="0" u="none" strike="noStrike" kern="1200" cap="none" spc="0" normalizeH="0" baseline="0" noProof="0" dirty="0" smtClean="0">
              <a:ln>
                <a:noFill/>
              </a:ln>
              <a:solidFill>
                <a:schemeClr val="tx1"/>
              </a:solidFill>
              <a:effectLst/>
              <a:uLnTx/>
              <a:uFillTx/>
              <a:latin typeface="华文楷体" pitchFamily="2" charset="-122"/>
              <a:ea typeface="华文楷体" pitchFamily="2" charset="-122"/>
            </a:endParaRPr>
          </a:p>
          <a:p>
            <a:pPr marL="342900" lvl="0" indent="-360000">
              <a:lnSpc>
                <a:spcPts val="1800"/>
              </a:lnSpc>
              <a:spcBef>
                <a:spcPct val="20000"/>
              </a:spcBef>
            </a:pPr>
            <a:r>
              <a:rPr lang="en-US" altLang="zh-CN" sz="1400" dirty="0" smtClean="0">
                <a:latin typeface="华文楷体" pitchFamily="2" charset="-122"/>
                <a:ea typeface="华文楷体" pitchFamily="2" charset="-122"/>
              </a:rPr>
              <a:t> </a:t>
            </a:r>
            <a:r>
              <a:rPr kumimoji="0" lang="zh-CN" altLang="en-US" sz="1400" b="0" i="0" u="none" strike="noStrike" kern="1200" cap="none" spc="0" normalizeH="0" baseline="0" noProof="0" dirty="0" smtClean="0">
                <a:ln>
                  <a:noFill/>
                </a:ln>
                <a:solidFill>
                  <a:schemeClr val="tx1"/>
                </a:solidFill>
                <a:effectLst/>
                <a:uLnTx/>
                <a:uFillTx/>
                <a:latin typeface="华文楷体" pitchFamily="2" charset="-122"/>
                <a:ea typeface="华文楷体" pitchFamily="2" charset="-122"/>
              </a:rPr>
              <a:t> 一、传达学习</a:t>
            </a:r>
            <a:r>
              <a:rPr lang="en-US" altLang="zh-CN" sz="1400" dirty="0" smtClean="0">
                <a:latin typeface="华文楷体" pitchFamily="2" charset="-122"/>
                <a:ea typeface="华文楷体" pitchFamily="2" charset="-122"/>
              </a:rPr>
              <a:t>XX</a:t>
            </a:r>
            <a:endParaRPr kumimoji="0" lang="en-US" altLang="zh-CN" sz="1400" b="0" i="0" u="none" strike="noStrike" kern="1200" cap="none" spc="0" normalizeH="0" baseline="0" noProof="0" dirty="0" smtClean="0">
              <a:ln>
                <a:noFill/>
              </a:ln>
              <a:solidFill>
                <a:schemeClr val="tx1"/>
              </a:solidFill>
              <a:effectLst/>
              <a:uLnTx/>
              <a:uFillTx/>
              <a:latin typeface="华文楷体" pitchFamily="2" charset="-122"/>
              <a:ea typeface="华文楷体" pitchFamily="2" charset="-122"/>
            </a:endParaRPr>
          </a:p>
          <a:p>
            <a:pPr marL="342900" lvl="0" indent="-360000">
              <a:lnSpc>
                <a:spcPts val="1800"/>
              </a:lnSpc>
              <a:spcBef>
                <a:spcPct val="20000"/>
              </a:spcBef>
            </a:pPr>
            <a:r>
              <a:rPr kumimoji="0" lang="zh-CN" altLang="en-US" sz="1400" b="0" i="0" u="none" strike="noStrike" kern="1200" cap="none" spc="0" normalizeH="0" baseline="0" noProof="0" dirty="0" smtClean="0">
                <a:ln>
                  <a:noFill/>
                </a:ln>
                <a:solidFill>
                  <a:schemeClr val="tx1"/>
                </a:solidFill>
                <a:effectLst/>
                <a:uLnTx/>
                <a:uFillTx/>
                <a:latin typeface="华文楷体" pitchFamily="2" charset="-122"/>
                <a:ea typeface="华文楷体" pitchFamily="2" charset="-122"/>
              </a:rPr>
              <a:t>  </a:t>
            </a:r>
            <a:r>
              <a:rPr kumimoji="0" lang="en-US" altLang="zh-CN" sz="1400" b="0" i="0" u="none" strike="noStrike" kern="1200" cap="none" spc="0" normalizeH="0" baseline="0" noProof="0" dirty="0" smtClean="0">
                <a:ln>
                  <a:noFill/>
                </a:ln>
                <a:solidFill>
                  <a:schemeClr val="tx1"/>
                </a:solidFill>
                <a:effectLst/>
                <a:uLnTx/>
                <a:uFillTx/>
                <a:latin typeface="华文楷体" pitchFamily="2" charset="-122"/>
                <a:ea typeface="华文楷体" pitchFamily="2" charset="-122"/>
              </a:rPr>
              <a:t>1</a:t>
            </a:r>
            <a:r>
              <a:rPr kumimoji="0" lang="zh-CN" altLang="en-US" sz="1400" b="0" i="0" u="none" strike="noStrike" kern="1200" cap="none" spc="0" normalizeH="0" baseline="0" noProof="0" dirty="0" smtClean="0">
                <a:ln>
                  <a:noFill/>
                </a:ln>
                <a:solidFill>
                  <a:schemeClr val="tx1"/>
                </a:solidFill>
                <a:effectLst/>
                <a:uLnTx/>
                <a:uFillTx/>
                <a:latin typeface="华文楷体" pitchFamily="2" charset="-122"/>
                <a:ea typeface="华文楷体" pitchFamily="2" charset="-122"/>
              </a:rPr>
              <a:t>、</a:t>
            </a:r>
            <a:r>
              <a:rPr lang="en-US" altLang="zh-CN" sz="1400" dirty="0" smtClean="0">
                <a:latin typeface="华文楷体" pitchFamily="2" charset="-122"/>
                <a:ea typeface="华文楷体" pitchFamily="2" charset="-122"/>
              </a:rPr>
              <a:t> XX</a:t>
            </a:r>
            <a:r>
              <a:rPr kumimoji="0" lang="zh-CN" altLang="en-US" sz="1400" b="0" i="0" u="none" strike="noStrike" kern="1200" cap="none" spc="0" normalizeH="0" baseline="0" noProof="0" dirty="0" smtClean="0">
                <a:ln>
                  <a:noFill/>
                </a:ln>
                <a:solidFill>
                  <a:schemeClr val="tx1"/>
                </a:solidFill>
                <a:effectLst/>
                <a:uLnTx/>
                <a:uFillTx/>
                <a:latin typeface="华文楷体" pitchFamily="2" charset="-122"/>
                <a:ea typeface="华文楷体" pitchFamily="2" charset="-122"/>
              </a:rPr>
              <a:t>同志传达 ：</a:t>
            </a:r>
            <a:r>
              <a:rPr kumimoji="0" lang="en-US" altLang="zh-CN" sz="1400" b="0" i="0" u="none" strike="noStrike" kern="1200" cap="none" spc="0" normalizeH="0" baseline="0" noProof="0" dirty="0" smtClean="0">
                <a:ln>
                  <a:noFill/>
                </a:ln>
                <a:solidFill>
                  <a:schemeClr val="tx1"/>
                </a:solidFill>
                <a:effectLst/>
                <a:uLnTx/>
                <a:uFillTx/>
                <a:latin typeface="华文楷体" pitchFamily="2" charset="-122"/>
                <a:ea typeface="华文楷体" pitchFamily="2" charset="-122"/>
              </a:rPr>
              <a:t>……</a:t>
            </a:r>
            <a:r>
              <a:rPr kumimoji="0" lang="zh-CN" altLang="en-US" sz="1400" b="0" i="0" u="none" strike="noStrike" kern="1200" cap="none" spc="0" normalizeH="0" baseline="0" noProof="0" dirty="0" smtClean="0">
                <a:ln>
                  <a:noFill/>
                </a:ln>
                <a:solidFill>
                  <a:schemeClr val="tx1"/>
                </a:solidFill>
                <a:effectLst/>
                <a:uLnTx/>
                <a:uFillTx/>
                <a:latin typeface="华文楷体" pitchFamily="2" charset="-122"/>
                <a:ea typeface="华文楷体" pitchFamily="2" charset="-122"/>
              </a:rPr>
              <a:t>   </a:t>
            </a:r>
            <a:endParaRPr kumimoji="0" lang="en-US" altLang="zh-CN" sz="1400" b="0" i="0" u="none" strike="noStrike" kern="1200" cap="none" spc="0" normalizeH="0" baseline="0" noProof="0" dirty="0" smtClean="0">
              <a:ln>
                <a:noFill/>
              </a:ln>
              <a:solidFill>
                <a:schemeClr val="tx1"/>
              </a:solidFill>
              <a:effectLst/>
              <a:uLnTx/>
              <a:uFillTx/>
              <a:latin typeface="华文楷体" pitchFamily="2" charset="-122"/>
              <a:ea typeface="华文楷体" pitchFamily="2" charset="-122"/>
            </a:endParaRPr>
          </a:p>
          <a:p>
            <a:pPr marL="342900" marR="0" lvl="0" indent="-360000" algn="l" defTabSz="914400" rtl="0" eaLnBrk="1" fontAlgn="auto" latinLnBrk="0" hangingPunct="1">
              <a:lnSpc>
                <a:spcPts val="1800"/>
              </a:lnSpc>
              <a:spcBef>
                <a:spcPct val="20000"/>
              </a:spcBef>
              <a:spcAft>
                <a:spcPts val="0"/>
              </a:spcAft>
              <a:buClrTx/>
              <a:buSzTx/>
              <a:buFont typeface="Arial" pitchFamily="34" charset="0"/>
              <a:buNone/>
              <a:tabLst/>
              <a:defRPr/>
            </a:pPr>
            <a:r>
              <a:rPr lang="en-US" altLang="zh-CN" sz="1400" dirty="0" smtClean="0">
                <a:latin typeface="华文楷体" pitchFamily="2" charset="-122"/>
                <a:ea typeface="华文楷体" pitchFamily="2" charset="-122"/>
              </a:rPr>
              <a:t>  </a:t>
            </a:r>
            <a:r>
              <a:rPr kumimoji="0" lang="zh-CN" altLang="en-US" sz="1400" b="0" i="0" u="none" strike="noStrike" kern="1200" cap="none" spc="0" normalizeH="0" baseline="0" noProof="0" dirty="0" smtClean="0">
                <a:ln>
                  <a:noFill/>
                </a:ln>
                <a:solidFill>
                  <a:schemeClr val="tx1"/>
                </a:solidFill>
                <a:effectLst/>
                <a:uLnTx/>
                <a:uFillTx/>
                <a:latin typeface="华文楷体" pitchFamily="2" charset="-122"/>
                <a:ea typeface="华文楷体" pitchFamily="2" charset="-122"/>
              </a:rPr>
              <a:t> </a:t>
            </a:r>
            <a:r>
              <a:rPr kumimoji="0" lang="en-US" altLang="zh-CN" sz="1400" b="0" i="0" u="none" strike="noStrike" kern="1200" cap="none" spc="0" normalizeH="0" baseline="0" noProof="0" dirty="0" smtClean="0">
                <a:ln>
                  <a:noFill/>
                </a:ln>
                <a:solidFill>
                  <a:schemeClr val="tx1"/>
                </a:solidFill>
                <a:effectLst/>
                <a:uLnTx/>
                <a:uFillTx/>
                <a:latin typeface="华文楷体" pitchFamily="2" charset="-122"/>
                <a:ea typeface="华文楷体" pitchFamily="2" charset="-122"/>
              </a:rPr>
              <a:t>2</a:t>
            </a:r>
            <a:r>
              <a:rPr kumimoji="0" lang="zh-CN" altLang="en-US" sz="1400" b="0" i="0" u="none" strike="noStrike" kern="1200" cap="none" spc="0" normalizeH="0" baseline="0" noProof="0" dirty="0" smtClean="0">
                <a:ln>
                  <a:noFill/>
                </a:ln>
                <a:solidFill>
                  <a:schemeClr val="tx1"/>
                </a:solidFill>
                <a:effectLst/>
                <a:uLnTx/>
                <a:uFillTx/>
                <a:latin typeface="华文楷体" pitchFamily="2" charset="-122"/>
                <a:ea typeface="华文楷体" pitchFamily="2" charset="-122"/>
              </a:rPr>
              <a:t>、讨论发言：</a:t>
            </a:r>
            <a:endParaRPr kumimoji="0" lang="en-US" altLang="zh-CN" sz="1400" b="0" i="0" u="none" strike="noStrike" kern="1200" cap="none" spc="0" normalizeH="0" baseline="0" noProof="0" dirty="0" smtClean="0">
              <a:ln>
                <a:noFill/>
              </a:ln>
              <a:solidFill>
                <a:schemeClr val="tx1"/>
              </a:solidFill>
              <a:effectLst/>
              <a:uLnTx/>
              <a:uFillTx/>
              <a:latin typeface="华文楷体" pitchFamily="2" charset="-122"/>
              <a:ea typeface="华文楷体" pitchFamily="2" charset="-122"/>
            </a:endParaRPr>
          </a:p>
          <a:p>
            <a:pPr marL="342900" marR="0" lvl="0" indent="-360000" algn="l" defTabSz="914400" rtl="0" eaLnBrk="1" fontAlgn="auto" latinLnBrk="0" hangingPunct="1">
              <a:lnSpc>
                <a:spcPts val="1800"/>
              </a:lnSpc>
              <a:spcBef>
                <a:spcPct val="20000"/>
              </a:spcBef>
              <a:spcAft>
                <a:spcPts val="0"/>
              </a:spcAft>
              <a:buClrTx/>
              <a:buSzTx/>
              <a:buFont typeface="Arial" pitchFamily="34" charset="0"/>
              <a:buNone/>
              <a:tabLst/>
              <a:defRPr/>
            </a:pPr>
            <a:r>
              <a:rPr kumimoji="0" lang="en-US" altLang="zh-CN" sz="1400" b="0" i="0" u="none" strike="noStrike" kern="1200" cap="none" spc="0" normalizeH="0" baseline="0" noProof="0" dirty="0" smtClean="0">
                <a:ln>
                  <a:noFill/>
                </a:ln>
                <a:solidFill>
                  <a:schemeClr val="tx1"/>
                </a:solidFill>
                <a:effectLst/>
                <a:uLnTx/>
                <a:uFillTx/>
                <a:latin typeface="华文楷体" pitchFamily="2" charset="-122"/>
                <a:ea typeface="华文楷体" pitchFamily="2" charset="-122"/>
              </a:rPr>
              <a:t>A</a:t>
            </a:r>
            <a:r>
              <a:rPr kumimoji="0" lang="zh-CN" altLang="en-US" sz="1400" b="0" i="0" u="none" strike="noStrike" kern="1200" cap="none" spc="0" normalizeH="0" baseline="0" noProof="0" dirty="0" smtClean="0">
                <a:ln>
                  <a:noFill/>
                </a:ln>
                <a:solidFill>
                  <a:schemeClr val="tx1"/>
                </a:solidFill>
                <a:effectLst/>
                <a:uLnTx/>
                <a:uFillTx/>
                <a:latin typeface="华文楷体" pitchFamily="2" charset="-122"/>
                <a:ea typeface="华文楷体" pitchFamily="2" charset="-122"/>
              </a:rPr>
              <a:t>同志：</a:t>
            </a:r>
            <a:r>
              <a:rPr kumimoji="0" lang="en-US" altLang="zh-CN" sz="1400" b="0" i="0" u="none" strike="noStrike" kern="1200" cap="none" spc="0" normalizeH="0" baseline="0" noProof="0" dirty="0" smtClean="0">
                <a:ln>
                  <a:noFill/>
                </a:ln>
                <a:solidFill>
                  <a:schemeClr val="tx1"/>
                </a:solidFill>
                <a:effectLst/>
                <a:uLnTx/>
                <a:uFillTx/>
                <a:latin typeface="华文楷体" pitchFamily="2" charset="-122"/>
                <a:ea typeface="华文楷体" pitchFamily="2" charset="-122"/>
              </a:rPr>
              <a:t>……</a:t>
            </a:r>
            <a:r>
              <a:rPr kumimoji="0" lang="zh-CN" altLang="en-US" sz="1400" b="0" i="0" u="none" strike="noStrike" kern="1200" cap="none" spc="0" normalizeH="0" baseline="0" noProof="0" dirty="0" smtClean="0">
                <a:ln>
                  <a:noFill/>
                </a:ln>
                <a:solidFill>
                  <a:srgbClr val="FF0000"/>
                </a:solidFill>
                <a:effectLst/>
                <a:uLnTx/>
                <a:uFillTx/>
                <a:latin typeface="华文楷体" pitchFamily="2" charset="-122"/>
                <a:ea typeface="华文楷体" pitchFamily="2" charset="-122"/>
              </a:rPr>
              <a:t>（主要内容）</a:t>
            </a:r>
            <a:endParaRPr kumimoji="0" lang="en-US" altLang="zh-CN" sz="1400" b="0" i="0" u="none" strike="noStrike" kern="1200" cap="none" spc="0" normalizeH="0" baseline="0" noProof="0" dirty="0" smtClean="0">
              <a:ln>
                <a:noFill/>
              </a:ln>
              <a:solidFill>
                <a:srgbClr val="FF0000"/>
              </a:solidFill>
              <a:effectLst/>
              <a:uLnTx/>
              <a:uFillTx/>
              <a:latin typeface="华文楷体" pitchFamily="2" charset="-122"/>
              <a:ea typeface="华文楷体" pitchFamily="2" charset="-122"/>
            </a:endParaRPr>
          </a:p>
          <a:p>
            <a:pPr marL="342900" lvl="0" indent="-360000">
              <a:lnSpc>
                <a:spcPts val="1800"/>
              </a:lnSpc>
              <a:spcBef>
                <a:spcPct val="20000"/>
              </a:spcBef>
              <a:defRPr/>
            </a:pPr>
            <a:r>
              <a:rPr kumimoji="0" lang="en-US" altLang="zh-CN" sz="1400" b="0" i="0" u="none" strike="noStrike" kern="1200" cap="none" spc="0" normalizeH="0" baseline="0" noProof="0" dirty="0" smtClean="0">
                <a:ln>
                  <a:noFill/>
                </a:ln>
                <a:solidFill>
                  <a:schemeClr val="tx1"/>
                </a:solidFill>
                <a:effectLst/>
                <a:uLnTx/>
                <a:uFillTx/>
                <a:latin typeface="华文楷体" pitchFamily="2" charset="-122"/>
                <a:ea typeface="华文楷体" pitchFamily="2" charset="-122"/>
              </a:rPr>
              <a:t>B</a:t>
            </a:r>
            <a:r>
              <a:rPr lang="zh-CN" altLang="en-US" sz="1400" dirty="0" smtClean="0">
                <a:solidFill>
                  <a:schemeClr val="tx1"/>
                </a:solidFill>
                <a:latin typeface="华文楷体" pitchFamily="2" charset="-122"/>
                <a:ea typeface="华文楷体" pitchFamily="2" charset="-122"/>
              </a:rPr>
              <a:t>同志：</a:t>
            </a:r>
            <a:r>
              <a:rPr lang="en-US" altLang="zh-CN" sz="1400" dirty="0" smtClean="0">
                <a:solidFill>
                  <a:schemeClr val="tx1"/>
                </a:solidFill>
                <a:latin typeface="华文楷体" pitchFamily="2" charset="-122"/>
                <a:ea typeface="华文楷体" pitchFamily="2" charset="-122"/>
              </a:rPr>
              <a:t>……</a:t>
            </a:r>
            <a:endParaRPr kumimoji="0" lang="en-US" altLang="zh-CN" sz="1400" b="0" i="0" u="none" strike="noStrike" kern="1200" cap="none" spc="0" normalizeH="0" baseline="0" noProof="0" dirty="0" smtClean="0">
              <a:ln>
                <a:noFill/>
              </a:ln>
              <a:solidFill>
                <a:schemeClr val="tx1"/>
              </a:solidFill>
              <a:effectLst/>
              <a:uLnTx/>
              <a:uFillTx/>
              <a:latin typeface="华文楷体" pitchFamily="2" charset="-122"/>
              <a:ea typeface="华文楷体" pitchFamily="2" charset="-122"/>
            </a:endParaRPr>
          </a:p>
          <a:p>
            <a:pPr marL="342900" marR="0" lvl="0" indent="-360000" algn="l" defTabSz="914400" rtl="0" eaLnBrk="1" fontAlgn="auto" latinLnBrk="0" hangingPunct="1">
              <a:lnSpc>
                <a:spcPts val="1800"/>
              </a:lnSpc>
              <a:spcBef>
                <a:spcPct val="20000"/>
              </a:spcBef>
              <a:spcAft>
                <a:spcPts val="0"/>
              </a:spcAft>
              <a:buClrTx/>
              <a:buSzTx/>
              <a:buFont typeface="Arial" pitchFamily="34" charset="0"/>
              <a:buNone/>
              <a:tabLst/>
              <a:defRPr/>
            </a:pPr>
            <a:r>
              <a:rPr kumimoji="0" lang="en-US" altLang="zh-CN" sz="1400" b="0" i="0" u="none" strike="noStrike" kern="1200" cap="none" spc="0" normalizeH="0" baseline="0" noProof="0" dirty="0" smtClean="0">
                <a:ln>
                  <a:noFill/>
                </a:ln>
                <a:solidFill>
                  <a:schemeClr val="tx1"/>
                </a:solidFill>
                <a:effectLst/>
                <a:uLnTx/>
                <a:uFillTx/>
                <a:latin typeface="华文楷体" pitchFamily="2" charset="-122"/>
                <a:ea typeface="华文楷体" pitchFamily="2" charset="-122"/>
              </a:rPr>
              <a:t>……</a:t>
            </a:r>
          </a:p>
          <a:p>
            <a:pPr marL="342900" lvl="0" indent="-360000">
              <a:lnSpc>
                <a:spcPts val="1800"/>
              </a:lnSpc>
              <a:spcBef>
                <a:spcPct val="20000"/>
              </a:spcBef>
            </a:pPr>
            <a:r>
              <a:rPr kumimoji="0" lang="en-US" altLang="zh-CN" sz="1400" b="0" i="0" u="none" strike="noStrike" kern="1200" cap="none" spc="0" normalizeH="0" baseline="0" noProof="0" dirty="0" smtClean="0">
                <a:ln>
                  <a:noFill/>
                </a:ln>
                <a:solidFill>
                  <a:schemeClr val="tx1"/>
                </a:solidFill>
                <a:effectLst/>
                <a:uLnTx/>
                <a:uFillTx/>
                <a:latin typeface="华文楷体" pitchFamily="2" charset="-122"/>
                <a:ea typeface="华文楷体" pitchFamily="2" charset="-122"/>
              </a:rPr>
              <a:t>   3</a:t>
            </a:r>
            <a:r>
              <a:rPr kumimoji="0" lang="zh-CN" altLang="en-US" sz="1400" b="0" i="0" u="none" strike="noStrike" kern="1200" cap="none" spc="0" normalizeH="0" baseline="0" noProof="0" dirty="0" smtClean="0">
                <a:ln>
                  <a:noFill/>
                </a:ln>
                <a:solidFill>
                  <a:schemeClr val="tx1"/>
                </a:solidFill>
                <a:effectLst/>
                <a:uLnTx/>
                <a:uFillTx/>
                <a:latin typeface="华文楷体" pitchFamily="2" charset="-122"/>
                <a:ea typeface="华文楷体" pitchFamily="2" charset="-122"/>
              </a:rPr>
              <a:t>、</a:t>
            </a:r>
            <a:r>
              <a:rPr lang="en-US" altLang="zh-CN" sz="1400" dirty="0" smtClean="0">
                <a:latin typeface="华文楷体" pitchFamily="2" charset="-122"/>
                <a:ea typeface="华文楷体" pitchFamily="2" charset="-122"/>
              </a:rPr>
              <a:t> XX </a:t>
            </a:r>
            <a:r>
              <a:rPr kumimoji="0" lang="zh-CN" altLang="en-US" sz="1400" b="0" i="0" u="none" strike="noStrike" kern="1200" cap="none" spc="0" normalizeH="0" baseline="0" noProof="0" dirty="0" smtClean="0">
                <a:ln>
                  <a:noFill/>
                </a:ln>
                <a:solidFill>
                  <a:schemeClr val="tx1"/>
                </a:solidFill>
                <a:effectLst/>
                <a:uLnTx/>
                <a:uFillTx/>
                <a:latin typeface="华文楷体" pitchFamily="2" charset="-122"/>
                <a:ea typeface="华文楷体" pitchFamily="2" charset="-122"/>
              </a:rPr>
              <a:t>（支部书记）总结讲话：</a:t>
            </a:r>
            <a:r>
              <a:rPr kumimoji="0" lang="en-US" altLang="zh-CN" sz="1400" b="0" i="0" u="none" strike="noStrike" kern="1200" cap="none" spc="0" normalizeH="0" baseline="0" noProof="0" dirty="0" smtClean="0">
                <a:ln>
                  <a:noFill/>
                </a:ln>
                <a:solidFill>
                  <a:schemeClr val="tx1"/>
                </a:solidFill>
                <a:effectLst/>
                <a:uLnTx/>
                <a:uFillTx/>
                <a:latin typeface="华文楷体" pitchFamily="2" charset="-122"/>
                <a:ea typeface="华文楷体" pitchFamily="2" charset="-122"/>
              </a:rPr>
              <a:t>……</a:t>
            </a:r>
            <a:endParaRPr kumimoji="0" lang="zh-CN" altLang="en-US" sz="1400" b="0" i="0" u="none" strike="noStrike" kern="1200" cap="none" spc="0" normalizeH="0" baseline="0" noProof="0" dirty="0" smtClean="0">
              <a:ln>
                <a:noFill/>
              </a:ln>
              <a:solidFill>
                <a:schemeClr val="tx1"/>
              </a:solidFill>
              <a:effectLst/>
              <a:uLnTx/>
              <a:uFillTx/>
              <a:latin typeface="华文楷体" pitchFamily="2" charset="-122"/>
              <a:ea typeface="华文楷体" pitchFamily="2" charset="-122"/>
            </a:endParaRPr>
          </a:p>
          <a:p>
            <a:pPr marL="342900" marR="0" lvl="0" indent="-360000" algn="l" defTabSz="914400" rtl="0" eaLnBrk="1" fontAlgn="auto" latinLnBrk="0" hangingPunct="1">
              <a:lnSpc>
                <a:spcPts val="1800"/>
              </a:lnSpc>
              <a:spcBef>
                <a:spcPct val="20000"/>
              </a:spcBef>
              <a:spcAft>
                <a:spcPts val="0"/>
              </a:spcAft>
              <a:buClrTx/>
              <a:buSzTx/>
              <a:buFont typeface="Arial" pitchFamily="34" charset="0"/>
              <a:buNone/>
              <a:tabLst/>
              <a:defRPr/>
            </a:pPr>
            <a:r>
              <a:rPr kumimoji="0" lang="zh-CN" altLang="en-US" sz="1400" b="0" i="0" u="none" strike="noStrike" kern="1200" cap="none" spc="0" normalizeH="0" baseline="0" noProof="0" dirty="0" smtClean="0">
                <a:ln>
                  <a:noFill/>
                </a:ln>
                <a:solidFill>
                  <a:schemeClr val="tx1"/>
                </a:solidFill>
                <a:effectLst/>
                <a:uLnTx/>
                <a:uFillTx/>
                <a:latin typeface="华文楷体" pitchFamily="2" charset="-122"/>
                <a:ea typeface="华文楷体" pitchFamily="2" charset="-122"/>
              </a:rPr>
              <a:t> 二、部署开展</a:t>
            </a:r>
            <a:r>
              <a:rPr kumimoji="0" lang="en-US" altLang="zh-CN" sz="1400" b="0" i="0" u="none" strike="noStrike" kern="1200" cap="none" spc="0" normalizeH="0" baseline="0" noProof="0" dirty="0" smtClean="0">
                <a:ln>
                  <a:noFill/>
                </a:ln>
                <a:solidFill>
                  <a:schemeClr val="tx1"/>
                </a:solidFill>
                <a:effectLst/>
                <a:uLnTx/>
                <a:uFillTx/>
                <a:latin typeface="华文楷体" pitchFamily="2" charset="-122"/>
                <a:ea typeface="华文楷体" pitchFamily="2" charset="-122"/>
              </a:rPr>
              <a:t>XX</a:t>
            </a:r>
            <a:r>
              <a:rPr kumimoji="0" lang="zh-CN" altLang="en-US" sz="1400" b="0" i="0" u="none" strike="noStrike" kern="1200" cap="none" spc="0" normalizeH="0" baseline="0" noProof="0" dirty="0" smtClean="0">
                <a:ln>
                  <a:noFill/>
                </a:ln>
                <a:solidFill>
                  <a:schemeClr val="tx1"/>
                </a:solidFill>
                <a:effectLst/>
                <a:uLnTx/>
                <a:uFillTx/>
                <a:latin typeface="华文楷体" pitchFamily="2" charset="-122"/>
                <a:ea typeface="华文楷体" pitchFamily="2" charset="-122"/>
              </a:rPr>
              <a:t>（主要记录活动目标任务、具体措施、责任分工、工作要求等。） </a:t>
            </a:r>
            <a:endParaRPr lang="en-US" altLang="zh-CN" sz="1400" dirty="0" smtClean="0">
              <a:solidFill>
                <a:schemeClr val="tx1"/>
              </a:solidFill>
              <a:latin typeface="华文楷体" pitchFamily="2" charset="-122"/>
              <a:ea typeface="华文楷体" pitchFamily="2" charset="-122"/>
            </a:endParaRPr>
          </a:p>
          <a:p>
            <a:pPr marL="342900" marR="0" lvl="0" indent="-360000" algn="l" defTabSz="914400" rtl="0" eaLnBrk="1" fontAlgn="auto" latinLnBrk="0" hangingPunct="1">
              <a:lnSpc>
                <a:spcPts val="1800"/>
              </a:lnSpc>
              <a:spcBef>
                <a:spcPct val="20000"/>
              </a:spcBef>
              <a:spcAft>
                <a:spcPts val="0"/>
              </a:spcAft>
              <a:buClrTx/>
              <a:buSzTx/>
              <a:buFont typeface="Arial" pitchFamily="34" charset="0"/>
              <a:buNone/>
              <a:tabLst/>
              <a:defRPr/>
            </a:pPr>
            <a:r>
              <a:rPr kumimoji="0" lang="zh-CN" altLang="en-US" sz="1400" b="0" i="0" u="none" strike="noStrike" kern="1200" cap="none" spc="0" normalizeH="0" baseline="0" noProof="0" dirty="0" smtClean="0">
                <a:ln>
                  <a:noFill/>
                </a:ln>
                <a:solidFill>
                  <a:schemeClr val="tx1"/>
                </a:solidFill>
                <a:effectLst/>
                <a:uLnTx/>
                <a:uFillTx/>
                <a:latin typeface="华文楷体" pitchFamily="2" charset="-122"/>
                <a:ea typeface="华文楷体" pitchFamily="2" charset="-122"/>
              </a:rPr>
              <a:t>三、讨论研究</a:t>
            </a:r>
            <a:r>
              <a:rPr kumimoji="0" lang="en-US" altLang="zh-CN" sz="1400" b="0" i="0" u="none" strike="noStrike" kern="1200" cap="none" spc="0" normalizeH="0" baseline="0" noProof="0" dirty="0" smtClean="0">
                <a:ln>
                  <a:noFill/>
                </a:ln>
                <a:solidFill>
                  <a:schemeClr val="tx1"/>
                </a:solidFill>
                <a:effectLst/>
                <a:uLnTx/>
                <a:uFillTx/>
                <a:latin typeface="华文楷体" pitchFamily="2" charset="-122"/>
                <a:ea typeface="华文楷体" pitchFamily="2" charset="-122"/>
              </a:rPr>
              <a:t>XX</a:t>
            </a:r>
            <a:r>
              <a:rPr kumimoji="0" lang="zh-CN" altLang="en-US" sz="1400" b="0" i="0" u="none" strike="noStrike" kern="1200" cap="none" spc="0" normalizeH="0" baseline="0" noProof="0" dirty="0" smtClean="0">
                <a:ln>
                  <a:noFill/>
                </a:ln>
                <a:solidFill>
                  <a:schemeClr val="tx1"/>
                </a:solidFill>
                <a:effectLst/>
                <a:uLnTx/>
                <a:uFillTx/>
                <a:latin typeface="华文楷体" pitchFamily="2" charset="-122"/>
                <a:ea typeface="华文楷体" pitchFamily="2" charset="-122"/>
              </a:rPr>
              <a:t>（主要记录党员讨论研究的具体发言、不同意见和最终决议等。需要表决的，</a:t>
            </a:r>
            <a:r>
              <a:rPr kumimoji="0" lang="zh-CN" altLang="en-US" sz="1400" b="0" i="0" u="none" strike="noStrike" kern="1200" cap="none" spc="0" normalizeH="0" baseline="0" noProof="0" dirty="0" smtClean="0">
                <a:ln>
                  <a:noFill/>
                </a:ln>
                <a:solidFill>
                  <a:srgbClr val="FF0000"/>
                </a:solidFill>
                <a:effectLst/>
                <a:uLnTx/>
                <a:uFillTx/>
                <a:latin typeface="华文楷体" pitchFamily="2" charset="-122"/>
                <a:ea typeface="华文楷体" pitchFamily="2" charset="-122"/>
              </a:rPr>
              <a:t>还要记录表决方式和赞成人数、弃权人数、反对人数等情况。要注意表决人数是否符合有关规定</a:t>
            </a:r>
            <a:r>
              <a:rPr kumimoji="0" lang="zh-CN" altLang="en-US" sz="1400" b="0" i="0" u="none" strike="noStrike" kern="1200" cap="none" spc="0" normalizeH="0" baseline="0" noProof="0" dirty="0" smtClean="0">
                <a:ln>
                  <a:noFill/>
                </a:ln>
                <a:solidFill>
                  <a:schemeClr val="tx1"/>
                </a:solidFill>
                <a:effectLst/>
                <a:uLnTx/>
                <a:uFillTx/>
                <a:latin typeface="华文楷体" pitchFamily="2" charset="-122"/>
                <a:ea typeface="华文楷体" pitchFamily="2" charset="-122"/>
              </a:rPr>
              <a:t>）</a:t>
            </a:r>
            <a:r>
              <a:rPr kumimoji="0" lang="zh-CN" altLang="en-US" sz="1400" b="1" i="0" u="none" strike="noStrike" kern="1200" cap="none" spc="0" normalizeH="0" baseline="0" noProof="0" dirty="0" smtClean="0">
                <a:ln>
                  <a:noFill/>
                </a:ln>
                <a:solidFill>
                  <a:schemeClr val="tx1"/>
                </a:solidFill>
                <a:effectLst/>
                <a:uLnTx/>
                <a:uFillTx/>
                <a:latin typeface="华文楷体" pitchFamily="2" charset="-122"/>
                <a:ea typeface="华文楷体" pitchFamily="2" charset="-122"/>
              </a:rPr>
              <a:t>                                 </a:t>
            </a:r>
          </a:p>
          <a:p>
            <a:pPr marL="342900" marR="0" lvl="0" indent="-360000" algn="l" defTabSz="914400" rtl="0" eaLnBrk="1" fontAlgn="auto" latinLnBrk="0" hangingPunct="1">
              <a:lnSpc>
                <a:spcPts val="1800"/>
              </a:lnSpc>
              <a:spcBef>
                <a:spcPct val="20000"/>
              </a:spcBef>
              <a:spcAft>
                <a:spcPts val="0"/>
              </a:spcAft>
              <a:buClrTx/>
              <a:buSzTx/>
              <a:buFont typeface="Arial" pitchFamily="34" charset="0"/>
              <a:buNone/>
              <a:tabLst/>
              <a:defRPr/>
            </a:pPr>
            <a:r>
              <a:rPr kumimoji="0" lang="zh-CN" altLang="en-US" sz="1400" b="1" i="0" u="none" strike="noStrike" kern="1200" cap="none" spc="0" normalizeH="0" baseline="0" noProof="0" dirty="0" smtClean="0">
                <a:ln>
                  <a:noFill/>
                </a:ln>
                <a:solidFill>
                  <a:srgbClr val="FF0000"/>
                </a:solidFill>
                <a:effectLst/>
                <a:uLnTx/>
                <a:uFillTx/>
                <a:latin typeface="华文楷体" pitchFamily="2" charset="-122"/>
                <a:ea typeface="华文楷体" pitchFamily="2" charset="-122"/>
              </a:rPr>
              <a:t>                                                                              （召集会议的领导审阅签字！！）</a:t>
            </a:r>
          </a:p>
        </p:txBody>
      </p:sp>
      <p:sp>
        <p:nvSpPr>
          <p:cNvPr id="7" name="矩形 6"/>
          <p:cNvSpPr/>
          <p:nvPr/>
        </p:nvSpPr>
        <p:spPr>
          <a:xfrm>
            <a:off x="1691680" y="1412776"/>
            <a:ext cx="5929828" cy="584775"/>
          </a:xfrm>
          <a:prstGeom prst="rect">
            <a:avLst/>
          </a:prstGeom>
        </p:spPr>
        <p:txBody>
          <a:bodyPr wrap="none">
            <a:spAutoFit/>
          </a:bodyPr>
          <a:lstStyle/>
          <a:p>
            <a:pPr marL="342900" lvl="0" indent="-342900">
              <a:spcBef>
                <a:spcPct val="20000"/>
              </a:spcBef>
              <a:defRPr/>
            </a:pPr>
            <a:r>
              <a:rPr lang="zh-CN" altLang="en-US" sz="3200" b="1" dirty="0" smtClean="0">
                <a:solidFill>
                  <a:srgbClr val="D10000"/>
                </a:solidFill>
                <a:latin typeface="华文行楷" pitchFamily="2" charset="-122"/>
                <a:ea typeface="华文行楷" pitchFamily="2" charset="-122"/>
                <a:sym typeface="宋体" pitchFamily="2" charset="-122"/>
              </a:rPr>
              <a:t>支部</a:t>
            </a:r>
            <a:r>
              <a:rPr lang="zh-CN" altLang="en-US" sz="3200" b="1" dirty="0" smtClean="0">
                <a:solidFill>
                  <a:srgbClr val="D10000"/>
                </a:solidFill>
                <a:latin typeface="华文行楷" pitchFamily="2" charset="-122"/>
                <a:ea typeface="华文行楷" pitchFamily="2" charset="-122"/>
              </a:rPr>
              <a:t>党员大会会议记录规范要求</a:t>
            </a:r>
            <a:endParaRPr lang="zh-CN" altLang="en-US" sz="3200" b="1" dirty="0" smtClean="0">
              <a:latin typeface="华文行楷" pitchFamily="2" charset="-122"/>
              <a:ea typeface="华文行楷" pitchFamily="2" charset="-122"/>
            </a:endParaRPr>
          </a:p>
        </p:txBody>
      </p:sp>
      <p:sp>
        <p:nvSpPr>
          <p:cNvPr id="11" name="线形标注 1 10"/>
          <p:cNvSpPr/>
          <p:nvPr/>
        </p:nvSpPr>
        <p:spPr>
          <a:xfrm>
            <a:off x="7164288" y="3356992"/>
            <a:ext cx="1224136" cy="1512168"/>
          </a:xfrm>
          <a:prstGeom prst="borderCallout1">
            <a:avLst>
              <a:gd name="adj1" fmla="val 18750"/>
              <a:gd name="adj2" fmla="val -8333"/>
              <a:gd name="adj3" fmla="val 158046"/>
              <a:gd name="adj4" fmla="val -15279"/>
            </a:avLst>
          </a:prstGeom>
        </p:spPr>
        <p:style>
          <a:lnRef idx="2">
            <a:schemeClr val="accent3"/>
          </a:lnRef>
          <a:fillRef idx="1">
            <a:schemeClr val="lt1"/>
          </a:fillRef>
          <a:effectRef idx="0">
            <a:schemeClr val="accent3"/>
          </a:effectRef>
          <a:fontRef idx="minor">
            <a:schemeClr val="dk1"/>
          </a:fontRef>
        </p:style>
        <p:txBody>
          <a:bodyPr rtlCol="0" anchor="ctr"/>
          <a:lstStyle/>
          <a:p>
            <a:pPr>
              <a:lnSpc>
                <a:spcPts val="2100"/>
              </a:lnSpc>
            </a:pPr>
            <a:r>
              <a:rPr lang="zh-CN" altLang="en-US" sz="1400" dirty="0" smtClean="0"/>
              <a:t>提出议题</a:t>
            </a:r>
            <a:endParaRPr lang="en-US" altLang="zh-CN" sz="1400" dirty="0" smtClean="0"/>
          </a:p>
          <a:p>
            <a:pPr>
              <a:lnSpc>
                <a:spcPts val="2100"/>
              </a:lnSpc>
            </a:pPr>
            <a:r>
              <a:rPr lang="zh-CN" altLang="en-US" sz="1400" dirty="0" smtClean="0"/>
              <a:t>党员讨论</a:t>
            </a:r>
            <a:endParaRPr lang="en-US" altLang="zh-CN" sz="1400" dirty="0" smtClean="0"/>
          </a:p>
          <a:p>
            <a:pPr>
              <a:lnSpc>
                <a:spcPts val="2100"/>
              </a:lnSpc>
            </a:pPr>
            <a:r>
              <a:rPr lang="zh-CN" altLang="en-US" sz="1400" dirty="0" smtClean="0"/>
              <a:t>发表意见</a:t>
            </a:r>
            <a:endParaRPr lang="en-US" altLang="zh-CN" sz="1400" dirty="0" smtClean="0"/>
          </a:p>
          <a:p>
            <a:pPr>
              <a:lnSpc>
                <a:spcPts val="2100"/>
              </a:lnSpc>
            </a:pPr>
            <a:r>
              <a:rPr lang="zh-CN" altLang="en-US" sz="1400" dirty="0" smtClean="0"/>
              <a:t>进行表决（两个半数）</a:t>
            </a:r>
            <a:endParaRPr lang="zh-CN" altLang="en-US" sz="1400" dirty="0"/>
          </a:p>
        </p:txBody>
      </p:sp>
      <p:sp>
        <p:nvSpPr>
          <p:cNvPr id="12" name="标题 1"/>
          <p:cNvSpPr txBox="1">
            <a:spLocks noChangeArrowheads="1"/>
          </p:cNvSpPr>
          <p:nvPr/>
        </p:nvSpPr>
        <p:spPr>
          <a:xfrm>
            <a:off x="861442" y="116632"/>
            <a:ext cx="8247062" cy="1054100"/>
          </a:xfrm>
          <a:prstGeom prst="rect">
            <a:avLst/>
          </a:prstGeom>
        </p:spPr>
        <p:txBody>
          <a:bodyPr vert="horz" lIns="91440" tIns="45720" rIns="91440" bIns="45720" rtlCol="0" anchor="ctr">
            <a:normAutofit/>
          </a:bodyPr>
          <a:lstStyle/>
          <a:p>
            <a:pPr lvl="0" algn="ctr">
              <a:spcBef>
                <a:spcPct val="0"/>
              </a:spcBef>
              <a:defRPr/>
            </a:pPr>
            <a:r>
              <a:rPr kumimoji="0" lang="zh-CN" altLang="en-US" sz="2800" b="1" i="0" u="none" kern="1200" cap="none" spc="-300" normalizeH="0" baseline="0" noProof="0" dirty="0" smtClean="0">
                <a:ln>
                  <a:noFill/>
                </a:ln>
                <a:uLnTx/>
                <a:uFillTx/>
                <a:latin typeface="楷体_GB2312" pitchFamily="49" charset="-122"/>
                <a:ea typeface="楷体_GB2312" pitchFamily="49" charset="-122"/>
                <a:cs typeface="+mj-cs"/>
              </a:rPr>
              <a:t>第三讲  </a:t>
            </a:r>
            <a:r>
              <a:rPr lang="zh-CN" altLang="en-US" sz="2800" b="1" spc="-300" dirty="0" smtClean="0">
                <a:latin typeface="楷体_GB2312" pitchFamily="49" charset="-122"/>
                <a:ea typeface="楷体_GB2312" pitchFamily="49" charset="-122"/>
              </a:rPr>
              <a:t>基层党支部工作规范化</a:t>
            </a:r>
            <a:r>
              <a:rPr lang="zh-CN" altLang="en-US" sz="2800" b="1" dirty="0" smtClean="0">
                <a:solidFill>
                  <a:srgbClr val="FF0000"/>
                </a:solidFill>
                <a:latin typeface="楷体_GB2312" pitchFamily="49" charset="-122"/>
                <a:ea typeface="楷体_GB2312" pitchFamily="49" charset="-122"/>
              </a:rPr>
              <a:t>“三会一课”制度</a:t>
            </a:r>
            <a:endParaRPr kumimoji="0" lang="zh-CN" altLang="en-US" sz="2800" b="1" i="0" u="none" kern="1200" cap="none" spc="-300" normalizeH="0" baseline="0" noProof="0" dirty="0" smtClean="0">
              <a:ln>
                <a:noFill/>
              </a:ln>
              <a:uLnTx/>
              <a:uFillTx/>
              <a:latin typeface="楷体_GB2312" pitchFamily="49" charset="-122"/>
              <a:ea typeface="楷体_GB2312" pitchFamily="49" charset="-122"/>
              <a:cs typeface="+mj-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blinds(horizontal)">
                                      <p:cBhvr>
                                        <p:cTn id="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srcRect/>
          <a:stretch>
            <a:fillRect/>
          </a:stretch>
        </p:blipFill>
        <p:spPr bwMode="auto">
          <a:xfrm>
            <a:off x="179512" y="0"/>
            <a:ext cx="864096" cy="963799"/>
          </a:xfrm>
          <a:prstGeom prst="rect">
            <a:avLst/>
          </a:prstGeom>
          <a:noFill/>
          <a:ln w="9525">
            <a:noFill/>
            <a:miter lim="800000"/>
            <a:headEnd/>
            <a:tailEnd/>
          </a:ln>
        </p:spPr>
      </p:pic>
      <p:cxnSp>
        <p:nvCxnSpPr>
          <p:cNvPr id="6" name="直接连接符 5"/>
          <p:cNvCxnSpPr/>
          <p:nvPr/>
        </p:nvCxnSpPr>
        <p:spPr>
          <a:xfrm>
            <a:off x="0" y="908720"/>
            <a:ext cx="91440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8" name="矩形 7"/>
          <p:cNvSpPr/>
          <p:nvPr/>
        </p:nvSpPr>
        <p:spPr>
          <a:xfrm>
            <a:off x="0" y="1052736"/>
            <a:ext cx="9144000" cy="72008"/>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文本框 22530">
            <a:hlinkClick r:id="rId3" action="ppaction://hlinksldjump"/>
          </p:cNvPr>
          <p:cNvSpPr txBox="1">
            <a:spLocks noChangeArrowheads="1"/>
          </p:cNvSpPr>
          <p:nvPr/>
        </p:nvSpPr>
        <p:spPr bwMode="auto">
          <a:xfrm>
            <a:off x="683568" y="1844824"/>
            <a:ext cx="7776864" cy="4464496"/>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a:lstStyle/>
          <a:p>
            <a:pPr>
              <a:lnSpc>
                <a:spcPts val="2000"/>
              </a:lnSpc>
            </a:pPr>
            <a:r>
              <a:rPr lang="zh-CN" altLang="en-US" sz="1600" b="1" dirty="0" smtClean="0"/>
              <a:t>会议</a:t>
            </a:r>
            <a:r>
              <a:rPr lang="zh-CN" altLang="en-US" sz="1600" b="1" dirty="0"/>
              <a:t>名称</a:t>
            </a:r>
            <a:r>
              <a:rPr lang="zh-CN" altLang="en-US" sz="1600" dirty="0"/>
              <a:t>：</a:t>
            </a:r>
            <a:r>
              <a:rPr lang="zh-CN" altLang="en-US" sz="1600" dirty="0">
                <a:latin typeface="华文楷体" pitchFamily="2" charset="-122"/>
                <a:ea typeface="华文楷体" pitchFamily="2" charset="-122"/>
              </a:rPr>
              <a:t>支部委员会           </a:t>
            </a:r>
            <a:r>
              <a:rPr lang="zh-CN" altLang="en-US" sz="1600" b="1" dirty="0"/>
              <a:t>会议时间</a:t>
            </a:r>
            <a:r>
              <a:rPr lang="zh-CN" altLang="en-US" sz="1600" dirty="0"/>
              <a:t>：</a:t>
            </a:r>
            <a:r>
              <a:rPr lang="en-US" altLang="zh-CN" sz="1600" dirty="0"/>
              <a:t>×</a:t>
            </a:r>
            <a:r>
              <a:rPr lang="zh-CN" altLang="en-US" sz="1600" dirty="0"/>
              <a:t>年</a:t>
            </a:r>
            <a:r>
              <a:rPr lang="en-US" altLang="zh-CN" sz="1600" dirty="0"/>
              <a:t>×</a:t>
            </a:r>
            <a:r>
              <a:rPr lang="zh-CN" altLang="en-US" sz="1600" dirty="0"/>
              <a:t>月</a:t>
            </a:r>
            <a:r>
              <a:rPr lang="en-US" altLang="zh-CN" sz="1600" dirty="0"/>
              <a:t>×</a:t>
            </a:r>
            <a:r>
              <a:rPr lang="zh-CN" altLang="en-US" sz="1600" dirty="0"/>
              <a:t>日         </a:t>
            </a:r>
            <a:r>
              <a:rPr lang="zh-CN" altLang="en-US" sz="1600" b="1" dirty="0"/>
              <a:t>会议地点</a:t>
            </a:r>
            <a:r>
              <a:rPr lang="zh-CN" altLang="en-US" sz="1600" dirty="0"/>
              <a:t>：</a:t>
            </a:r>
            <a:r>
              <a:rPr lang="en-US" altLang="zh-CN" sz="1600" dirty="0"/>
              <a:t>××××</a:t>
            </a:r>
          </a:p>
          <a:p>
            <a:pPr>
              <a:lnSpc>
                <a:spcPts val="2000"/>
              </a:lnSpc>
            </a:pPr>
            <a:r>
              <a:rPr lang="zh-CN" altLang="en-US" sz="1600" b="1" dirty="0"/>
              <a:t>参加人员</a:t>
            </a:r>
            <a:r>
              <a:rPr lang="zh-CN" altLang="en-US" sz="1600" dirty="0"/>
              <a:t>：</a:t>
            </a:r>
            <a:r>
              <a:rPr lang="en-US" altLang="zh-CN" sz="1600" dirty="0"/>
              <a:t>×××</a:t>
            </a:r>
            <a:r>
              <a:rPr lang="zh-CN" altLang="en-US" sz="1600" dirty="0"/>
              <a:t>、</a:t>
            </a:r>
            <a:r>
              <a:rPr lang="en-US" altLang="zh-CN" sz="1600" dirty="0"/>
              <a:t>×××     </a:t>
            </a:r>
            <a:r>
              <a:rPr lang="zh-CN" altLang="en-US" sz="1600" b="1" dirty="0"/>
              <a:t>列席人员</a:t>
            </a:r>
            <a:r>
              <a:rPr lang="zh-CN" altLang="en-US" sz="1600" dirty="0"/>
              <a:t>：</a:t>
            </a:r>
            <a:r>
              <a:rPr lang="en-US" altLang="zh-CN" sz="1600" dirty="0"/>
              <a:t>×××        </a:t>
            </a:r>
            <a:r>
              <a:rPr lang="zh-CN" altLang="en-US" sz="1600" b="1" dirty="0"/>
              <a:t>缺席人员</a:t>
            </a:r>
            <a:r>
              <a:rPr lang="zh-CN" altLang="en-US" sz="1600" dirty="0"/>
              <a:t>：</a:t>
            </a:r>
            <a:r>
              <a:rPr lang="en-US" altLang="zh-CN" sz="1600" dirty="0"/>
              <a:t>×××</a:t>
            </a:r>
            <a:r>
              <a:rPr lang="zh-CN" altLang="en-US" sz="1600" dirty="0"/>
              <a:t>（注明原因）</a:t>
            </a:r>
          </a:p>
          <a:p>
            <a:pPr>
              <a:lnSpc>
                <a:spcPts val="2000"/>
              </a:lnSpc>
            </a:pPr>
            <a:r>
              <a:rPr lang="zh-CN" altLang="en-US" sz="1600" b="1" dirty="0"/>
              <a:t>主持人</a:t>
            </a:r>
            <a:r>
              <a:rPr lang="zh-CN" altLang="en-US" sz="1600" dirty="0"/>
              <a:t>：</a:t>
            </a:r>
            <a:r>
              <a:rPr lang="en-US" altLang="zh-CN" sz="1600" dirty="0"/>
              <a:t>×××     </a:t>
            </a:r>
            <a:r>
              <a:rPr lang="zh-CN" altLang="en-US" sz="1600" b="1" dirty="0"/>
              <a:t>记录</a:t>
            </a:r>
            <a:r>
              <a:rPr lang="zh-CN" altLang="en-US" sz="1600" b="1" dirty="0" smtClean="0"/>
              <a:t>人：</a:t>
            </a:r>
            <a:r>
              <a:rPr lang="en-US" altLang="zh-CN" sz="1600" dirty="0" smtClean="0"/>
              <a:t> ×××</a:t>
            </a:r>
          </a:p>
          <a:p>
            <a:pPr>
              <a:lnSpc>
                <a:spcPts val="2000"/>
              </a:lnSpc>
            </a:pPr>
            <a:r>
              <a:rPr lang="zh-CN" altLang="en-US" sz="1600" b="1" dirty="0" smtClean="0"/>
              <a:t>会议</a:t>
            </a:r>
            <a:r>
              <a:rPr lang="zh-CN" altLang="en-US" sz="1600" b="1" dirty="0"/>
              <a:t>议题</a:t>
            </a:r>
            <a:r>
              <a:rPr lang="zh-CN" altLang="en-US" sz="1600" dirty="0" smtClean="0"/>
              <a:t>：</a:t>
            </a:r>
          </a:p>
          <a:p>
            <a:pPr>
              <a:lnSpc>
                <a:spcPts val="2000"/>
              </a:lnSpc>
            </a:pPr>
            <a:r>
              <a:rPr lang="zh-CN" altLang="en-US" sz="1600" dirty="0" smtClean="0">
                <a:latin typeface="华文楷体" pitchFamily="2" charset="-122"/>
                <a:ea typeface="华文楷体" pitchFamily="2" charset="-122"/>
              </a:rPr>
              <a:t>一、讨论研究</a:t>
            </a:r>
            <a:r>
              <a:rPr lang="en-US" altLang="zh-CN" sz="1600" dirty="0" smtClean="0">
                <a:latin typeface="华文楷体" pitchFamily="2" charset="-122"/>
                <a:ea typeface="华文楷体" pitchFamily="2" charset="-122"/>
              </a:rPr>
              <a:t>×××</a:t>
            </a:r>
            <a:r>
              <a:rPr lang="zh-CN" altLang="en-US" sz="1600" dirty="0" smtClean="0">
                <a:latin typeface="华文楷体" pitchFamily="2" charset="-122"/>
                <a:ea typeface="华文楷体" pitchFamily="2" charset="-122"/>
              </a:rPr>
              <a:t>意见（方案）；       二、传达学习</a:t>
            </a:r>
            <a:r>
              <a:rPr lang="en-US" altLang="zh-CN" sz="1600" dirty="0" smtClean="0">
                <a:latin typeface="华文楷体" pitchFamily="2" charset="-122"/>
                <a:ea typeface="华文楷体" pitchFamily="2" charset="-122"/>
              </a:rPr>
              <a:t>×××</a:t>
            </a:r>
            <a:r>
              <a:rPr lang="zh-CN" altLang="en-US" sz="1600" dirty="0" smtClean="0">
                <a:latin typeface="华文楷体" pitchFamily="2" charset="-122"/>
                <a:ea typeface="华文楷体" pitchFamily="2" charset="-122"/>
              </a:rPr>
              <a:t>；三、</a:t>
            </a:r>
            <a:r>
              <a:rPr lang="en-US" altLang="zh-CN" sz="1600" dirty="0" smtClean="0"/>
              <a:t>……</a:t>
            </a:r>
            <a:endParaRPr lang="zh-CN" altLang="en-US" sz="1600" dirty="0" smtClean="0"/>
          </a:p>
          <a:p>
            <a:pPr>
              <a:lnSpc>
                <a:spcPts val="2000"/>
              </a:lnSpc>
            </a:pPr>
            <a:r>
              <a:rPr lang="zh-CN" altLang="en-US" sz="1600" b="1" dirty="0" smtClean="0"/>
              <a:t>会议</a:t>
            </a:r>
            <a:r>
              <a:rPr lang="zh-CN" altLang="en-US" sz="1600" b="1" dirty="0"/>
              <a:t>内容</a:t>
            </a:r>
            <a:r>
              <a:rPr lang="zh-CN" altLang="en-US" sz="1600" dirty="0"/>
              <a:t>：</a:t>
            </a:r>
          </a:p>
          <a:p>
            <a:pPr>
              <a:lnSpc>
                <a:spcPts val="2000"/>
              </a:lnSpc>
            </a:pPr>
            <a:r>
              <a:rPr lang="en-US" altLang="zh-CN" sz="1600" dirty="0">
                <a:latin typeface="华文楷体" pitchFamily="2" charset="-122"/>
                <a:ea typeface="华文楷体" pitchFamily="2" charset="-122"/>
              </a:rPr>
              <a:t>×××</a:t>
            </a:r>
            <a:r>
              <a:rPr lang="zh-CN" altLang="en-US" sz="1600" dirty="0">
                <a:latin typeface="华文楷体" pitchFamily="2" charset="-122"/>
                <a:ea typeface="华文楷体" pitchFamily="2" charset="-122"/>
              </a:rPr>
              <a:t>（主持人）：今天我们召开一次支委会，会议应到</a:t>
            </a:r>
            <a:r>
              <a:rPr lang="en-US" altLang="zh-CN" sz="1600" dirty="0">
                <a:latin typeface="华文楷体" pitchFamily="2" charset="-122"/>
                <a:ea typeface="华文楷体" pitchFamily="2" charset="-122"/>
              </a:rPr>
              <a:t>×</a:t>
            </a:r>
            <a:r>
              <a:rPr lang="zh-CN" altLang="en-US" sz="1600" dirty="0">
                <a:latin typeface="华文楷体" pitchFamily="2" charset="-122"/>
                <a:ea typeface="华文楷体" pitchFamily="2" charset="-122"/>
              </a:rPr>
              <a:t>人、实到</a:t>
            </a:r>
            <a:r>
              <a:rPr lang="en-US" altLang="zh-CN" sz="1600" dirty="0">
                <a:latin typeface="华文楷体" pitchFamily="2" charset="-122"/>
                <a:ea typeface="华文楷体" pitchFamily="2" charset="-122"/>
              </a:rPr>
              <a:t>×</a:t>
            </a:r>
            <a:r>
              <a:rPr lang="zh-CN" altLang="en-US" sz="1600" dirty="0">
                <a:latin typeface="华文楷体" pitchFamily="2" charset="-122"/>
                <a:ea typeface="华文楷体" pitchFamily="2" charset="-122"/>
              </a:rPr>
              <a:t>人，符合法定人数，可以开会。会议议程有三项：一</a:t>
            </a:r>
            <a:r>
              <a:rPr lang="zh-CN" altLang="en-US" sz="1600" dirty="0" smtClean="0">
                <a:latin typeface="华文楷体" pitchFamily="2" charset="-122"/>
                <a:ea typeface="华文楷体" pitchFamily="2" charset="-122"/>
              </a:rPr>
              <a:t>是讨论</a:t>
            </a:r>
            <a:r>
              <a:rPr lang="en-US" altLang="zh-CN" sz="1600" dirty="0" smtClean="0">
                <a:latin typeface="华文楷体" pitchFamily="2" charset="-122"/>
                <a:ea typeface="华文楷体" pitchFamily="2" charset="-122"/>
              </a:rPr>
              <a:t>×××</a:t>
            </a:r>
            <a:r>
              <a:rPr lang="zh-CN" altLang="en-US" sz="1600" dirty="0">
                <a:latin typeface="华文楷体" pitchFamily="2" charset="-122"/>
                <a:ea typeface="华文楷体" pitchFamily="2" charset="-122"/>
              </a:rPr>
              <a:t>意见；二是研究</a:t>
            </a:r>
            <a:r>
              <a:rPr lang="en-US" altLang="zh-CN" sz="1600" dirty="0">
                <a:latin typeface="华文楷体" pitchFamily="2" charset="-122"/>
                <a:ea typeface="华文楷体" pitchFamily="2" charset="-122"/>
              </a:rPr>
              <a:t>×××</a:t>
            </a:r>
            <a:r>
              <a:rPr lang="zh-CN" altLang="en-US" sz="1600" dirty="0">
                <a:latin typeface="华文楷体" pitchFamily="2" charset="-122"/>
                <a:ea typeface="华文楷体" pitchFamily="2" charset="-122"/>
              </a:rPr>
              <a:t>方案；三是</a:t>
            </a:r>
            <a:r>
              <a:rPr lang="en-US" altLang="zh-CN" sz="1600" dirty="0">
                <a:latin typeface="华文楷体" pitchFamily="2" charset="-122"/>
                <a:ea typeface="华文楷体" pitchFamily="2" charset="-122"/>
              </a:rPr>
              <a:t>×××……</a:t>
            </a:r>
            <a:r>
              <a:rPr lang="zh-CN" altLang="en-US" sz="1600" dirty="0">
                <a:latin typeface="华文楷体" pitchFamily="2" charset="-122"/>
                <a:ea typeface="华文楷体" pitchFamily="2" charset="-122"/>
              </a:rPr>
              <a:t>。下面逐个议题进行研究。</a:t>
            </a:r>
          </a:p>
          <a:p>
            <a:pPr>
              <a:lnSpc>
                <a:spcPts val="2000"/>
              </a:lnSpc>
            </a:pPr>
            <a:r>
              <a:rPr lang="zh-CN" altLang="en-US" sz="1600" dirty="0">
                <a:latin typeface="华文楷体" pitchFamily="2" charset="-122"/>
                <a:ea typeface="华文楷体" pitchFamily="2" charset="-122"/>
              </a:rPr>
              <a:t>一</a:t>
            </a:r>
            <a:r>
              <a:rPr lang="zh-CN" altLang="en-US" sz="1600" dirty="0" smtClean="0">
                <a:latin typeface="华文楷体" pitchFamily="2" charset="-122"/>
                <a:ea typeface="华文楷体" pitchFamily="2" charset="-122"/>
              </a:rPr>
              <a:t>、讨论研究 </a:t>
            </a:r>
            <a:r>
              <a:rPr lang="en-US" altLang="zh-CN" sz="1600" dirty="0" smtClean="0">
                <a:latin typeface="华文楷体" pitchFamily="2" charset="-122"/>
                <a:ea typeface="华文楷体" pitchFamily="2" charset="-122"/>
              </a:rPr>
              <a:t>×××</a:t>
            </a:r>
            <a:r>
              <a:rPr lang="zh-CN" altLang="en-US" sz="1600" dirty="0">
                <a:latin typeface="华文楷体" pitchFamily="2" charset="-122"/>
                <a:ea typeface="华文楷体" pitchFamily="2" charset="-122"/>
              </a:rPr>
              <a:t>意见</a:t>
            </a:r>
          </a:p>
          <a:p>
            <a:pPr>
              <a:lnSpc>
                <a:spcPts val="2000"/>
              </a:lnSpc>
            </a:pPr>
            <a:r>
              <a:rPr lang="en-US" altLang="zh-CN" sz="1600" dirty="0">
                <a:latin typeface="华文楷体" pitchFamily="2" charset="-122"/>
                <a:ea typeface="华文楷体" pitchFamily="2" charset="-122"/>
              </a:rPr>
              <a:t>×××</a:t>
            </a:r>
            <a:r>
              <a:rPr lang="zh-CN" altLang="en-US" sz="1600" dirty="0">
                <a:latin typeface="华文楷体" pitchFamily="2" charset="-122"/>
                <a:ea typeface="华文楷体" pitchFamily="2" charset="-122"/>
              </a:rPr>
              <a:t>：</a:t>
            </a:r>
            <a:r>
              <a:rPr lang="en-US" altLang="zh-CN" sz="1600" dirty="0">
                <a:latin typeface="华文楷体" pitchFamily="2" charset="-122"/>
                <a:ea typeface="华文楷体" pitchFamily="2" charset="-122"/>
              </a:rPr>
              <a:t>……</a:t>
            </a:r>
            <a:r>
              <a:rPr lang="zh-CN" altLang="en-US" sz="1600" dirty="0">
                <a:latin typeface="华文楷体" pitchFamily="2" charset="-122"/>
                <a:ea typeface="华文楷体" pitchFamily="2" charset="-122"/>
              </a:rPr>
              <a:t>。</a:t>
            </a:r>
            <a:r>
              <a:rPr lang="en-US" altLang="zh-CN" sz="1600" dirty="0">
                <a:latin typeface="华文楷体" pitchFamily="2" charset="-122"/>
                <a:ea typeface="华文楷体" pitchFamily="2" charset="-122"/>
              </a:rPr>
              <a:t>×××</a:t>
            </a:r>
            <a:r>
              <a:rPr lang="zh-CN" altLang="en-US" sz="1600" dirty="0">
                <a:latin typeface="华文楷体" pitchFamily="2" charset="-122"/>
                <a:ea typeface="华文楷体" pitchFamily="2" charset="-122"/>
              </a:rPr>
              <a:t>：</a:t>
            </a:r>
            <a:r>
              <a:rPr lang="en-US" altLang="zh-CN" sz="1600" dirty="0">
                <a:latin typeface="华文楷体" pitchFamily="2" charset="-122"/>
                <a:ea typeface="华文楷体" pitchFamily="2" charset="-122"/>
              </a:rPr>
              <a:t>……</a:t>
            </a:r>
            <a:r>
              <a:rPr lang="zh-CN" altLang="en-US" sz="1600" dirty="0">
                <a:latin typeface="华文楷体" pitchFamily="2" charset="-122"/>
                <a:ea typeface="华文楷体" pitchFamily="2" charset="-122"/>
              </a:rPr>
              <a:t>。</a:t>
            </a:r>
            <a:r>
              <a:rPr lang="en-US" altLang="zh-CN" sz="1600" dirty="0">
                <a:latin typeface="华文楷体" pitchFamily="2" charset="-122"/>
                <a:ea typeface="华文楷体" pitchFamily="2" charset="-122"/>
              </a:rPr>
              <a:t>×××</a:t>
            </a:r>
            <a:r>
              <a:rPr lang="zh-CN" altLang="en-US" sz="1600" dirty="0">
                <a:latin typeface="华文楷体" pitchFamily="2" charset="-122"/>
                <a:ea typeface="华文楷体" pitchFamily="2" charset="-122"/>
              </a:rPr>
              <a:t>：</a:t>
            </a:r>
            <a:r>
              <a:rPr lang="en-US" altLang="zh-CN" sz="1600" dirty="0">
                <a:latin typeface="华文楷体" pitchFamily="2" charset="-122"/>
                <a:ea typeface="华文楷体" pitchFamily="2" charset="-122"/>
              </a:rPr>
              <a:t>……</a:t>
            </a:r>
            <a:r>
              <a:rPr lang="zh-CN" altLang="en-US" sz="1600" dirty="0">
                <a:latin typeface="华文楷体" pitchFamily="2" charset="-122"/>
                <a:ea typeface="华文楷体" pitchFamily="2" charset="-122"/>
              </a:rPr>
              <a:t>。</a:t>
            </a:r>
          </a:p>
          <a:p>
            <a:pPr>
              <a:lnSpc>
                <a:spcPts val="2000"/>
              </a:lnSpc>
            </a:pPr>
            <a:r>
              <a:rPr lang="zh-CN" altLang="en-US" sz="1600" dirty="0">
                <a:latin typeface="华文楷体" pitchFamily="2" charset="-122"/>
                <a:ea typeface="华文楷体" pitchFamily="2" charset="-122"/>
              </a:rPr>
              <a:t>（如进行表决，</a:t>
            </a:r>
            <a:r>
              <a:rPr lang="zh-CN" altLang="en-US" sz="1600" dirty="0">
                <a:solidFill>
                  <a:srgbClr val="FF0000"/>
                </a:solidFill>
                <a:latin typeface="华文楷体" pitchFamily="2" charset="-122"/>
                <a:ea typeface="华文楷体" pitchFamily="2" charset="-122"/>
              </a:rPr>
              <a:t>表决情况要详细记录</a:t>
            </a:r>
            <a:r>
              <a:rPr lang="zh-CN" altLang="en-US" sz="1600" dirty="0">
                <a:latin typeface="华文楷体" pitchFamily="2" charset="-122"/>
                <a:ea typeface="华文楷体" pitchFamily="2" charset="-122"/>
              </a:rPr>
              <a:t>。）</a:t>
            </a:r>
          </a:p>
          <a:p>
            <a:pPr>
              <a:lnSpc>
                <a:spcPts val="2000"/>
              </a:lnSpc>
            </a:pPr>
            <a:r>
              <a:rPr lang="zh-CN" altLang="en-US" sz="1600" dirty="0">
                <a:latin typeface="华文楷体" pitchFamily="2" charset="-122"/>
                <a:ea typeface="华文楷体" pitchFamily="2" charset="-122"/>
              </a:rPr>
              <a:t>支委会决议：</a:t>
            </a:r>
            <a:r>
              <a:rPr lang="en-US" altLang="zh-CN" sz="1600" dirty="0">
                <a:latin typeface="华文楷体" pitchFamily="2" charset="-122"/>
                <a:ea typeface="华文楷体" pitchFamily="2" charset="-122"/>
              </a:rPr>
              <a:t>…………</a:t>
            </a:r>
            <a:r>
              <a:rPr lang="zh-CN" altLang="en-US" sz="1600" dirty="0">
                <a:latin typeface="华文楷体" pitchFamily="2" charset="-122"/>
                <a:ea typeface="华文楷体" pitchFamily="2" charset="-122"/>
              </a:rPr>
              <a:t>。</a:t>
            </a:r>
          </a:p>
          <a:p>
            <a:pPr>
              <a:lnSpc>
                <a:spcPts val="2000"/>
              </a:lnSpc>
            </a:pPr>
            <a:r>
              <a:rPr lang="zh-CN" altLang="en-US" sz="1600" dirty="0">
                <a:latin typeface="华文楷体" pitchFamily="2" charset="-122"/>
                <a:ea typeface="华文楷体" pitchFamily="2" charset="-122"/>
              </a:rPr>
              <a:t>二</a:t>
            </a:r>
            <a:r>
              <a:rPr lang="zh-CN" altLang="en-US" sz="1600" dirty="0" smtClean="0">
                <a:latin typeface="华文楷体" pitchFamily="2" charset="-122"/>
                <a:ea typeface="华文楷体" pitchFamily="2" charset="-122"/>
              </a:rPr>
              <a:t>、传达学习</a:t>
            </a:r>
            <a:r>
              <a:rPr lang="en-US" altLang="zh-CN" sz="1600" dirty="0" smtClean="0">
                <a:latin typeface="华文楷体" pitchFamily="2" charset="-122"/>
                <a:ea typeface="华文楷体" pitchFamily="2" charset="-122"/>
              </a:rPr>
              <a:t>×××</a:t>
            </a:r>
            <a:endParaRPr lang="zh-CN" altLang="en-US" sz="1600" dirty="0">
              <a:latin typeface="华文楷体" pitchFamily="2" charset="-122"/>
              <a:ea typeface="华文楷体" pitchFamily="2" charset="-122"/>
            </a:endParaRPr>
          </a:p>
          <a:p>
            <a:pPr>
              <a:lnSpc>
                <a:spcPts val="2000"/>
              </a:lnSpc>
            </a:pPr>
            <a:r>
              <a:rPr lang="zh-CN" altLang="en-US" sz="1600" dirty="0" smtClean="0">
                <a:latin typeface="华文楷体" pitchFamily="2" charset="-122"/>
                <a:ea typeface="华文楷体" pitchFamily="2" charset="-122"/>
              </a:rPr>
              <a:t>三、</a:t>
            </a:r>
            <a:r>
              <a:rPr lang="en-US" altLang="zh-CN" sz="1600" dirty="0" smtClean="0">
                <a:latin typeface="华文楷体" pitchFamily="2" charset="-122"/>
                <a:ea typeface="华文楷体" pitchFamily="2" charset="-122"/>
              </a:rPr>
              <a:t>×××</a:t>
            </a:r>
            <a:r>
              <a:rPr lang="zh-CN" altLang="en-US" sz="1600" dirty="0">
                <a:latin typeface="华文楷体" pitchFamily="2" charset="-122"/>
                <a:ea typeface="华文楷体" pitchFamily="2" charset="-122"/>
              </a:rPr>
              <a:t>：</a:t>
            </a:r>
            <a:r>
              <a:rPr lang="en-US" altLang="zh-CN" sz="1600" dirty="0">
                <a:latin typeface="华文楷体" pitchFamily="2" charset="-122"/>
                <a:ea typeface="华文楷体" pitchFamily="2" charset="-122"/>
              </a:rPr>
              <a:t>……</a:t>
            </a:r>
            <a:r>
              <a:rPr lang="zh-CN" altLang="en-US" sz="1600" dirty="0" smtClean="0">
                <a:latin typeface="华文楷体" pitchFamily="2" charset="-122"/>
                <a:ea typeface="华文楷体" pitchFamily="2" charset="-122"/>
              </a:rPr>
              <a:t>。</a:t>
            </a:r>
            <a:endParaRPr lang="zh-CN" altLang="en-US" sz="1600" dirty="0">
              <a:latin typeface="华文楷体" pitchFamily="2" charset="-122"/>
              <a:ea typeface="华文楷体" pitchFamily="2" charset="-122"/>
            </a:endParaRPr>
          </a:p>
          <a:p>
            <a:pPr>
              <a:lnSpc>
                <a:spcPts val="2000"/>
              </a:lnSpc>
            </a:pPr>
            <a:r>
              <a:rPr lang="zh-CN" altLang="en-US" sz="1600" dirty="0">
                <a:latin typeface="华文楷体" pitchFamily="2" charset="-122"/>
                <a:ea typeface="华文楷体" pitchFamily="2" charset="-122"/>
              </a:rPr>
              <a:t>支委会决议：</a:t>
            </a:r>
            <a:r>
              <a:rPr lang="en-US" altLang="zh-CN" sz="1600" dirty="0">
                <a:latin typeface="华文楷体" pitchFamily="2" charset="-122"/>
                <a:ea typeface="华文楷体" pitchFamily="2" charset="-122"/>
              </a:rPr>
              <a:t>1.………</a:t>
            </a:r>
            <a:r>
              <a:rPr lang="zh-CN" altLang="en-US" sz="1600" dirty="0">
                <a:latin typeface="华文楷体" pitchFamily="2" charset="-122"/>
                <a:ea typeface="华文楷体" pitchFamily="2" charset="-122"/>
              </a:rPr>
              <a:t>；</a:t>
            </a:r>
            <a:r>
              <a:rPr lang="en-US" altLang="zh-CN" sz="1600" dirty="0">
                <a:latin typeface="华文楷体" pitchFamily="2" charset="-122"/>
                <a:ea typeface="华文楷体" pitchFamily="2" charset="-122"/>
              </a:rPr>
              <a:t>2</a:t>
            </a:r>
            <a:r>
              <a:rPr lang="en-US" altLang="zh-CN" sz="1600" dirty="0" smtClean="0">
                <a:latin typeface="华文楷体" pitchFamily="2" charset="-122"/>
                <a:ea typeface="华文楷体" pitchFamily="2" charset="-122"/>
              </a:rPr>
              <a:t>.……</a:t>
            </a:r>
            <a:endParaRPr lang="en-US" altLang="zh-CN" sz="1600" dirty="0">
              <a:latin typeface="华文楷体" pitchFamily="2" charset="-122"/>
              <a:ea typeface="华文楷体" pitchFamily="2" charset="-122"/>
            </a:endParaRPr>
          </a:p>
          <a:p>
            <a:pPr>
              <a:lnSpc>
                <a:spcPts val="2000"/>
              </a:lnSpc>
            </a:pPr>
            <a:r>
              <a:rPr lang="zh-CN" altLang="en-US" sz="1600" dirty="0">
                <a:latin typeface="华文楷体" pitchFamily="2" charset="-122"/>
                <a:ea typeface="华文楷体" pitchFamily="2" charset="-122"/>
              </a:rPr>
              <a:t>散会</a:t>
            </a:r>
            <a:r>
              <a:rPr lang="zh-CN" altLang="en-US" sz="1600" dirty="0" smtClean="0">
                <a:latin typeface="华文楷体" pitchFamily="2" charset="-122"/>
                <a:ea typeface="华文楷体" pitchFamily="2" charset="-122"/>
              </a:rPr>
              <a:t>。</a:t>
            </a:r>
            <a:r>
              <a:rPr lang="zh-CN" altLang="en-US" sz="1600" dirty="0" smtClean="0">
                <a:solidFill>
                  <a:srgbClr val="FF0000"/>
                </a:solidFill>
                <a:latin typeface="华文楷体" pitchFamily="2" charset="-122"/>
                <a:ea typeface="华文楷体" pitchFamily="2" charset="-122"/>
              </a:rPr>
              <a:t>（会议主持人审核签字！！）</a:t>
            </a:r>
            <a:r>
              <a:rPr lang="zh-CN" altLang="en-US" b="1" dirty="0" smtClean="0">
                <a:latin typeface="华文楷体" pitchFamily="2" charset="-122"/>
                <a:ea typeface="华文楷体" pitchFamily="2" charset="-122"/>
              </a:rPr>
              <a:t>                                                                                  </a:t>
            </a:r>
            <a:endParaRPr lang="zh-CN" altLang="en-US" b="1" dirty="0">
              <a:solidFill>
                <a:srgbClr val="0000FF"/>
              </a:solidFill>
              <a:latin typeface="华文楷体" pitchFamily="2" charset="-122"/>
              <a:ea typeface="华文楷体" pitchFamily="2" charset="-122"/>
            </a:endParaRPr>
          </a:p>
        </p:txBody>
      </p:sp>
      <p:sp>
        <p:nvSpPr>
          <p:cNvPr id="7" name="矩形 6"/>
          <p:cNvSpPr/>
          <p:nvPr/>
        </p:nvSpPr>
        <p:spPr>
          <a:xfrm>
            <a:off x="2411760" y="1196752"/>
            <a:ext cx="3877985" cy="584775"/>
          </a:xfrm>
          <a:prstGeom prst="rect">
            <a:avLst/>
          </a:prstGeom>
        </p:spPr>
        <p:txBody>
          <a:bodyPr wrap="none">
            <a:spAutoFit/>
          </a:bodyPr>
          <a:lstStyle/>
          <a:p>
            <a:pPr marL="342900" lvl="0" indent="-342900">
              <a:spcBef>
                <a:spcPct val="20000"/>
              </a:spcBef>
              <a:defRPr/>
            </a:pPr>
            <a:r>
              <a:rPr lang="zh-CN" altLang="en-US" sz="3200" b="1" dirty="0" smtClean="0">
                <a:solidFill>
                  <a:srgbClr val="D10000"/>
                </a:solidFill>
                <a:latin typeface="华文行楷" pitchFamily="2" charset="-122"/>
                <a:ea typeface="华文行楷" pitchFamily="2" charset="-122"/>
              </a:rPr>
              <a:t>支委会记录规范要求</a:t>
            </a:r>
            <a:endParaRPr lang="zh-CN" altLang="en-US" sz="3200" b="1" dirty="0" smtClean="0">
              <a:latin typeface="华文行楷" pitchFamily="2" charset="-122"/>
              <a:ea typeface="华文行楷" pitchFamily="2" charset="-122"/>
            </a:endParaRPr>
          </a:p>
        </p:txBody>
      </p:sp>
      <p:sp>
        <p:nvSpPr>
          <p:cNvPr id="10" name="标题 1"/>
          <p:cNvSpPr txBox="1">
            <a:spLocks noChangeArrowheads="1"/>
          </p:cNvSpPr>
          <p:nvPr/>
        </p:nvSpPr>
        <p:spPr>
          <a:xfrm>
            <a:off x="861442" y="116632"/>
            <a:ext cx="8247062" cy="1054100"/>
          </a:xfrm>
          <a:prstGeom prst="rect">
            <a:avLst/>
          </a:prstGeom>
        </p:spPr>
        <p:txBody>
          <a:bodyPr vert="horz" lIns="91440" tIns="45720" rIns="91440" bIns="45720" rtlCol="0" anchor="ctr">
            <a:normAutofit/>
          </a:bodyPr>
          <a:lstStyle/>
          <a:p>
            <a:pPr lvl="0" algn="ctr">
              <a:spcBef>
                <a:spcPct val="0"/>
              </a:spcBef>
              <a:defRPr/>
            </a:pPr>
            <a:r>
              <a:rPr kumimoji="0" lang="zh-CN" altLang="en-US" sz="2800" b="1" i="0" u="none" kern="1200" cap="none" spc="-300" normalizeH="0" baseline="0" noProof="0" dirty="0" smtClean="0">
                <a:ln>
                  <a:noFill/>
                </a:ln>
                <a:uLnTx/>
                <a:uFillTx/>
                <a:latin typeface="楷体_GB2312" pitchFamily="49" charset="-122"/>
                <a:ea typeface="楷体_GB2312" pitchFamily="49" charset="-122"/>
                <a:cs typeface="+mj-cs"/>
              </a:rPr>
              <a:t>第三讲  </a:t>
            </a:r>
            <a:r>
              <a:rPr lang="zh-CN" altLang="en-US" sz="2800" b="1" spc="-300" dirty="0" smtClean="0">
                <a:latin typeface="楷体_GB2312" pitchFamily="49" charset="-122"/>
                <a:ea typeface="楷体_GB2312" pitchFamily="49" charset="-122"/>
              </a:rPr>
              <a:t>基层党支部工作规范化</a:t>
            </a:r>
            <a:r>
              <a:rPr lang="zh-CN" altLang="en-US" sz="2800" b="1" dirty="0" smtClean="0">
                <a:solidFill>
                  <a:srgbClr val="FF0000"/>
                </a:solidFill>
                <a:latin typeface="楷体_GB2312" pitchFamily="49" charset="-122"/>
                <a:ea typeface="楷体_GB2312" pitchFamily="49" charset="-122"/>
              </a:rPr>
              <a:t>“三会一课”制度</a:t>
            </a:r>
            <a:endParaRPr kumimoji="0" lang="zh-CN" altLang="en-US" sz="2800" b="1" i="0" u="none" kern="1200" cap="none" spc="-300" normalizeH="0" baseline="0" noProof="0" dirty="0" smtClean="0">
              <a:ln>
                <a:noFill/>
              </a:ln>
              <a:uLnTx/>
              <a:uFillTx/>
              <a:latin typeface="楷体_GB2312" pitchFamily="49" charset="-122"/>
              <a:ea typeface="楷体_GB2312" pitchFamily="49" charset="-122"/>
              <a:cs typeface="+mj-cs"/>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srcRect/>
          <a:stretch>
            <a:fillRect/>
          </a:stretch>
        </p:blipFill>
        <p:spPr bwMode="auto">
          <a:xfrm>
            <a:off x="611560" y="116632"/>
            <a:ext cx="864096" cy="963799"/>
          </a:xfrm>
          <a:prstGeom prst="rect">
            <a:avLst/>
          </a:prstGeom>
          <a:noFill/>
          <a:ln w="9525">
            <a:noFill/>
            <a:miter lim="800000"/>
            <a:headEnd/>
            <a:tailEnd/>
          </a:ln>
        </p:spPr>
      </p:pic>
      <p:cxnSp>
        <p:nvCxnSpPr>
          <p:cNvPr id="6" name="直接连接符 5"/>
          <p:cNvCxnSpPr/>
          <p:nvPr/>
        </p:nvCxnSpPr>
        <p:spPr>
          <a:xfrm>
            <a:off x="0" y="1124744"/>
            <a:ext cx="91440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8" name="矩形 7"/>
          <p:cNvSpPr/>
          <p:nvPr/>
        </p:nvSpPr>
        <p:spPr>
          <a:xfrm>
            <a:off x="0" y="1268760"/>
            <a:ext cx="9144000" cy="72008"/>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标题 1"/>
          <p:cNvSpPr txBox="1">
            <a:spLocks noChangeArrowheads="1"/>
          </p:cNvSpPr>
          <p:nvPr/>
        </p:nvSpPr>
        <p:spPr>
          <a:xfrm>
            <a:off x="896938" y="188640"/>
            <a:ext cx="8247062" cy="1054100"/>
          </a:xfrm>
          <a:prstGeom prst="rect">
            <a:avLst/>
          </a:prstGeom>
        </p:spPr>
        <p:txBody>
          <a:bodyPr vert="horz" lIns="91440" tIns="45720" rIns="91440" bIns="45720" rtlCol="0" anchor="ctr">
            <a:normAutofit/>
          </a:bodyPr>
          <a:lstStyle/>
          <a:p>
            <a:pPr lvl="0" algn="ctr">
              <a:spcBef>
                <a:spcPct val="0"/>
              </a:spcBef>
              <a:defRPr/>
            </a:pPr>
            <a:r>
              <a:rPr lang="zh-CN" altLang="en-US" sz="2800" b="1" spc="-300" dirty="0" smtClean="0">
                <a:latin typeface="楷体_GB2312" pitchFamily="49" charset="-122"/>
                <a:ea typeface="楷体_GB2312" pitchFamily="49" charset="-122"/>
              </a:rPr>
              <a:t>第三讲  基层党支部工作规范化 </a:t>
            </a:r>
            <a:r>
              <a:rPr lang="zh-CN" altLang="en-US" sz="2800" b="1" dirty="0" smtClean="0">
                <a:solidFill>
                  <a:srgbClr val="FF0000"/>
                </a:solidFill>
                <a:latin typeface="楷体_GB2312" pitchFamily="49" charset="-122"/>
                <a:ea typeface="楷体_GB2312" pitchFamily="49" charset="-122"/>
              </a:rPr>
              <a:t>主题党日活动</a:t>
            </a:r>
            <a:endParaRPr lang="zh-CN" altLang="en-US" sz="2800" b="1" spc="-300" dirty="0" smtClean="0">
              <a:latin typeface="楷体_GB2312" pitchFamily="49" charset="-122"/>
              <a:ea typeface="楷体_GB2312" pitchFamily="49" charset="-122"/>
            </a:endParaRPr>
          </a:p>
        </p:txBody>
      </p:sp>
      <p:sp>
        <p:nvSpPr>
          <p:cNvPr id="10" name="文本占位符 18434"/>
          <p:cNvSpPr txBox="1">
            <a:spLocks noChangeArrowheads="1"/>
          </p:cNvSpPr>
          <p:nvPr/>
        </p:nvSpPr>
        <p:spPr>
          <a:xfrm>
            <a:off x="-180528" y="2420888"/>
            <a:ext cx="7092280" cy="4176464"/>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zh-CN" altLang="en-US" sz="2000" b="1" i="0" u="none" strike="noStrike" kern="1200" cap="none" spc="0" normalizeH="0" baseline="0" noProof="0" dirty="0" smtClean="0">
                <a:ln>
                  <a:noFill/>
                </a:ln>
                <a:effectLst/>
                <a:uLnTx/>
                <a:uFillTx/>
                <a:latin typeface="华文楷体" pitchFamily="2" charset="-122"/>
                <a:ea typeface="华文楷体" pitchFamily="2" charset="-122"/>
              </a:rPr>
              <a:t>         </a:t>
            </a:r>
            <a:r>
              <a:rPr kumimoji="0" lang="zh-CN" altLang="en-US" sz="2000" b="1" i="0" u="none" strike="noStrike" kern="1200" cap="none" spc="0" normalizeH="0" baseline="0" noProof="0" dirty="0" smtClean="0">
                <a:ln>
                  <a:noFill/>
                </a:ln>
                <a:solidFill>
                  <a:srgbClr val="FF0000"/>
                </a:solidFill>
                <a:effectLst/>
                <a:uLnTx/>
                <a:uFillTx/>
                <a:latin typeface="华文楷体" pitchFamily="2" charset="-122"/>
                <a:ea typeface="华文楷体" pitchFamily="2" charset="-122"/>
              </a:rPr>
              <a:t>活动内容</a:t>
            </a:r>
            <a:r>
              <a:rPr kumimoji="0" lang="zh-CN" altLang="en-US" b="1" i="0" u="none" strike="noStrike" kern="1200" cap="none" spc="0" normalizeH="0" baseline="0" noProof="0" dirty="0" smtClean="0">
                <a:ln>
                  <a:noFill/>
                </a:ln>
                <a:effectLst/>
                <a:uLnTx/>
                <a:uFillTx/>
                <a:latin typeface="华文楷体" pitchFamily="2" charset="-122"/>
                <a:ea typeface="华文楷体" pitchFamily="2" charset="-122"/>
              </a:rPr>
              <a:t>：</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altLang="zh-CN" b="1" i="0" u="none" strike="noStrike" kern="1200" cap="none" spc="0" normalizeH="0" baseline="0" noProof="0" dirty="0" smtClean="0">
                <a:ln>
                  <a:noFill/>
                </a:ln>
                <a:effectLst/>
                <a:uLnTx/>
                <a:uFillTx/>
                <a:latin typeface="华文楷体" pitchFamily="2" charset="-122"/>
                <a:ea typeface="华文楷体" pitchFamily="2" charset="-122"/>
              </a:rPr>
              <a:t>          1.</a:t>
            </a:r>
            <a:r>
              <a:rPr kumimoji="0" lang="zh-CN" altLang="en-US" b="1" i="0" u="none" strike="noStrike" kern="1200" cap="none" spc="0" normalizeH="0" baseline="0" noProof="0" dirty="0" smtClean="0">
                <a:ln>
                  <a:noFill/>
                </a:ln>
                <a:effectLst/>
                <a:uLnTx/>
                <a:uFillTx/>
                <a:latin typeface="华文楷体" pitchFamily="2" charset="-122"/>
                <a:ea typeface="华文楷体" pitchFamily="2" charset="-122"/>
              </a:rPr>
              <a:t>学习研讨。</a:t>
            </a:r>
            <a:r>
              <a:rPr kumimoji="0" lang="zh-CN" altLang="en-US" b="0" i="0" u="none" strike="noStrike" kern="1200" cap="none" spc="0" normalizeH="0" baseline="0" noProof="0" dirty="0" smtClean="0">
                <a:ln>
                  <a:noFill/>
                </a:ln>
                <a:effectLst/>
                <a:uLnTx/>
                <a:uFillTx/>
                <a:latin typeface="华文楷体" pitchFamily="2" charset="-122"/>
                <a:ea typeface="华文楷体" pitchFamily="2" charset="-122"/>
              </a:rPr>
              <a:t>组织党员学习党章党规、中央和省委决策部署。</a:t>
            </a:r>
            <a:endParaRPr kumimoji="0" lang="zh-CN" altLang="en-US" b="1" i="0" u="none" strike="noStrike" kern="1200" cap="none" spc="0" normalizeH="0" baseline="0" noProof="0" dirty="0" smtClean="0">
              <a:ln>
                <a:noFill/>
              </a:ln>
              <a:effectLst/>
              <a:uLnTx/>
              <a:uFillTx/>
              <a:latin typeface="华文楷体" pitchFamily="2" charset="-122"/>
              <a:ea typeface="华文楷体" pitchFamily="2" charset="-122"/>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altLang="zh-CN" b="1" i="0" u="none" strike="noStrike" kern="1200" cap="none" spc="0" normalizeH="0" baseline="0" noProof="0" dirty="0" smtClean="0">
                <a:ln>
                  <a:noFill/>
                </a:ln>
                <a:effectLst/>
                <a:uLnTx/>
                <a:uFillTx/>
                <a:latin typeface="华文楷体" pitchFamily="2" charset="-122"/>
                <a:ea typeface="华文楷体" pitchFamily="2" charset="-122"/>
              </a:rPr>
              <a:t>          2.</a:t>
            </a:r>
            <a:r>
              <a:rPr kumimoji="0" lang="zh-CN" altLang="en-US" b="1" i="0" u="none" strike="noStrike" kern="1200" cap="none" spc="0" normalizeH="0" baseline="0" noProof="0" dirty="0" smtClean="0">
                <a:ln>
                  <a:noFill/>
                </a:ln>
                <a:effectLst/>
                <a:uLnTx/>
                <a:uFillTx/>
                <a:latin typeface="华文楷体" pitchFamily="2" charset="-122"/>
                <a:ea typeface="华文楷体" pitchFamily="2" charset="-122"/>
              </a:rPr>
              <a:t>志愿服务。</a:t>
            </a:r>
            <a:r>
              <a:rPr kumimoji="0" lang="zh-CN" altLang="en-US" b="0" i="0" u="none" strike="noStrike" kern="1200" cap="none" spc="0" normalizeH="0" baseline="0" noProof="0" dirty="0" smtClean="0">
                <a:ln>
                  <a:noFill/>
                </a:ln>
                <a:effectLst/>
                <a:uLnTx/>
                <a:uFillTx/>
                <a:latin typeface="华文楷体" pitchFamily="2" charset="-122"/>
                <a:ea typeface="华文楷体" pitchFamily="2" charset="-122"/>
              </a:rPr>
              <a:t>组织党员进社区开展对口义务服务等活动。</a:t>
            </a:r>
            <a:endParaRPr kumimoji="0" lang="zh-CN" altLang="en-US" b="1" i="0" u="none" strike="noStrike" kern="1200" cap="none" spc="0" normalizeH="0" baseline="0" noProof="0" dirty="0" smtClean="0">
              <a:ln>
                <a:noFill/>
              </a:ln>
              <a:effectLst/>
              <a:uLnTx/>
              <a:uFillTx/>
              <a:latin typeface="华文楷体" pitchFamily="2" charset="-122"/>
              <a:ea typeface="华文楷体" pitchFamily="2" charset="-122"/>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altLang="zh-CN" b="1" i="0" u="none" strike="noStrike" kern="1200" cap="none" spc="0" normalizeH="0" baseline="0" noProof="0" dirty="0" smtClean="0">
                <a:ln>
                  <a:noFill/>
                </a:ln>
                <a:effectLst/>
                <a:uLnTx/>
                <a:uFillTx/>
                <a:latin typeface="华文楷体" pitchFamily="2" charset="-122"/>
                <a:ea typeface="华文楷体" pitchFamily="2" charset="-122"/>
              </a:rPr>
              <a:t>          3.</a:t>
            </a:r>
            <a:r>
              <a:rPr kumimoji="0" lang="zh-CN" altLang="en-US" b="1" i="0" u="none" strike="noStrike" kern="1200" cap="none" spc="0" normalizeH="0" baseline="0" noProof="0" dirty="0" smtClean="0">
                <a:ln>
                  <a:noFill/>
                </a:ln>
                <a:effectLst/>
                <a:uLnTx/>
                <a:uFillTx/>
                <a:latin typeface="华文楷体" pitchFamily="2" charset="-122"/>
                <a:ea typeface="华文楷体" pitchFamily="2" charset="-122"/>
              </a:rPr>
              <a:t>扶贫攻坚。</a:t>
            </a:r>
            <a:r>
              <a:rPr kumimoji="0" lang="zh-CN" altLang="en-US" b="0" i="0" u="none" strike="noStrike" kern="1200" cap="none" spc="0" normalizeH="0" baseline="0" noProof="0" dirty="0" smtClean="0">
                <a:ln>
                  <a:noFill/>
                </a:ln>
                <a:effectLst/>
                <a:uLnTx/>
                <a:uFillTx/>
                <a:latin typeface="华文楷体" pitchFamily="2" charset="-122"/>
                <a:ea typeface="华文楷体" pitchFamily="2" charset="-122"/>
              </a:rPr>
              <a:t>组织党员开展扶贫扶智服务。</a:t>
            </a:r>
            <a:endParaRPr kumimoji="0" lang="zh-CN" altLang="en-US" b="1" i="0" u="none" strike="noStrike" kern="1200" cap="none" spc="0" normalizeH="0" baseline="0" noProof="0" dirty="0" smtClean="0">
              <a:ln>
                <a:noFill/>
              </a:ln>
              <a:effectLst/>
              <a:uLnTx/>
              <a:uFillTx/>
              <a:latin typeface="华文楷体" pitchFamily="2" charset="-122"/>
              <a:ea typeface="华文楷体" pitchFamily="2" charset="-122"/>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altLang="zh-CN" b="1" i="0" u="none" strike="noStrike" kern="1200" cap="none" spc="0" normalizeH="0" baseline="0" noProof="0" dirty="0" smtClean="0">
                <a:ln>
                  <a:noFill/>
                </a:ln>
                <a:effectLst/>
                <a:uLnTx/>
                <a:uFillTx/>
                <a:latin typeface="华文楷体" pitchFamily="2" charset="-122"/>
                <a:ea typeface="华文楷体" pitchFamily="2" charset="-122"/>
              </a:rPr>
              <a:t>          4.</a:t>
            </a:r>
            <a:r>
              <a:rPr kumimoji="0" lang="zh-CN" altLang="en-US" b="1" i="0" u="none" strike="noStrike" kern="1200" cap="none" spc="0" normalizeH="0" baseline="0" noProof="0" dirty="0" smtClean="0">
                <a:ln>
                  <a:noFill/>
                </a:ln>
                <a:effectLst/>
                <a:uLnTx/>
                <a:uFillTx/>
                <a:latin typeface="华文楷体" pitchFamily="2" charset="-122"/>
                <a:ea typeface="华文楷体" pitchFamily="2" charset="-122"/>
              </a:rPr>
              <a:t>廉政教育。</a:t>
            </a:r>
            <a:r>
              <a:rPr kumimoji="0" lang="zh-CN" altLang="en-US" b="0" i="0" u="none" strike="noStrike" kern="1200" cap="none" spc="0" normalizeH="0" baseline="0" noProof="0" dirty="0" smtClean="0">
                <a:ln>
                  <a:noFill/>
                </a:ln>
                <a:effectLst/>
                <a:uLnTx/>
                <a:uFillTx/>
                <a:latin typeface="华文楷体" pitchFamily="2" charset="-122"/>
                <a:ea typeface="华文楷体" pitchFamily="2" charset="-122"/>
              </a:rPr>
              <a:t>组织党员观看警示教育片、参观廉政教育基地。</a:t>
            </a:r>
            <a:endParaRPr kumimoji="0" lang="zh-CN" altLang="en-US" b="1" i="0" u="none" strike="noStrike" kern="1200" cap="none" spc="0" normalizeH="0" baseline="0" noProof="0" dirty="0" smtClean="0">
              <a:ln>
                <a:noFill/>
              </a:ln>
              <a:effectLst/>
              <a:uLnTx/>
              <a:uFillTx/>
              <a:latin typeface="华文楷体" pitchFamily="2" charset="-122"/>
              <a:ea typeface="华文楷体" pitchFamily="2" charset="-122"/>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altLang="zh-CN" b="1" i="0" u="none" strike="noStrike" kern="1200" cap="none" spc="0" normalizeH="0" baseline="0" noProof="0" dirty="0" smtClean="0">
                <a:ln>
                  <a:noFill/>
                </a:ln>
                <a:effectLst/>
                <a:uLnTx/>
                <a:uFillTx/>
                <a:latin typeface="华文楷体" pitchFamily="2" charset="-122"/>
                <a:ea typeface="华文楷体" pitchFamily="2" charset="-122"/>
              </a:rPr>
              <a:t>          5.</a:t>
            </a:r>
            <a:r>
              <a:rPr kumimoji="0" lang="zh-CN" altLang="en-US" b="1" i="0" u="none" strike="noStrike" kern="1200" cap="none" spc="0" normalizeH="0" baseline="0" noProof="0" dirty="0" smtClean="0">
                <a:ln>
                  <a:noFill/>
                </a:ln>
                <a:effectLst/>
                <a:uLnTx/>
                <a:uFillTx/>
                <a:latin typeface="华文楷体" pitchFamily="2" charset="-122"/>
                <a:ea typeface="华文楷体" pitchFamily="2" charset="-122"/>
              </a:rPr>
              <a:t>业务培训。</a:t>
            </a:r>
            <a:r>
              <a:rPr kumimoji="0" lang="zh-CN" altLang="en-US" b="0" i="0" u="none" strike="noStrike" kern="1200" cap="none" spc="0" normalizeH="0" baseline="0" noProof="0" dirty="0" smtClean="0">
                <a:ln>
                  <a:noFill/>
                </a:ln>
                <a:effectLst/>
                <a:uLnTx/>
                <a:uFillTx/>
                <a:latin typeface="华文楷体" pitchFamily="2" charset="-122"/>
                <a:ea typeface="华文楷体" pitchFamily="2" charset="-122"/>
              </a:rPr>
              <a:t>组织党员进行业务知识、政策法规等方面培训。</a:t>
            </a:r>
            <a:endParaRPr kumimoji="0" lang="zh-CN" altLang="en-US" b="1" i="0" u="none" strike="noStrike" kern="1200" cap="none" spc="0" normalizeH="0" baseline="0" noProof="0" dirty="0" smtClean="0">
              <a:ln>
                <a:noFill/>
              </a:ln>
              <a:effectLst/>
              <a:uLnTx/>
              <a:uFillTx/>
              <a:latin typeface="华文楷体" pitchFamily="2" charset="-122"/>
              <a:ea typeface="华文楷体" pitchFamily="2" charset="-122"/>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altLang="zh-CN" b="1" i="0" u="none" strike="noStrike" kern="1200" cap="none" spc="0" normalizeH="0" baseline="0" noProof="0" dirty="0" smtClean="0">
                <a:ln>
                  <a:noFill/>
                </a:ln>
                <a:effectLst/>
                <a:uLnTx/>
                <a:uFillTx/>
                <a:latin typeface="华文楷体" pitchFamily="2" charset="-122"/>
                <a:ea typeface="华文楷体" pitchFamily="2" charset="-122"/>
              </a:rPr>
              <a:t>          6.</a:t>
            </a:r>
            <a:r>
              <a:rPr kumimoji="0" lang="zh-CN" altLang="en-US" b="1" i="0" u="none" strike="noStrike" kern="1200" cap="none" spc="0" normalizeH="0" baseline="0" noProof="0" dirty="0" smtClean="0">
                <a:ln>
                  <a:noFill/>
                </a:ln>
                <a:effectLst/>
                <a:uLnTx/>
                <a:uFillTx/>
                <a:latin typeface="华文楷体" pitchFamily="2" charset="-122"/>
                <a:ea typeface="华文楷体" pitchFamily="2" charset="-122"/>
              </a:rPr>
              <a:t>民主议事。</a:t>
            </a:r>
            <a:r>
              <a:rPr kumimoji="0" lang="zh-CN" altLang="en-US" b="0" i="0" u="none" strike="noStrike" kern="1200" cap="none" spc="0" normalizeH="0" baseline="0" noProof="0" dirty="0" smtClean="0">
                <a:ln>
                  <a:noFill/>
                </a:ln>
                <a:effectLst/>
                <a:uLnTx/>
                <a:uFillTx/>
                <a:latin typeface="华文楷体" pitchFamily="2" charset="-122"/>
                <a:ea typeface="华文楷体" pitchFamily="2" charset="-122"/>
              </a:rPr>
              <a:t>组织党员民主议事党内事务，及时公开党务政务。</a:t>
            </a:r>
            <a:endParaRPr kumimoji="0" lang="zh-CN" altLang="en-US" b="1" i="0" u="none" strike="noStrike" kern="1200" cap="none" spc="0" normalizeH="0" baseline="0" noProof="0" dirty="0" smtClean="0">
              <a:ln>
                <a:noFill/>
              </a:ln>
              <a:effectLst/>
              <a:uLnTx/>
              <a:uFillTx/>
              <a:latin typeface="华文楷体" pitchFamily="2" charset="-122"/>
              <a:ea typeface="华文楷体" pitchFamily="2" charset="-122"/>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altLang="zh-CN" b="1" i="0" u="none" strike="noStrike" kern="1200" cap="none" spc="0" normalizeH="0" baseline="0" noProof="0" dirty="0" smtClean="0">
                <a:ln>
                  <a:noFill/>
                </a:ln>
                <a:effectLst/>
                <a:uLnTx/>
                <a:uFillTx/>
                <a:latin typeface="华文楷体" pitchFamily="2" charset="-122"/>
                <a:ea typeface="华文楷体" pitchFamily="2" charset="-122"/>
              </a:rPr>
              <a:t>          7.</a:t>
            </a:r>
            <a:r>
              <a:rPr kumimoji="0" lang="zh-CN" altLang="en-US" b="1" i="0" u="none" strike="noStrike" kern="1200" cap="none" spc="0" normalizeH="0" baseline="0" noProof="0" dirty="0" smtClean="0">
                <a:ln>
                  <a:noFill/>
                </a:ln>
                <a:effectLst/>
                <a:uLnTx/>
                <a:uFillTx/>
                <a:latin typeface="华文楷体" pitchFamily="2" charset="-122"/>
                <a:ea typeface="华文楷体" pitchFamily="2" charset="-122"/>
              </a:rPr>
              <a:t>红色教育。</a:t>
            </a:r>
            <a:r>
              <a:rPr kumimoji="0" lang="zh-CN" altLang="en-US" b="0" i="0" u="none" strike="noStrike" kern="1200" cap="none" spc="0" normalizeH="0" baseline="0" noProof="0" dirty="0" smtClean="0">
                <a:ln>
                  <a:noFill/>
                </a:ln>
                <a:effectLst/>
                <a:uLnTx/>
                <a:uFillTx/>
                <a:latin typeface="华文楷体" pitchFamily="2" charset="-122"/>
                <a:ea typeface="华文楷体" pitchFamily="2" charset="-122"/>
              </a:rPr>
              <a:t>组织党员到红色教育基地参观、学习、实践。</a:t>
            </a:r>
            <a:endParaRPr kumimoji="0" lang="zh-CN" altLang="en-US" b="1" i="0" u="none" strike="noStrike" kern="1200" cap="none" spc="0" normalizeH="0" baseline="0" noProof="0" dirty="0" smtClean="0">
              <a:ln>
                <a:noFill/>
              </a:ln>
              <a:effectLst/>
              <a:uLnTx/>
              <a:uFillTx/>
              <a:latin typeface="华文楷体" pitchFamily="2" charset="-122"/>
              <a:ea typeface="华文楷体" pitchFamily="2" charset="-122"/>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altLang="zh-CN" b="1" i="0" u="none" strike="noStrike" kern="1200" cap="none" spc="0" normalizeH="0" baseline="0" noProof="0" dirty="0" smtClean="0">
                <a:ln>
                  <a:noFill/>
                </a:ln>
                <a:effectLst/>
                <a:uLnTx/>
                <a:uFillTx/>
                <a:latin typeface="华文楷体" pitchFamily="2" charset="-122"/>
                <a:ea typeface="华文楷体" pitchFamily="2" charset="-122"/>
              </a:rPr>
              <a:t>          8.</a:t>
            </a:r>
            <a:r>
              <a:rPr kumimoji="0" lang="zh-CN" altLang="en-US" b="1" i="0" u="none" strike="noStrike" kern="1200" cap="none" spc="0" normalizeH="0" baseline="0" noProof="0" dirty="0" smtClean="0">
                <a:ln>
                  <a:noFill/>
                </a:ln>
                <a:effectLst/>
                <a:uLnTx/>
                <a:uFillTx/>
                <a:latin typeface="华文楷体" pitchFamily="2" charset="-122"/>
                <a:ea typeface="华文楷体" pitchFamily="2" charset="-122"/>
              </a:rPr>
              <a:t>岗位竞赛。</a:t>
            </a:r>
            <a:r>
              <a:rPr kumimoji="0" lang="zh-CN" altLang="en-US" b="0" i="0" u="none" strike="noStrike" kern="1200" cap="none" spc="0" normalizeH="0" baseline="0" noProof="0" dirty="0" smtClean="0">
                <a:ln>
                  <a:noFill/>
                </a:ln>
                <a:effectLst/>
                <a:uLnTx/>
                <a:uFillTx/>
                <a:latin typeface="华文楷体" pitchFamily="2" charset="-122"/>
                <a:ea typeface="华文楷体" pitchFamily="2" charset="-122"/>
              </a:rPr>
              <a:t>组织党员开展能力测试、岗位竞赛等活动。</a:t>
            </a:r>
            <a:endParaRPr kumimoji="0" lang="zh-CN" altLang="en-US" b="1" i="0" u="none" strike="noStrike" kern="1200" cap="none" spc="0" normalizeH="0" baseline="0" noProof="0" dirty="0" smtClean="0">
              <a:ln>
                <a:noFill/>
              </a:ln>
              <a:effectLst/>
              <a:uLnTx/>
              <a:uFillTx/>
              <a:latin typeface="华文楷体" pitchFamily="2" charset="-122"/>
              <a:ea typeface="华文楷体" pitchFamily="2" charset="-122"/>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altLang="zh-CN" b="1" i="0" u="none" strike="noStrike" kern="1200" cap="none" spc="0" normalizeH="0" baseline="0" noProof="0" dirty="0" smtClean="0">
                <a:ln>
                  <a:noFill/>
                </a:ln>
                <a:effectLst/>
                <a:uLnTx/>
                <a:uFillTx/>
                <a:latin typeface="华文楷体" pitchFamily="2" charset="-122"/>
                <a:ea typeface="华文楷体" pitchFamily="2" charset="-122"/>
              </a:rPr>
              <a:t>          9.</a:t>
            </a:r>
            <a:r>
              <a:rPr kumimoji="0" lang="zh-CN" altLang="en-US" b="1" i="0" u="none" strike="noStrike" kern="1200" cap="none" spc="0" normalizeH="0" baseline="0" noProof="0" dirty="0" smtClean="0">
                <a:ln>
                  <a:noFill/>
                </a:ln>
                <a:effectLst/>
                <a:uLnTx/>
                <a:uFillTx/>
                <a:latin typeface="华文楷体" pitchFamily="2" charset="-122"/>
                <a:ea typeface="华文楷体" pitchFamily="2" charset="-122"/>
              </a:rPr>
              <a:t>文体活动。</a:t>
            </a:r>
            <a:r>
              <a:rPr kumimoji="0" lang="zh-CN" altLang="en-US" b="0" i="0" u="none" strike="noStrike" kern="1200" cap="none" spc="0" normalizeH="0" baseline="0" noProof="0" dirty="0" smtClean="0">
                <a:ln>
                  <a:noFill/>
                </a:ln>
                <a:effectLst/>
                <a:uLnTx/>
                <a:uFillTx/>
                <a:latin typeface="华文楷体" pitchFamily="2" charset="-122"/>
                <a:ea typeface="华文楷体" pitchFamily="2" charset="-122"/>
              </a:rPr>
              <a:t>组织党员开展体育运动、诗歌比赛等文体活动。</a:t>
            </a:r>
            <a:endParaRPr kumimoji="0" lang="zh-CN" altLang="en-US" b="1" i="0" u="none" strike="noStrike" kern="1200" cap="none" spc="0" normalizeH="0" baseline="0" noProof="0" dirty="0" smtClean="0">
              <a:ln>
                <a:noFill/>
              </a:ln>
              <a:effectLst/>
              <a:uLnTx/>
              <a:uFillTx/>
              <a:latin typeface="华文楷体" pitchFamily="2" charset="-122"/>
              <a:ea typeface="华文楷体" pitchFamily="2" charset="-122"/>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altLang="zh-CN" b="1" i="0" u="none" strike="noStrike" kern="1200" cap="none" spc="0" normalizeH="0" baseline="0" noProof="0" dirty="0" smtClean="0">
                <a:ln>
                  <a:noFill/>
                </a:ln>
                <a:effectLst/>
                <a:uLnTx/>
                <a:uFillTx/>
                <a:latin typeface="华文楷体" pitchFamily="2" charset="-122"/>
                <a:ea typeface="华文楷体" pitchFamily="2" charset="-122"/>
              </a:rPr>
              <a:t>         10.</a:t>
            </a:r>
            <a:r>
              <a:rPr kumimoji="0" lang="zh-CN" altLang="en-US" b="1" i="0" u="none" strike="noStrike" kern="1200" cap="none" spc="0" normalizeH="0" baseline="0" noProof="0" dirty="0" smtClean="0">
                <a:ln>
                  <a:noFill/>
                </a:ln>
                <a:effectLst/>
                <a:uLnTx/>
                <a:uFillTx/>
                <a:latin typeface="华文楷体" pitchFamily="2" charset="-122"/>
                <a:ea typeface="华文楷体" pitchFamily="2" charset="-122"/>
              </a:rPr>
              <a:t>组织生活。</a:t>
            </a:r>
            <a:r>
              <a:rPr kumimoji="0" lang="zh-CN" altLang="en-US" b="0" i="0" u="none" strike="noStrike" kern="1200" cap="none" spc="0" normalizeH="0" baseline="0" noProof="0" dirty="0" smtClean="0">
                <a:ln>
                  <a:noFill/>
                </a:ln>
                <a:effectLst/>
                <a:uLnTx/>
                <a:uFillTx/>
                <a:latin typeface="华文楷体" pitchFamily="2" charset="-122"/>
                <a:ea typeface="华文楷体" pitchFamily="2" charset="-122"/>
              </a:rPr>
              <a:t>组织党员召开组织生活会，开展民主评议党员，评选优秀党员等活动。</a:t>
            </a:r>
          </a:p>
        </p:txBody>
      </p:sp>
      <p:sp>
        <p:nvSpPr>
          <p:cNvPr id="11" name="文本占位符 18434"/>
          <p:cNvSpPr txBox="1">
            <a:spLocks noChangeArrowheads="1"/>
          </p:cNvSpPr>
          <p:nvPr/>
        </p:nvSpPr>
        <p:spPr>
          <a:xfrm>
            <a:off x="179512" y="1484784"/>
            <a:ext cx="8568952" cy="720080"/>
          </a:xfrm>
          <a:prstGeom prst="rect">
            <a:avLst/>
          </a:prstGeom>
        </p:spPr>
        <p:txBody>
          <a:bodyPr vert="horz" lIns="91440" tIns="45720" rIns="91440" bIns="45720" rtlCol="0">
            <a:normAutofit fontScale="85000" lnSpcReduction="10000"/>
          </a:bodyPr>
          <a:lstStyle/>
          <a:p>
            <a:pPr marL="342900" indent="-342900">
              <a:spcBef>
                <a:spcPct val="20000"/>
              </a:spcBef>
            </a:pPr>
            <a:r>
              <a:rPr kumimoji="0" lang="zh-CN" altLang="en-US" b="1" i="0" u="none" strike="noStrike" kern="1200" cap="none" spc="0" normalizeH="0" baseline="0" noProof="0" dirty="0" smtClean="0">
                <a:ln>
                  <a:noFill/>
                </a:ln>
                <a:effectLst/>
                <a:uLnTx/>
                <a:uFillTx/>
                <a:latin typeface="华文楷体" pitchFamily="2" charset="-122"/>
                <a:ea typeface="华文楷体" pitchFamily="2" charset="-122"/>
              </a:rPr>
              <a:t>   </a:t>
            </a:r>
            <a:r>
              <a:rPr lang="zh-CN" altLang="en-US" sz="2200" b="1" dirty="0" smtClean="0">
                <a:solidFill>
                  <a:srgbClr val="FF0000"/>
                </a:solidFill>
                <a:latin typeface="华文楷体" pitchFamily="2" charset="-122"/>
                <a:ea typeface="华文楷体" pitchFamily="2" charset="-122"/>
              </a:rPr>
              <a:t>主题</a:t>
            </a:r>
            <a:r>
              <a:rPr lang="zh-CN" altLang="en-US" b="1" dirty="0" smtClean="0">
                <a:latin typeface="华文楷体" pitchFamily="2" charset="-122"/>
                <a:ea typeface="华文楷体" pitchFamily="2" charset="-122"/>
              </a:rPr>
              <a:t>：</a:t>
            </a:r>
            <a:r>
              <a:rPr lang="zh-CN" altLang="en-US" dirty="0" smtClean="0">
                <a:latin typeface="华文楷体" pitchFamily="2" charset="-122"/>
                <a:ea typeface="华文楷体" pitchFamily="2" charset="-122"/>
              </a:rPr>
              <a:t>围绕贯彻党中央和省委决策部署开展专题性的学习、讨论、参观和</a:t>
            </a:r>
            <a:r>
              <a:rPr lang="zh-CN" altLang="en-US" dirty="0" smtClean="0">
                <a:latin typeface="华文楷体" pitchFamily="2" charset="-122"/>
                <a:ea typeface="华文楷体" pitchFamily="2" charset="-122"/>
              </a:rPr>
              <a:t>红色教育、义务劳动</a:t>
            </a:r>
            <a:r>
              <a:rPr lang="zh-CN" altLang="en-US" dirty="0" smtClean="0">
                <a:latin typeface="华文楷体" pitchFamily="2" charset="-122"/>
                <a:ea typeface="华文楷体" pitchFamily="2" charset="-122"/>
              </a:rPr>
              <a:t>等</a:t>
            </a:r>
            <a:r>
              <a:rPr lang="zh-CN" altLang="en-US" dirty="0" smtClean="0">
                <a:latin typeface="华文楷体" pitchFamily="2" charset="-122"/>
                <a:ea typeface="华文楷体" pitchFamily="2" charset="-122"/>
              </a:rPr>
              <a:t>，</a:t>
            </a:r>
            <a:endParaRPr lang="en-US" altLang="zh-CN" dirty="0" smtClean="0">
              <a:latin typeface="华文楷体" pitchFamily="2" charset="-122"/>
              <a:ea typeface="华文楷体" pitchFamily="2" charset="-122"/>
            </a:endParaRPr>
          </a:p>
          <a:p>
            <a:pPr marL="342900" indent="-342900">
              <a:spcBef>
                <a:spcPct val="20000"/>
              </a:spcBef>
            </a:pPr>
            <a:r>
              <a:rPr lang="en-US" altLang="zh-CN" dirty="0" smtClean="0">
                <a:latin typeface="华文楷体" pitchFamily="2" charset="-122"/>
                <a:ea typeface="华文楷体" pitchFamily="2" charset="-122"/>
              </a:rPr>
              <a:t> </a:t>
            </a:r>
            <a:r>
              <a:rPr lang="en-US" altLang="zh-CN" dirty="0" smtClean="0">
                <a:latin typeface="华文楷体" pitchFamily="2" charset="-122"/>
                <a:ea typeface="华文楷体" pitchFamily="2" charset="-122"/>
              </a:rPr>
              <a:t>                </a:t>
            </a:r>
            <a:r>
              <a:rPr lang="zh-CN" altLang="en-US" dirty="0" smtClean="0">
                <a:latin typeface="华文楷体" pitchFamily="2" charset="-122"/>
                <a:ea typeface="华文楷体" pitchFamily="2" charset="-122"/>
              </a:rPr>
              <a:t>也</a:t>
            </a:r>
            <a:r>
              <a:rPr lang="zh-CN" altLang="en-US" dirty="0" smtClean="0">
                <a:latin typeface="华文楷体" pitchFamily="2" charset="-122"/>
                <a:ea typeface="华文楷体" pitchFamily="2" charset="-122"/>
              </a:rPr>
              <a:t>可以围绕单位重点工作开展“党建</a:t>
            </a:r>
            <a:r>
              <a:rPr lang="en-US" altLang="zh-CN" dirty="0" smtClean="0">
                <a:latin typeface="华文楷体" pitchFamily="2" charset="-122"/>
                <a:ea typeface="华文楷体" pitchFamily="2" charset="-122"/>
              </a:rPr>
              <a:t>+”</a:t>
            </a:r>
            <a:r>
              <a:rPr lang="zh-CN" altLang="en-US" dirty="0" smtClean="0">
                <a:latin typeface="华文楷体" pitchFamily="2" charset="-122"/>
                <a:ea typeface="华文楷体" pitchFamily="2" charset="-122"/>
              </a:rPr>
              <a:t>主题实践活动。每月相对固定一天。</a:t>
            </a:r>
            <a:endParaRPr kumimoji="0" lang="zh-CN" altLang="en-US" i="0" u="none" strike="noStrike" kern="1200" cap="none" spc="0" normalizeH="0" baseline="0" noProof="0" dirty="0" smtClean="0">
              <a:ln>
                <a:noFill/>
              </a:ln>
              <a:effectLst/>
              <a:uLnTx/>
              <a:uFillTx/>
              <a:latin typeface="华文楷体" pitchFamily="2" charset="-122"/>
              <a:ea typeface="华文楷体" pitchFamily="2" charset="-122"/>
            </a:endParaRPr>
          </a:p>
        </p:txBody>
      </p:sp>
      <p:sp>
        <p:nvSpPr>
          <p:cNvPr id="12" name="文本占位符 18434"/>
          <p:cNvSpPr txBox="1">
            <a:spLocks noChangeArrowheads="1"/>
          </p:cNvSpPr>
          <p:nvPr/>
        </p:nvSpPr>
        <p:spPr>
          <a:xfrm>
            <a:off x="6660232" y="2564904"/>
            <a:ext cx="2088232" cy="2232248"/>
          </a:xfrm>
          <a:prstGeom prst="rect">
            <a:avLst/>
          </a:prstGeom>
        </p:spPr>
        <p:txBody>
          <a:bodyPr vert="horz" lIns="91440" tIns="45720" rIns="91440" bIns="45720" rtlCol="0">
            <a:normAutofit/>
          </a:bodyPr>
          <a:lstStyle/>
          <a:p>
            <a:pPr marL="342900" indent="-342900" algn="just">
              <a:spcBef>
                <a:spcPct val="20000"/>
              </a:spcBef>
            </a:pPr>
            <a:r>
              <a:rPr lang="zh-CN" altLang="en-US" b="1" dirty="0" smtClean="0">
                <a:latin typeface="华文楷体" pitchFamily="2" charset="-122"/>
                <a:ea typeface="华文楷体" pitchFamily="2" charset="-122"/>
              </a:rPr>
              <a:t>          </a:t>
            </a:r>
            <a:r>
              <a:rPr lang="zh-CN" altLang="en-US" sz="2000" b="1" dirty="0" smtClean="0">
                <a:solidFill>
                  <a:srgbClr val="FF0000"/>
                </a:solidFill>
                <a:latin typeface="华文楷体" pitchFamily="2" charset="-122"/>
                <a:ea typeface="华文楷体" pitchFamily="2" charset="-122"/>
              </a:rPr>
              <a:t>活动方式</a:t>
            </a:r>
            <a:endParaRPr lang="en-US" altLang="zh-CN" dirty="0" smtClean="0">
              <a:latin typeface="华文楷体" pitchFamily="2" charset="-122"/>
              <a:ea typeface="华文楷体" pitchFamily="2" charset="-122"/>
            </a:endParaRPr>
          </a:p>
          <a:p>
            <a:pPr marL="342900" indent="-342900" algn="just">
              <a:spcBef>
                <a:spcPct val="20000"/>
              </a:spcBef>
            </a:pPr>
            <a:r>
              <a:rPr lang="zh-CN" altLang="en-US" dirty="0" smtClean="0">
                <a:latin typeface="华文楷体" pitchFamily="2" charset="-122"/>
                <a:ea typeface="华文楷体" pitchFamily="2" charset="-122"/>
              </a:rPr>
              <a:t>         一般以党支部为单位组织开展，也可根据活动需要，多个党支部联合开展。</a:t>
            </a:r>
            <a:endParaRPr kumimoji="0" lang="zh-CN" altLang="en-US" i="0" u="none" strike="noStrike" kern="1200" cap="none" spc="0" normalizeH="0" baseline="0" noProof="0" dirty="0" smtClean="0">
              <a:ln>
                <a:noFill/>
              </a:ln>
              <a:effectLst/>
              <a:uLnTx/>
              <a:uFillTx/>
              <a:latin typeface="华文楷体" pitchFamily="2" charset="-122"/>
              <a:ea typeface="华文楷体"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blinds(horizontal)">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blinds(horizontal)">
                                      <p:cBhvr>
                                        <p:cTn id="12"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2" grpId="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srcRect/>
          <a:stretch>
            <a:fillRect/>
          </a:stretch>
        </p:blipFill>
        <p:spPr bwMode="auto">
          <a:xfrm>
            <a:off x="611560" y="116632"/>
            <a:ext cx="864096" cy="963799"/>
          </a:xfrm>
          <a:prstGeom prst="rect">
            <a:avLst/>
          </a:prstGeom>
          <a:noFill/>
          <a:ln w="9525">
            <a:noFill/>
            <a:miter lim="800000"/>
            <a:headEnd/>
            <a:tailEnd/>
          </a:ln>
        </p:spPr>
      </p:pic>
      <p:cxnSp>
        <p:nvCxnSpPr>
          <p:cNvPr id="6" name="直接连接符 5"/>
          <p:cNvCxnSpPr/>
          <p:nvPr/>
        </p:nvCxnSpPr>
        <p:spPr>
          <a:xfrm>
            <a:off x="0" y="1124744"/>
            <a:ext cx="91440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8" name="矩形 7"/>
          <p:cNvSpPr/>
          <p:nvPr/>
        </p:nvSpPr>
        <p:spPr>
          <a:xfrm>
            <a:off x="0" y="1268760"/>
            <a:ext cx="9144000" cy="72008"/>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矩形 9"/>
          <p:cNvSpPr/>
          <p:nvPr/>
        </p:nvSpPr>
        <p:spPr>
          <a:xfrm>
            <a:off x="323528" y="3284984"/>
            <a:ext cx="2664296" cy="2234138"/>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a:lnSpc>
                <a:spcPts val="2400"/>
              </a:lnSpc>
            </a:pPr>
            <a:r>
              <a:rPr lang="zh-CN" altLang="en-US" b="1" dirty="0" smtClean="0">
                <a:solidFill>
                  <a:srgbClr val="C00000"/>
                </a:solidFill>
                <a:latin typeface="华文楷体" pitchFamily="2" charset="-122"/>
                <a:ea typeface="华文楷体" pitchFamily="2" charset="-122"/>
              </a:rPr>
              <a:t>会前准备</a:t>
            </a:r>
            <a:r>
              <a:rPr lang="zh-CN" altLang="en-US" b="1" dirty="0" smtClean="0">
                <a:latin typeface="华文楷体" pitchFamily="2" charset="-122"/>
                <a:ea typeface="华文楷体" pitchFamily="2" charset="-122"/>
              </a:rPr>
              <a:t>（</a:t>
            </a:r>
            <a:r>
              <a:rPr lang="en-US" altLang="zh-CN" b="1" dirty="0" smtClean="0">
                <a:latin typeface="华文楷体" pitchFamily="2" charset="-122"/>
                <a:ea typeface="华文楷体" pitchFamily="2" charset="-122"/>
              </a:rPr>
              <a:t>6</a:t>
            </a:r>
            <a:r>
              <a:rPr lang="zh-CN" altLang="en-US" b="1" dirty="0" smtClean="0">
                <a:latin typeface="华文楷体" pitchFamily="2" charset="-122"/>
                <a:ea typeface="华文楷体" pitchFamily="2" charset="-122"/>
              </a:rPr>
              <a:t>个程序）</a:t>
            </a:r>
          </a:p>
          <a:p>
            <a:pPr>
              <a:lnSpc>
                <a:spcPts val="2400"/>
              </a:lnSpc>
            </a:pPr>
            <a:r>
              <a:rPr lang="en-US" altLang="zh-CN" dirty="0" smtClean="0">
                <a:latin typeface="华文楷体" pitchFamily="2" charset="-122"/>
                <a:ea typeface="华文楷体" pitchFamily="2" charset="-122"/>
              </a:rPr>
              <a:t> 1</a:t>
            </a:r>
            <a:r>
              <a:rPr lang="zh-CN" altLang="en-US" dirty="0" smtClean="0">
                <a:latin typeface="华文楷体" pitchFamily="2" charset="-122"/>
                <a:ea typeface="华文楷体" pitchFamily="2" charset="-122"/>
              </a:rPr>
              <a:t>、确定会议主题。</a:t>
            </a:r>
          </a:p>
          <a:p>
            <a:pPr>
              <a:lnSpc>
                <a:spcPts val="2400"/>
              </a:lnSpc>
            </a:pPr>
            <a:r>
              <a:rPr lang="zh-CN" altLang="en-US" dirty="0" smtClean="0">
                <a:latin typeface="华文楷体" pitchFamily="2" charset="-122"/>
                <a:ea typeface="华文楷体" pitchFamily="2" charset="-122"/>
              </a:rPr>
              <a:t> </a:t>
            </a:r>
            <a:r>
              <a:rPr lang="en-US" altLang="zh-CN" dirty="0" smtClean="0">
                <a:latin typeface="华文楷体" pitchFamily="2" charset="-122"/>
                <a:ea typeface="华文楷体" pitchFamily="2" charset="-122"/>
              </a:rPr>
              <a:t>2</a:t>
            </a:r>
            <a:r>
              <a:rPr lang="zh-CN" altLang="en-US" dirty="0" smtClean="0">
                <a:latin typeface="华文楷体" pitchFamily="2" charset="-122"/>
                <a:ea typeface="华文楷体" pitchFamily="2" charset="-122"/>
              </a:rPr>
              <a:t>、制定方案，下发通知。</a:t>
            </a:r>
          </a:p>
          <a:p>
            <a:pPr>
              <a:lnSpc>
                <a:spcPts val="2400"/>
              </a:lnSpc>
            </a:pPr>
            <a:r>
              <a:rPr lang="en-US" altLang="zh-CN" dirty="0" smtClean="0">
                <a:latin typeface="华文楷体" pitchFamily="2" charset="-122"/>
                <a:ea typeface="华文楷体" pitchFamily="2" charset="-122"/>
              </a:rPr>
              <a:t> 3</a:t>
            </a:r>
            <a:r>
              <a:rPr lang="zh-CN" altLang="en-US" dirty="0" smtClean="0">
                <a:latin typeface="华文楷体" pitchFamily="2" charset="-122"/>
                <a:ea typeface="华文楷体" pitchFamily="2" charset="-122"/>
              </a:rPr>
              <a:t>、组织会前学习。</a:t>
            </a:r>
          </a:p>
          <a:p>
            <a:pPr>
              <a:lnSpc>
                <a:spcPts val="2400"/>
              </a:lnSpc>
            </a:pPr>
            <a:r>
              <a:rPr lang="zh-CN" altLang="en-US" dirty="0" smtClean="0">
                <a:latin typeface="华文楷体" pitchFamily="2" charset="-122"/>
                <a:ea typeface="华文楷体" pitchFamily="2" charset="-122"/>
              </a:rPr>
              <a:t> </a:t>
            </a:r>
            <a:r>
              <a:rPr lang="en-US" altLang="zh-CN" dirty="0" smtClean="0">
                <a:latin typeface="华文楷体" pitchFamily="2" charset="-122"/>
                <a:ea typeface="华文楷体" pitchFamily="2" charset="-122"/>
              </a:rPr>
              <a:t>4</a:t>
            </a:r>
            <a:r>
              <a:rPr lang="zh-CN" altLang="en-US" dirty="0" smtClean="0">
                <a:latin typeface="华文楷体" pitchFamily="2" charset="-122"/>
                <a:ea typeface="华文楷体" pitchFamily="2" charset="-122"/>
              </a:rPr>
              <a:t>、广泛征求意见。</a:t>
            </a:r>
          </a:p>
          <a:p>
            <a:pPr>
              <a:lnSpc>
                <a:spcPts val="2400"/>
              </a:lnSpc>
            </a:pPr>
            <a:r>
              <a:rPr lang="zh-CN" altLang="en-US" dirty="0" smtClean="0">
                <a:latin typeface="华文楷体" pitchFamily="2" charset="-122"/>
                <a:ea typeface="华文楷体" pitchFamily="2" charset="-122"/>
              </a:rPr>
              <a:t> </a:t>
            </a:r>
            <a:r>
              <a:rPr lang="en-US" altLang="zh-CN" dirty="0" smtClean="0">
                <a:latin typeface="华文楷体" pitchFamily="2" charset="-122"/>
                <a:ea typeface="华文楷体" pitchFamily="2" charset="-122"/>
              </a:rPr>
              <a:t>5</a:t>
            </a:r>
            <a:r>
              <a:rPr lang="zh-CN" altLang="en-US" dirty="0" smtClean="0">
                <a:latin typeface="华文楷体" pitchFamily="2" charset="-122"/>
                <a:ea typeface="华文楷体" pitchFamily="2" charset="-122"/>
              </a:rPr>
              <a:t>、开展谈心谈话。</a:t>
            </a:r>
          </a:p>
          <a:p>
            <a:pPr>
              <a:lnSpc>
                <a:spcPts val="2400"/>
              </a:lnSpc>
            </a:pPr>
            <a:r>
              <a:rPr lang="zh-CN" altLang="en-US" dirty="0" smtClean="0">
                <a:latin typeface="华文楷体" pitchFamily="2" charset="-122"/>
                <a:ea typeface="华文楷体" pitchFamily="2" charset="-122"/>
              </a:rPr>
              <a:t> </a:t>
            </a:r>
            <a:r>
              <a:rPr lang="en-US" altLang="zh-CN" dirty="0" smtClean="0">
                <a:latin typeface="华文楷体" pitchFamily="2" charset="-122"/>
                <a:ea typeface="华文楷体" pitchFamily="2" charset="-122"/>
              </a:rPr>
              <a:t>6</a:t>
            </a:r>
            <a:r>
              <a:rPr lang="zh-CN" altLang="en-US" dirty="0" smtClean="0">
                <a:latin typeface="华文楷体" pitchFamily="2" charset="-122"/>
                <a:ea typeface="华文楷体" pitchFamily="2" charset="-122"/>
              </a:rPr>
              <a:t>、撰写发言提纲。</a:t>
            </a:r>
            <a:endParaRPr lang="zh-CN" altLang="en-US" dirty="0">
              <a:latin typeface="华文楷体" pitchFamily="2" charset="-122"/>
              <a:ea typeface="华文楷体" pitchFamily="2" charset="-122"/>
            </a:endParaRPr>
          </a:p>
        </p:txBody>
      </p:sp>
      <p:sp>
        <p:nvSpPr>
          <p:cNvPr id="11" name="矩形 10"/>
          <p:cNvSpPr/>
          <p:nvPr/>
        </p:nvSpPr>
        <p:spPr>
          <a:xfrm>
            <a:off x="3131840" y="1844824"/>
            <a:ext cx="2952328" cy="3785652"/>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a:lnSpc>
                <a:spcPts val="2400"/>
              </a:lnSpc>
            </a:pPr>
            <a:r>
              <a:rPr lang="zh-CN" altLang="en-US" b="1" dirty="0" smtClean="0">
                <a:solidFill>
                  <a:srgbClr val="C00000"/>
                </a:solidFill>
                <a:latin typeface="华文楷体" pitchFamily="2" charset="-122"/>
                <a:ea typeface="华文楷体" pitchFamily="2" charset="-122"/>
              </a:rPr>
              <a:t>召开会议</a:t>
            </a:r>
            <a:r>
              <a:rPr lang="zh-CN" altLang="en-US" b="1" dirty="0" smtClean="0">
                <a:latin typeface="华文楷体" pitchFamily="2" charset="-122"/>
                <a:ea typeface="华文楷体" pitchFamily="2" charset="-122"/>
              </a:rPr>
              <a:t>（</a:t>
            </a:r>
            <a:r>
              <a:rPr lang="en-US" altLang="zh-CN" b="1" dirty="0" smtClean="0">
                <a:latin typeface="华文楷体" pitchFamily="2" charset="-122"/>
                <a:ea typeface="华文楷体" pitchFamily="2" charset="-122"/>
              </a:rPr>
              <a:t>7</a:t>
            </a:r>
            <a:r>
              <a:rPr lang="zh-CN" altLang="en-US" b="1" dirty="0" smtClean="0">
                <a:latin typeface="华文楷体" pitchFamily="2" charset="-122"/>
                <a:ea typeface="华文楷体" pitchFamily="2" charset="-122"/>
              </a:rPr>
              <a:t>个程序）</a:t>
            </a:r>
          </a:p>
          <a:p>
            <a:pPr>
              <a:lnSpc>
                <a:spcPts val="2400"/>
              </a:lnSpc>
            </a:pPr>
            <a:r>
              <a:rPr lang="zh-CN" altLang="en-US" dirty="0" smtClean="0">
                <a:latin typeface="华文楷体" pitchFamily="2" charset="-122"/>
                <a:ea typeface="华文楷体" pitchFamily="2" charset="-122"/>
              </a:rPr>
              <a:t> </a:t>
            </a:r>
            <a:r>
              <a:rPr lang="en-US" altLang="zh-CN" dirty="0" smtClean="0">
                <a:latin typeface="华文楷体" pitchFamily="2" charset="-122"/>
                <a:ea typeface="华文楷体" pitchFamily="2" charset="-122"/>
              </a:rPr>
              <a:t>1</a:t>
            </a:r>
            <a:r>
              <a:rPr lang="zh-CN" altLang="en-US" dirty="0" smtClean="0">
                <a:latin typeface="华文楷体" pitchFamily="2" charset="-122"/>
                <a:ea typeface="华文楷体" pitchFamily="2" charset="-122"/>
              </a:rPr>
              <a:t>、书记宣布会议议题。</a:t>
            </a:r>
            <a:endParaRPr lang="en-US" altLang="zh-CN" dirty="0" smtClean="0">
              <a:latin typeface="华文楷体" pitchFamily="2" charset="-122"/>
              <a:ea typeface="华文楷体" pitchFamily="2" charset="-122"/>
            </a:endParaRPr>
          </a:p>
          <a:p>
            <a:pPr>
              <a:lnSpc>
                <a:spcPts val="2400"/>
              </a:lnSpc>
            </a:pPr>
            <a:r>
              <a:rPr lang="zh-CN" altLang="en-US" dirty="0" smtClean="0">
                <a:latin typeface="华文楷体" pitchFamily="2" charset="-122"/>
                <a:ea typeface="华文楷体" pitchFamily="2" charset="-122"/>
              </a:rPr>
              <a:t> </a:t>
            </a:r>
            <a:r>
              <a:rPr lang="en-US" altLang="zh-CN" dirty="0" smtClean="0">
                <a:latin typeface="华文楷体" pitchFamily="2" charset="-122"/>
                <a:ea typeface="华文楷体" pitchFamily="2" charset="-122"/>
              </a:rPr>
              <a:t>2</a:t>
            </a:r>
            <a:r>
              <a:rPr lang="zh-CN" altLang="en-US" dirty="0" smtClean="0">
                <a:latin typeface="华文楷体" pitchFamily="2" charset="-122"/>
                <a:ea typeface="华文楷体" pitchFamily="2" charset="-122"/>
              </a:rPr>
              <a:t>、再次传达上级文件和要求，进一步统一思想认识。</a:t>
            </a:r>
          </a:p>
          <a:p>
            <a:pPr>
              <a:lnSpc>
                <a:spcPts val="2400"/>
              </a:lnSpc>
            </a:pPr>
            <a:r>
              <a:rPr lang="zh-CN" altLang="en-US" dirty="0" smtClean="0">
                <a:latin typeface="华文楷体" pitchFamily="2" charset="-122"/>
                <a:ea typeface="华文楷体" pitchFamily="2" charset="-122"/>
              </a:rPr>
              <a:t> </a:t>
            </a:r>
            <a:r>
              <a:rPr lang="en-US" altLang="zh-CN" dirty="0" smtClean="0">
                <a:latin typeface="华文楷体" pitchFamily="2" charset="-122"/>
                <a:ea typeface="华文楷体" pitchFamily="2" charset="-122"/>
              </a:rPr>
              <a:t>3</a:t>
            </a:r>
            <a:r>
              <a:rPr lang="zh-CN" altLang="en-US" dirty="0" smtClean="0">
                <a:latin typeface="华文楷体" pitchFamily="2" charset="-122"/>
                <a:ea typeface="华文楷体" pitchFamily="2" charset="-122"/>
              </a:rPr>
              <a:t>、通报征求意见的情况。</a:t>
            </a:r>
          </a:p>
          <a:p>
            <a:pPr>
              <a:lnSpc>
                <a:spcPts val="2400"/>
              </a:lnSpc>
            </a:pPr>
            <a:r>
              <a:rPr lang="zh-CN" altLang="en-US" dirty="0" smtClean="0">
                <a:latin typeface="华文楷体" pitchFamily="2" charset="-122"/>
                <a:ea typeface="华文楷体" pitchFamily="2" charset="-122"/>
              </a:rPr>
              <a:t> </a:t>
            </a:r>
            <a:r>
              <a:rPr lang="en-US" altLang="zh-CN" dirty="0" smtClean="0">
                <a:latin typeface="华文楷体" pitchFamily="2" charset="-122"/>
                <a:ea typeface="华文楷体" pitchFamily="2" charset="-122"/>
              </a:rPr>
              <a:t>4</a:t>
            </a:r>
            <a:r>
              <a:rPr lang="zh-CN" altLang="en-US" dirty="0" smtClean="0">
                <a:latin typeface="华文楷体" pitchFamily="2" charset="-122"/>
                <a:ea typeface="华文楷体" pitchFamily="2" charset="-122"/>
              </a:rPr>
              <a:t>、总结报告上次组织生活会整改措施落实情况。</a:t>
            </a:r>
          </a:p>
          <a:p>
            <a:pPr>
              <a:lnSpc>
                <a:spcPts val="2400"/>
              </a:lnSpc>
            </a:pPr>
            <a:r>
              <a:rPr lang="zh-CN" altLang="en-US" dirty="0" smtClean="0">
                <a:latin typeface="华文楷体" pitchFamily="2" charset="-122"/>
                <a:ea typeface="华文楷体" pitchFamily="2" charset="-122"/>
              </a:rPr>
              <a:t> </a:t>
            </a:r>
            <a:r>
              <a:rPr lang="en-US" altLang="zh-CN" dirty="0" smtClean="0">
                <a:latin typeface="华文楷体" pitchFamily="2" charset="-122"/>
                <a:ea typeface="华文楷体" pitchFamily="2" charset="-122"/>
              </a:rPr>
              <a:t>5</a:t>
            </a:r>
            <a:r>
              <a:rPr lang="zh-CN" altLang="en-US" dirty="0" smtClean="0">
                <a:latin typeface="华文楷体" pitchFamily="2" charset="-122"/>
                <a:ea typeface="华文楷体" pitchFamily="2" charset="-122"/>
              </a:rPr>
              <a:t>、书记代表支部班子首先进行剖析。</a:t>
            </a:r>
          </a:p>
          <a:p>
            <a:pPr>
              <a:lnSpc>
                <a:spcPts val="2400"/>
              </a:lnSpc>
            </a:pPr>
            <a:r>
              <a:rPr lang="zh-CN" altLang="en-US" dirty="0" smtClean="0">
                <a:latin typeface="华文楷体" pitchFamily="2" charset="-122"/>
                <a:ea typeface="华文楷体" pitchFamily="2" charset="-122"/>
              </a:rPr>
              <a:t> </a:t>
            </a:r>
            <a:r>
              <a:rPr lang="en-US" altLang="zh-CN" dirty="0" smtClean="0">
                <a:latin typeface="华文楷体" pitchFamily="2" charset="-122"/>
                <a:ea typeface="华文楷体" pitchFamily="2" charset="-122"/>
              </a:rPr>
              <a:t>6</a:t>
            </a:r>
            <a:r>
              <a:rPr lang="zh-CN" altLang="en-US" dirty="0" smtClean="0">
                <a:latin typeface="华文楷体" pitchFamily="2" charset="-122"/>
                <a:ea typeface="华文楷体" pitchFamily="2" charset="-122"/>
              </a:rPr>
              <a:t>、党员及党员之间开展批评与自我批评。</a:t>
            </a:r>
          </a:p>
          <a:p>
            <a:pPr>
              <a:lnSpc>
                <a:spcPts val="2400"/>
              </a:lnSpc>
            </a:pPr>
            <a:r>
              <a:rPr lang="zh-CN" altLang="en-US" dirty="0" smtClean="0">
                <a:latin typeface="华文楷体" pitchFamily="2" charset="-122"/>
                <a:ea typeface="华文楷体" pitchFamily="2" charset="-122"/>
              </a:rPr>
              <a:t> </a:t>
            </a:r>
            <a:r>
              <a:rPr lang="en-US" altLang="zh-CN" dirty="0" smtClean="0">
                <a:latin typeface="华文楷体" pitchFamily="2" charset="-122"/>
                <a:ea typeface="华文楷体" pitchFamily="2" charset="-122"/>
              </a:rPr>
              <a:t>7</a:t>
            </a:r>
            <a:r>
              <a:rPr lang="zh-CN" altLang="en-US" dirty="0" smtClean="0">
                <a:latin typeface="华文楷体" pitchFamily="2" charset="-122"/>
                <a:ea typeface="华文楷体" pitchFamily="2" charset="-122"/>
              </a:rPr>
              <a:t>、认真做好会议记录。。</a:t>
            </a:r>
            <a:endParaRPr lang="zh-CN" altLang="en-US" dirty="0">
              <a:latin typeface="华文楷体" pitchFamily="2" charset="-122"/>
              <a:ea typeface="华文楷体" pitchFamily="2" charset="-122"/>
            </a:endParaRPr>
          </a:p>
        </p:txBody>
      </p:sp>
      <p:sp>
        <p:nvSpPr>
          <p:cNvPr id="13" name="矩形 12"/>
          <p:cNvSpPr/>
          <p:nvPr/>
        </p:nvSpPr>
        <p:spPr>
          <a:xfrm>
            <a:off x="6228184" y="1844824"/>
            <a:ext cx="2736304" cy="1938992"/>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a:lnSpc>
                <a:spcPts val="2400"/>
              </a:lnSpc>
            </a:pPr>
            <a:r>
              <a:rPr lang="zh-CN" altLang="en-US" b="1" dirty="0" smtClean="0">
                <a:solidFill>
                  <a:srgbClr val="C00000"/>
                </a:solidFill>
                <a:latin typeface="华文楷体" pitchFamily="2" charset="-122"/>
                <a:ea typeface="华文楷体" pitchFamily="2" charset="-122"/>
              </a:rPr>
              <a:t>会后工作</a:t>
            </a:r>
            <a:r>
              <a:rPr lang="zh-CN" altLang="en-US" b="1" dirty="0" smtClean="0">
                <a:latin typeface="华文楷体" pitchFamily="2" charset="-122"/>
                <a:ea typeface="华文楷体" pitchFamily="2" charset="-122"/>
              </a:rPr>
              <a:t>（</a:t>
            </a:r>
            <a:r>
              <a:rPr lang="en-US" altLang="zh-CN" b="1" dirty="0" smtClean="0">
                <a:latin typeface="华文楷体" pitchFamily="2" charset="-122"/>
                <a:ea typeface="华文楷体" pitchFamily="2" charset="-122"/>
              </a:rPr>
              <a:t>4</a:t>
            </a:r>
            <a:r>
              <a:rPr lang="zh-CN" altLang="en-US" b="1" dirty="0" smtClean="0">
                <a:latin typeface="华文楷体" pitchFamily="2" charset="-122"/>
                <a:ea typeface="华文楷体" pitchFamily="2" charset="-122"/>
              </a:rPr>
              <a:t>个程序</a:t>
            </a:r>
            <a:r>
              <a:rPr lang="zh-CN" altLang="en-US" dirty="0" smtClean="0">
                <a:latin typeface="华文楷体" pitchFamily="2" charset="-122"/>
                <a:ea typeface="华文楷体" pitchFamily="2" charset="-122"/>
              </a:rPr>
              <a:t>）</a:t>
            </a:r>
          </a:p>
          <a:p>
            <a:pPr>
              <a:lnSpc>
                <a:spcPts val="2400"/>
              </a:lnSpc>
            </a:pPr>
            <a:r>
              <a:rPr lang="zh-CN" altLang="en-US" dirty="0" smtClean="0">
                <a:latin typeface="华文楷体" pitchFamily="2" charset="-122"/>
                <a:ea typeface="华文楷体" pitchFamily="2" charset="-122"/>
              </a:rPr>
              <a:t>  </a:t>
            </a:r>
            <a:r>
              <a:rPr lang="en-US" altLang="zh-CN" dirty="0" smtClean="0">
                <a:latin typeface="华文楷体" pitchFamily="2" charset="-122"/>
                <a:ea typeface="华文楷体" pitchFamily="2" charset="-122"/>
              </a:rPr>
              <a:t>1</a:t>
            </a:r>
            <a:r>
              <a:rPr lang="zh-CN" altLang="en-US" dirty="0" smtClean="0">
                <a:latin typeface="华文楷体" pitchFamily="2" charset="-122"/>
                <a:ea typeface="华文楷体" pitchFamily="2" charset="-122"/>
              </a:rPr>
              <a:t>、制定整改措施。</a:t>
            </a:r>
          </a:p>
          <a:p>
            <a:pPr>
              <a:lnSpc>
                <a:spcPts val="2400"/>
              </a:lnSpc>
            </a:pPr>
            <a:r>
              <a:rPr lang="zh-CN" altLang="en-US" dirty="0" smtClean="0">
                <a:latin typeface="华文楷体" pitchFamily="2" charset="-122"/>
                <a:ea typeface="华文楷体" pitchFamily="2" charset="-122"/>
              </a:rPr>
              <a:t>  </a:t>
            </a:r>
            <a:r>
              <a:rPr lang="en-US" altLang="zh-CN" dirty="0" smtClean="0">
                <a:latin typeface="华文楷体" pitchFamily="2" charset="-122"/>
                <a:ea typeface="华文楷体" pitchFamily="2" charset="-122"/>
              </a:rPr>
              <a:t>2</a:t>
            </a:r>
            <a:r>
              <a:rPr lang="zh-CN" altLang="en-US" dirty="0" smtClean="0">
                <a:latin typeface="华文楷体" pitchFamily="2" charset="-122"/>
                <a:ea typeface="华文楷体" pitchFamily="2" charset="-122"/>
              </a:rPr>
              <a:t>、向党员群众通报情况。</a:t>
            </a:r>
          </a:p>
          <a:p>
            <a:pPr>
              <a:lnSpc>
                <a:spcPts val="2400"/>
              </a:lnSpc>
            </a:pPr>
            <a:r>
              <a:rPr lang="zh-CN" altLang="en-US" dirty="0" smtClean="0">
                <a:latin typeface="华文楷体" pitchFamily="2" charset="-122"/>
                <a:ea typeface="华文楷体" pitchFamily="2" charset="-122"/>
              </a:rPr>
              <a:t>  </a:t>
            </a:r>
            <a:r>
              <a:rPr lang="en-US" altLang="zh-CN" dirty="0" smtClean="0">
                <a:latin typeface="华文楷体" pitchFamily="2" charset="-122"/>
                <a:ea typeface="华文楷体" pitchFamily="2" charset="-122"/>
              </a:rPr>
              <a:t>3</a:t>
            </a:r>
            <a:r>
              <a:rPr lang="zh-CN" altLang="en-US" dirty="0" smtClean="0">
                <a:latin typeface="华文楷体" pitchFamily="2" charset="-122"/>
                <a:ea typeface="华文楷体" pitchFamily="2" charset="-122"/>
              </a:rPr>
              <a:t>、向上级党组织报告情况。</a:t>
            </a:r>
          </a:p>
          <a:p>
            <a:pPr>
              <a:lnSpc>
                <a:spcPts val="2400"/>
              </a:lnSpc>
            </a:pPr>
            <a:r>
              <a:rPr lang="zh-CN" altLang="en-US" dirty="0" smtClean="0">
                <a:latin typeface="华文楷体" pitchFamily="2" charset="-122"/>
                <a:ea typeface="华文楷体" pitchFamily="2" charset="-122"/>
              </a:rPr>
              <a:t>  </a:t>
            </a:r>
            <a:r>
              <a:rPr lang="en-US" altLang="zh-CN" dirty="0" smtClean="0">
                <a:latin typeface="华文楷体" pitchFamily="2" charset="-122"/>
                <a:ea typeface="华文楷体" pitchFamily="2" charset="-122"/>
              </a:rPr>
              <a:t>4</a:t>
            </a:r>
            <a:r>
              <a:rPr lang="zh-CN" altLang="en-US" dirty="0" smtClean="0">
                <a:latin typeface="华文楷体" pitchFamily="2" charset="-122"/>
                <a:ea typeface="华文楷体" pitchFamily="2" charset="-122"/>
              </a:rPr>
              <a:t>、相关资料归档。</a:t>
            </a:r>
            <a:endParaRPr lang="zh-CN" altLang="en-US" dirty="0">
              <a:latin typeface="华文楷体" pitchFamily="2" charset="-122"/>
              <a:ea typeface="华文楷体" pitchFamily="2" charset="-122"/>
            </a:endParaRPr>
          </a:p>
        </p:txBody>
      </p:sp>
      <p:sp>
        <p:nvSpPr>
          <p:cNvPr id="14" name="矩形 13"/>
          <p:cNvSpPr/>
          <p:nvPr/>
        </p:nvSpPr>
        <p:spPr>
          <a:xfrm>
            <a:off x="251520" y="1700808"/>
            <a:ext cx="2771800" cy="1477328"/>
          </a:xfrm>
          <a:prstGeom prst="rect">
            <a:avLst/>
          </a:prstGeom>
        </p:spPr>
        <p:txBody>
          <a:bodyPr wrap="square">
            <a:spAutoFit/>
          </a:bodyPr>
          <a:lstStyle/>
          <a:p>
            <a:r>
              <a:rPr lang="zh-CN" altLang="en-US" dirty="0" smtClean="0">
                <a:latin typeface="华文行楷" pitchFamily="2" charset="-122"/>
                <a:ea typeface="华文行楷" pitchFamily="2" charset="-122"/>
              </a:rPr>
              <a:t>党支部组织生活会是党支部以</a:t>
            </a:r>
            <a:r>
              <a:rPr lang="zh-CN" altLang="en-US" dirty="0" smtClean="0">
                <a:solidFill>
                  <a:srgbClr val="C00000"/>
                </a:solidFill>
                <a:latin typeface="华文行楷" pitchFamily="2" charset="-122"/>
                <a:ea typeface="华文行楷" pitchFamily="2" charset="-122"/>
              </a:rPr>
              <a:t>交流思想</a:t>
            </a:r>
            <a:r>
              <a:rPr lang="zh-CN" altLang="en-US" dirty="0" smtClean="0">
                <a:latin typeface="华文行楷" pitchFamily="2" charset="-122"/>
                <a:ea typeface="华文行楷" pitchFamily="2" charset="-122"/>
              </a:rPr>
              <a:t>、</a:t>
            </a:r>
            <a:r>
              <a:rPr lang="zh-CN" altLang="en-US" dirty="0" smtClean="0">
                <a:solidFill>
                  <a:srgbClr val="C00000"/>
                </a:solidFill>
                <a:latin typeface="华文行楷" pitchFamily="2" charset="-122"/>
                <a:ea typeface="华文行楷" pitchFamily="2" charset="-122"/>
              </a:rPr>
              <a:t>总结经验教训</a:t>
            </a:r>
            <a:r>
              <a:rPr lang="zh-CN" altLang="en-US" dirty="0" smtClean="0">
                <a:latin typeface="华文行楷" pitchFamily="2" charset="-122"/>
                <a:ea typeface="华文行楷" pitchFamily="2" charset="-122"/>
              </a:rPr>
              <a:t>、</a:t>
            </a:r>
            <a:r>
              <a:rPr lang="zh-CN" altLang="en-US" dirty="0" smtClean="0">
                <a:solidFill>
                  <a:srgbClr val="C00000"/>
                </a:solidFill>
                <a:latin typeface="华文行楷" pitchFamily="2" charset="-122"/>
                <a:ea typeface="华文行楷" pitchFamily="2" charset="-122"/>
              </a:rPr>
              <a:t>开展批评与自我批评</a:t>
            </a:r>
            <a:r>
              <a:rPr lang="zh-CN" altLang="en-US" dirty="0" smtClean="0">
                <a:latin typeface="华文行楷" pitchFamily="2" charset="-122"/>
                <a:ea typeface="华文行楷" pitchFamily="2" charset="-122"/>
              </a:rPr>
              <a:t>为中心内容的组织生活制度</a:t>
            </a:r>
            <a:r>
              <a:rPr lang="zh-CN" altLang="en-US" dirty="0" smtClean="0"/>
              <a:t>。</a:t>
            </a:r>
            <a:r>
              <a:rPr lang="zh-CN" altLang="en-US" dirty="0" smtClean="0">
                <a:latin typeface="华文行楷" pitchFamily="2" charset="-122"/>
                <a:ea typeface="华文行楷" pitchFamily="2" charset="-122"/>
              </a:rPr>
              <a:t>每年至少一次。</a:t>
            </a:r>
            <a:endParaRPr lang="zh-CN" altLang="en-US" dirty="0">
              <a:latin typeface="华文行楷" pitchFamily="2" charset="-122"/>
              <a:ea typeface="华文行楷" pitchFamily="2" charset="-122"/>
            </a:endParaRPr>
          </a:p>
        </p:txBody>
      </p:sp>
      <p:sp>
        <p:nvSpPr>
          <p:cNvPr id="15" name="矩形 14"/>
          <p:cNvSpPr/>
          <p:nvPr/>
        </p:nvSpPr>
        <p:spPr>
          <a:xfrm>
            <a:off x="6228184" y="4221088"/>
            <a:ext cx="2915816" cy="1200329"/>
          </a:xfrm>
          <a:prstGeom prst="rect">
            <a:avLst/>
          </a:prstGeom>
        </p:spPr>
        <p:txBody>
          <a:bodyPr wrap="square">
            <a:spAutoFit/>
          </a:bodyPr>
          <a:lstStyle/>
          <a:p>
            <a:r>
              <a:rPr lang="zh-CN" altLang="en-US" dirty="0" smtClean="0">
                <a:latin typeface="华文行楷" pitchFamily="2" charset="-122"/>
                <a:ea typeface="华文行楷" pitchFamily="2" charset="-122"/>
              </a:rPr>
              <a:t>正确引导，避免三化。</a:t>
            </a:r>
            <a:endParaRPr lang="en-US" altLang="zh-CN" dirty="0" smtClean="0">
              <a:latin typeface="华文行楷" pitchFamily="2" charset="-122"/>
              <a:ea typeface="华文行楷" pitchFamily="2" charset="-122"/>
            </a:endParaRPr>
          </a:p>
          <a:p>
            <a:r>
              <a:rPr lang="zh-CN" altLang="en-US" dirty="0" smtClean="0">
                <a:latin typeface="华文行楷" pitchFamily="2" charset="-122"/>
                <a:ea typeface="华文行楷" pitchFamily="2" charset="-122"/>
              </a:rPr>
              <a:t>形式化：走过场</a:t>
            </a:r>
            <a:endParaRPr lang="en-US" altLang="zh-CN" dirty="0" smtClean="0">
              <a:latin typeface="华文行楷" pitchFamily="2" charset="-122"/>
              <a:ea typeface="华文行楷" pitchFamily="2" charset="-122"/>
            </a:endParaRPr>
          </a:p>
          <a:p>
            <a:r>
              <a:rPr lang="zh-CN" altLang="en-US" dirty="0" smtClean="0">
                <a:latin typeface="华文行楷" pitchFamily="2" charset="-122"/>
                <a:ea typeface="华文行楷" pitchFamily="2" charset="-122"/>
              </a:rPr>
              <a:t>赞美化：表扬</a:t>
            </a:r>
            <a:r>
              <a:rPr lang="en-US" altLang="zh-CN" dirty="0" smtClean="0">
                <a:latin typeface="华文行楷" pitchFamily="2" charset="-122"/>
                <a:ea typeface="华文行楷" pitchFamily="2" charset="-122"/>
              </a:rPr>
              <a:t>+</a:t>
            </a:r>
            <a:r>
              <a:rPr lang="zh-CN" altLang="en-US" dirty="0" smtClean="0">
                <a:latin typeface="华文行楷" pitchFamily="2" charset="-122"/>
                <a:ea typeface="华文行楷" pitchFamily="2" charset="-122"/>
              </a:rPr>
              <a:t>自我表扬</a:t>
            </a:r>
            <a:endParaRPr lang="en-US" altLang="zh-CN" dirty="0" smtClean="0">
              <a:latin typeface="华文行楷" pitchFamily="2" charset="-122"/>
              <a:ea typeface="华文行楷" pitchFamily="2" charset="-122"/>
            </a:endParaRPr>
          </a:p>
          <a:p>
            <a:r>
              <a:rPr lang="zh-CN" altLang="en-US" dirty="0" smtClean="0">
                <a:latin typeface="华文行楷" pitchFamily="2" charset="-122"/>
                <a:ea typeface="华文行楷" pitchFamily="2" charset="-122"/>
              </a:rPr>
              <a:t>小结化：工作汇报（小结）</a:t>
            </a:r>
            <a:endParaRPr lang="zh-CN" altLang="en-US" dirty="0">
              <a:latin typeface="华文行楷" pitchFamily="2" charset="-122"/>
              <a:ea typeface="华文行楷" pitchFamily="2" charset="-122"/>
            </a:endParaRPr>
          </a:p>
        </p:txBody>
      </p:sp>
      <p:sp>
        <p:nvSpPr>
          <p:cNvPr id="12" name="标题 1"/>
          <p:cNvSpPr txBox="1">
            <a:spLocks noChangeArrowheads="1"/>
          </p:cNvSpPr>
          <p:nvPr/>
        </p:nvSpPr>
        <p:spPr>
          <a:xfrm>
            <a:off x="896938" y="188640"/>
            <a:ext cx="8247062" cy="1054100"/>
          </a:xfrm>
          <a:prstGeom prst="rect">
            <a:avLst/>
          </a:prstGeom>
        </p:spPr>
        <p:txBody>
          <a:bodyPr vert="horz" lIns="91440" tIns="45720" rIns="91440" bIns="45720" rtlCol="0" anchor="ctr">
            <a:normAutofit/>
          </a:bodyPr>
          <a:lstStyle/>
          <a:p>
            <a:pPr lvl="0" algn="ctr">
              <a:spcBef>
                <a:spcPct val="0"/>
              </a:spcBef>
              <a:defRPr/>
            </a:pPr>
            <a:r>
              <a:rPr lang="zh-CN" altLang="en-US" sz="2800" b="1" spc="-300" dirty="0" smtClean="0">
                <a:latin typeface="楷体_GB2312" pitchFamily="49" charset="-122"/>
                <a:ea typeface="楷体_GB2312" pitchFamily="49" charset="-122"/>
              </a:rPr>
              <a:t>第三讲  基层党支部工作规范化 </a:t>
            </a:r>
            <a:r>
              <a:rPr lang="zh-CN" altLang="en-US" sz="2800" b="1" dirty="0" smtClean="0">
                <a:solidFill>
                  <a:srgbClr val="FF0000"/>
                </a:solidFill>
                <a:latin typeface="楷体_GB2312" pitchFamily="49" charset="-122"/>
                <a:ea typeface="楷体_GB2312" pitchFamily="49" charset="-122"/>
              </a:rPr>
              <a:t>组织生活会</a:t>
            </a:r>
            <a:endParaRPr lang="zh-CN" altLang="en-US" sz="2800" b="1" spc="-300" dirty="0" smtClean="0">
              <a:latin typeface="楷体_GB2312" pitchFamily="49" charset="-122"/>
              <a:ea typeface="楷体_GB2312" pitchFamily="49"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blinds(horizontal)">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blinds(horizontal)">
                                      <p:cBhvr>
                                        <p:cTn id="12" dur="500"/>
                                        <p:tgtEl>
                                          <p:spTgt spid="11"/>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blinds(horizontal)">
                                      <p:cBhvr>
                                        <p:cTn id="17" dur="500"/>
                                        <p:tgtEl>
                                          <p:spTgt spid="13"/>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15"/>
                                        </p:tgtEl>
                                        <p:attrNameLst>
                                          <p:attrName>style.visibility</p:attrName>
                                        </p:attrNameLst>
                                      </p:cBhvr>
                                      <p:to>
                                        <p:strVal val="visible"/>
                                      </p:to>
                                    </p:set>
                                    <p:animEffect transition="in" filter="blinds(horizontal)">
                                      <p:cBhvr>
                                        <p:cTn id="22"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animBg="1"/>
      <p:bldP spid="13" grpId="0" animBg="1"/>
      <p:bldP spid="15" grpId="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srcRect/>
          <a:stretch>
            <a:fillRect/>
          </a:stretch>
        </p:blipFill>
        <p:spPr bwMode="auto">
          <a:xfrm>
            <a:off x="467544" y="0"/>
            <a:ext cx="864096" cy="963799"/>
          </a:xfrm>
          <a:prstGeom prst="rect">
            <a:avLst/>
          </a:prstGeom>
          <a:noFill/>
          <a:ln w="9525">
            <a:noFill/>
            <a:miter lim="800000"/>
            <a:headEnd/>
            <a:tailEnd/>
          </a:ln>
        </p:spPr>
      </p:pic>
      <p:cxnSp>
        <p:nvCxnSpPr>
          <p:cNvPr id="6" name="直接连接符 5"/>
          <p:cNvCxnSpPr/>
          <p:nvPr/>
        </p:nvCxnSpPr>
        <p:spPr>
          <a:xfrm>
            <a:off x="0" y="1124744"/>
            <a:ext cx="91440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8" name="矩形 7"/>
          <p:cNvSpPr/>
          <p:nvPr/>
        </p:nvSpPr>
        <p:spPr>
          <a:xfrm>
            <a:off x="0" y="1268760"/>
            <a:ext cx="9144000" cy="72008"/>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矩形 10"/>
          <p:cNvSpPr/>
          <p:nvPr/>
        </p:nvSpPr>
        <p:spPr>
          <a:xfrm>
            <a:off x="899592" y="1700808"/>
            <a:ext cx="7056784" cy="1528624"/>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a:lnSpc>
                <a:spcPts val="2800"/>
              </a:lnSpc>
              <a:spcBef>
                <a:spcPct val="0"/>
              </a:spcBef>
            </a:pPr>
            <a:r>
              <a:rPr lang="en-US" altLang="zh-CN" b="1" dirty="0" err="1" smtClean="0">
                <a:latin typeface="方正楷体_GBK" pitchFamily="65" charset="-122"/>
                <a:ea typeface="方正楷体_GBK" pitchFamily="65" charset="-122"/>
              </a:rPr>
              <a:t>民主评议党员是党内的一项经常性制度</a:t>
            </a:r>
            <a:r>
              <a:rPr lang="en-US" altLang="zh-CN" b="1" dirty="0" smtClean="0">
                <a:latin typeface="方正楷体_GBK" pitchFamily="65" charset="-122"/>
                <a:ea typeface="方正楷体_GBK" pitchFamily="65" charset="-122"/>
              </a:rPr>
              <a:t>。</a:t>
            </a:r>
            <a:r>
              <a:rPr lang="zh-CN" altLang="en-US" b="1" dirty="0" smtClean="0">
                <a:latin typeface="方正楷体_GBK" pitchFamily="65" charset="-122"/>
                <a:ea typeface="方正楷体_GBK" pitchFamily="65" charset="-122"/>
              </a:rPr>
              <a:t>组织党员对照党章规定的党员条件、对照入党誓词，联系个人实际进行党性分析。组织对每名党员在</a:t>
            </a:r>
            <a:r>
              <a:rPr lang="zh-CN" altLang="en-US" b="1" dirty="0" smtClean="0">
                <a:solidFill>
                  <a:srgbClr val="C00000"/>
                </a:solidFill>
                <a:latin typeface="方正楷体_GBK" pitchFamily="65" charset="-122"/>
                <a:ea typeface="方正楷体_GBK" pitchFamily="65" charset="-122"/>
              </a:rPr>
              <a:t>政治、纪律、品德和作用发挥</a:t>
            </a:r>
            <a:r>
              <a:rPr lang="zh-CN" altLang="en-US" b="1" dirty="0" smtClean="0">
                <a:latin typeface="方正楷体_GBK" pitchFamily="65" charset="-122"/>
                <a:ea typeface="方正楷体_GBK" pitchFamily="65" charset="-122"/>
              </a:rPr>
              <a:t>等方面作出客观评价，以</a:t>
            </a:r>
            <a:r>
              <a:rPr lang="en-US" altLang="zh-CN" b="1" dirty="0" err="1" smtClean="0">
                <a:latin typeface="方正楷体_GBK" pitchFamily="65" charset="-122"/>
                <a:ea typeface="方正楷体_GBK" pitchFamily="65" charset="-122"/>
              </a:rPr>
              <a:t>达到激励党员，纯洁组织，整顿队伍的目的</a:t>
            </a:r>
            <a:r>
              <a:rPr lang="en-US" altLang="zh-CN" b="1" dirty="0" smtClean="0">
                <a:latin typeface="方正楷体_GBK" pitchFamily="65" charset="-122"/>
                <a:ea typeface="方正楷体_GBK" pitchFamily="65" charset="-122"/>
              </a:rPr>
              <a:t>。</a:t>
            </a:r>
            <a:r>
              <a:rPr lang="zh-CN" altLang="en-US" b="1" dirty="0" smtClean="0">
                <a:latin typeface="方正楷体_GBK" pitchFamily="65" charset="-122"/>
                <a:ea typeface="方正楷体_GBK" pitchFamily="65" charset="-122"/>
              </a:rPr>
              <a:t>一般每年开展一次。</a:t>
            </a:r>
            <a:endParaRPr lang="en-US" altLang="zh-CN" b="1" dirty="0" smtClean="0">
              <a:latin typeface="方正楷体_GBK" pitchFamily="65" charset="-122"/>
              <a:ea typeface="方正楷体_GBK" pitchFamily="65" charset="-122"/>
            </a:endParaRPr>
          </a:p>
        </p:txBody>
      </p:sp>
      <p:sp>
        <p:nvSpPr>
          <p:cNvPr id="12" name="矩形 11"/>
          <p:cNvSpPr/>
          <p:nvPr/>
        </p:nvSpPr>
        <p:spPr>
          <a:xfrm>
            <a:off x="899592" y="3789040"/>
            <a:ext cx="7200800" cy="2246769"/>
          </a:xfrm>
          <a:prstGeom prst="rect">
            <a:avLst/>
          </a:prstGeom>
          <a:solidFill>
            <a:srgbClr val="C00000"/>
          </a:solidFill>
        </p:spPr>
        <p:style>
          <a:lnRef idx="2">
            <a:schemeClr val="accent2"/>
          </a:lnRef>
          <a:fillRef idx="1">
            <a:schemeClr val="lt1"/>
          </a:fillRef>
          <a:effectRef idx="0">
            <a:schemeClr val="accent2"/>
          </a:effectRef>
          <a:fontRef idx="minor">
            <a:schemeClr val="dk1"/>
          </a:fontRef>
        </p:style>
        <p:txBody>
          <a:bodyPr wrap="square">
            <a:spAutoFit/>
          </a:bodyPr>
          <a:lstStyle/>
          <a:p>
            <a:pPr>
              <a:lnSpc>
                <a:spcPts val="2775"/>
              </a:lnSpc>
              <a:spcBef>
                <a:spcPct val="0"/>
              </a:spcBef>
              <a:buFont typeface="Arial" pitchFamily="34" charset="0"/>
              <a:buNone/>
            </a:pPr>
            <a:r>
              <a:rPr lang="zh-CN" altLang="zh-CN" b="1" dirty="0" smtClean="0">
                <a:solidFill>
                  <a:schemeClr val="bg1"/>
                </a:solidFill>
                <a:latin typeface="华文楷体" pitchFamily="2" charset="-122"/>
                <a:ea typeface="华文楷体" pitchFamily="2" charset="-122"/>
              </a:rPr>
              <a:t> </a:t>
            </a:r>
            <a:r>
              <a:rPr lang="zh-CN" altLang="en-US" b="1" dirty="0" smtClean="0">
                <a:solidFill>
                  <a:schemeClr val="bg1"/>
                </a:solidFill>
                <a:latin typeface="华文楷体" pitchFamily="2" charset="-122"/>
                <a:ea typeface="华文楷体" pitchFamily="2" charset="-122"/>
              </a:rPr>
              <a:t>评议内容</a:t>
            </a:r>
            <a:endParaRPr lang="en-US" altLang="zh-CN" b="1" dirty="0" smtClean="0">
              <a:solidFill>
                <a:schemeClr val="bg1"/>
              </a:solidFill>
              <a:latin typeface="华文楷体" pitchFamily="2" charset="-122"/>
              <a:ea typeface="华文楷体" pitchFamily="2" charset="-122"/>
            </a:endParaRPr>
          </a:p>
          <a:p>
            <a:pPr>
              <a:lnSpc>
                <a:spcPts val="2775"/>
              </a:lnSpc>
              <a:spcBef>
                <a:spcPct val="0"/>
              </a:spcBef>
              <a:buFont typeface="Arial" pitchFamily="34" charset="0"/>
              <a:buNone/>
            </a:pPr>
            <a:r>
              <a:rPr lang="zh-CN" altLang="zh-CN" b="1" dirty="0" smtClean="0">
                <a:solidFill>
                  <a:schemeClr val="bg1"/>
                </a:solidFill>
                <a:latin typeface="华文楷体" pitchFamily="2" charset="-122"/>
                <a:ea typeface="华文楷体" pitchFamily="2" charset="-122"/>
              </a:rPr>
              <a:t>1、是否具有坚定的共产主义信念</a:t>
            </a:r>
            <a:endParaRPr lang="zh-CN" altLang="zh-CN" dirty="0" smtClean="0">
              <a:solidFill>
                <a:schemeClr val="bg1"/>
              </a:solidFill>
              <a:latin typeface="华文楷体" pitchFamily="2" charset="-122"/>
              <a:ea typeface="华文楷体" pitchFamily="2" charset="-122"/>
            </a:endParaRPr>
          </a:p>
          <a:p>
            <a:pPr>
              <a:lnSpc>
                <a:spcPts val="2775"/>
              </a:lnSpc>
              <a:spcBef>
                <a:spcPct val="0"/>
              </a:spcBef>
              <a:buFont typeface="Arial" pitchFamily="34" charset="0"/>
              <a:buNone/>
            </a:pPr>
            <a:r>
              <a:rPr lang="zh-CN" altLang="zh-CN" dirty="0" smtClean="0">
                <a:solidFill>
                  <a:schemeClr val="bg1"/>
                </a:solidFill>
                <a:latin typeface="华文楷体" pitchFamily="2" charset="-122"/>
                <a:ea typeface="华文楷体" pitchFamily="2" charset="-122"/>
              </a:rPr>
              <a:t> </a:t>
            </a:r>
            <a:r>
              <a:rPr lang="zh-CN" altLang="zh-CN" b="1" dirty="0" smtClean="0">
                <a:solidFill>
                  <a:schemeClr val="bg1"/>
                </a:solidFill>
                <a:latin typeface="华文楷体" pitchFamily="2" charset="-122"/>
                <a:ea typeface="华文楷体" pitchFamily="2" charset="-122"/>
              </a:rPr>
              <a:t>2、是否</a:t>
            </a:r>
            <a:r>
              <a:rPr lang="zh-CN" altLang="en-US" b="1" dirty="0" smtClean="0">
                <a:solidFill>
                  <a:schemeClr val="bg1"/>
                </a:solidFill>
                <a:latin typeface="华文楷体" pitchFamily="2" charset="-122"/>
                <a:ea typeface="华文楷体" pitchFamily="2" charset="-122"/>
              </a:rPr>
              <a:t>树牢“四个意识”，坚定“四个自信”，做到“两个维护”</a:t>
            </a:r>
            <a:endParaRPr lang="zh-CN" altLang="zh-CN" dirty="0" smtClean="0">
              <a:solidFill>
                <a:schemeClr val="bg1"/>
              </a:solidFill>
              <a:latin typeface="华文楷体" pitchFamily="2" charset="-122"/>
              <a:ea typeface="华文楷体" pitchFamily="2" charset="-122"/>
            </a:endParaRPr>
          </a:p>
          <a:p>
            <a:pPr>
              <a:lnSpc>
                <a:spcPts val="2775"/>
              </a:lnSpc>
              <a:spcBef>
                <a:spcPct val="0"/>
              </a:spcBef>
              <a:buFont typeface="Arial" pitchFamily="34" charset="0"/>
              <a:buNone/>
            </a:pPr>
            <a:r>
              <a:rPr lang="zh-CN" altLang="zh-CN" b="1" dirty="0" smtClean="0">
                <a:solidFill>
                  <a:schemeClr val="bg1"/>
                </a:solidFill>
                <a:latin typeface="华文楷体" pitchFamily="2" charset="-122"/>
                <a:ea typeface="华文楷体" pitchFamily="2" charset="-122"/>
              </a:rPr>
              <a:t>3、是否正确处理国家、集体、个人利益之间的关系</a:t>
            </a:r>
            <a:endParaRPr lang="zh-CN" altLang="zh-CN" dirty="0" smtClean="0">
              <a:solidFill>
                <a:schemeClr val="bg1"/>
              </a:solidFill>
              <a:latin typeface="华文楷体" pitchFamily="2" charset="-122"/>
              <a:ea typeface="华文楷体" pitchFamily="2" charset="-122"/>
            </a:endParaRPr>
          </a:p>
          <a:p>
            <a:pPr>
              <a:lnSpc>
                <a:spcPts val="2775"/>
              </a:lnSpc>
              <a:spcBef>
                <a:spcPct val="0"/>
              </a:spcBef>
              <a:buFont typeface="Arial" pitchFamily="34" charset="0"/>
              <a:buNone/>
            </a:pPr>
            <a:r>
              <a:rPr lang="zh-CN" altLang="zh-CN" dirty="0" smtClean="0">
                <a:solidFill>
                  <a:schemeClr val="bg1"/>
                </a:solidFill>
                <a:latin typeface="华文楷体" pitchFamily="2" charset="-122"/>
                <a:ea typeface="华文楷体" pitchFamily="2" charset="-122"/>
              </a:rPr>
              <a:t> </a:t>
            </a:r>
            <a:r>
              <a:rPr lang="zh-CN" altLang="zh-CN" b="1" dirty="0" smtClean="0">
                <a:solidFill>
                  <a:schemeClr val="bg1"/>
                </a:solidFill>
                <a:latin typeface="华文楷体" pitchFamily="2" charset="-122"/>
                <a:ea typeface="华文楷体" pitchFamily="2" charset="-122"/>
              </a:rPr>
              <a:t>4、是否严守党纪、政纪、国法</a:t>
            </a:r>
            <a:endParaRPr lang="zh-CN" altLang="zh-CN" dirty="0" smtClean="0">
              <a:solidFill>
                <a:schemeClr val="bg1"/>
              </a:solidFill>
              <a:latin typeface="华文楷体" pitchFamily="2" charset="-122"/>
              <a:ea typeface="华文楷体" pitchFamily="2" charset="-122"/>
            </a:endParaRPr>
          </a:p>
          <a:p>
            <a:pPr>
              <a:lnSpc>
                <a:spcPts val="2775"/>
              </a:lnSpc>
              <a:spcBef>
                <a:spcPct val="0"/>
              </a:spcBef>
              <a:buFont typeface="Arial" pitchFamily="34" charset="0"/>
              <a:buNone/>
            </a:pPr>
            <a:r>
              <a:rPr lang="zh-CN" altLang="zh-CN" b="1" dirty="0" smtClean="0">
                <a:solidFill>
                  <a:schemeClr val="bg1"/>
                </a:solidFill>
                <a:latin typeface="华文楷体" pitchFamily="2" charset="-122"/>
                <a:ea typeface="华文楷体" pitchFamily="2" charset="-122"/>
              </a:rPr>
              <a:t> 5、是否密切联系群众</a:t>
            </a:r>
            <a:r>
              <a:rPr lang="zh-CN" altLang="en-US" b="1" dirty="0" smtClean="0">
                <a:solidFill>
                  <a:schemeClr val="bg1"/>
                </a:solidFill>
                <a:latin typeface="华文楷体" pitchFamily="2" charset="-122"/>
                <a:ea typeface="华文楷体" pitchFamily="2" charset="-122"/>
              </a:rPr>
              <a:t>、服务群众</a:t>
            </a:r>
            <a:endParaRPr lang="zh-CN" altLang="en-US" dirty="0">
              <a:solidFill>
                <a:schemeClr val="bg1"/>
              </a:solidFill>
              <a:latin typeface="华文楷体" pitchFamily="2" charset="-122"/>
              <a:ea typeface="华文楷体" pitchFamily="2" charset="-122"/>
            </a:endParaRPr>
          </a:p>
        </p:txBody>
      </p:sp>
      <p:sp>
        <p:nvSpPr>
          <p:cNvPr id="15" name="标题 1"/>
          <p:cNvSpPr txBox="1">
            <a:spLocks noChangeArrowheads="1"/>
          </p:cNvSpPr>
          <p:nvPr/>
        </p:nvSpPr>
        <p:spPr>
          <a:xfrm>
            <a:off x="1331640" y="0"/>
            <a:ext cx="7560840" cy="1054100"/>
          </a:xfrm>
          <a:prstGeom prst="rect">
            <a:avLst/>
          </a:prstGeom>
        </p:spPr>
        <p:txBody>
          <a:bodyPr vert="horz" lIns="91440" tIns="45720" rIns="91440" bIns="45720" rtlCol="0" anchor="ctr">
            <a:normAutofit/>
          </a:bodyPr>
          <a:lstStyle/>
          <a:p>
            <a:pPr>
              <a:spcBef>
                <a:spcPct val="0"/>
              </a:spcBef>
            </a:pPr>
            <a:r>
              <a:rPr lang="zh-CN" altLang="en-US" sz="2800" b="1" spc="-300" dirty="0" smtClean="0">
                <a:latin typeface="楷体_GB2312" pitchFamily="49" charset="-122"/>
                <a:ea typeface="楷体_GB2312" pitchFamily="49" charset="-122"/>
              </a:rPr>
              <a:t>第三讲  基层党支部工作规范化 </a:t>
            </a:r>
            <a:r>
              <a:rPr lang="zh-CN" altLang="en-US" sz="2800" b="1" dirty="0" smtClean="0">
                <a:solidFill>
                  <a:srgbClr val="FF0000"/>
                </a:solidFill>
                <a:latin typeface="楷体_GB2312" pitchFamily="49" charset="-122"/>
                <a:ea typeface="楷体_GB2312" pitchFamily="49" charset="-122"/>
              </a:rPr>
              <a:t>民主评议党员</a:t>
            </a:r>
            <a:endParaRPr lang="zh-CN" altLang="en-US" sz="2400" dirty="0" smtClean="0">
              <a:solidFill>
                <a:srgbClr val="FF0000"/>
              </a:solidFill>
              <a:latin typeface="楷体_GB2312" pitchFamily="49" charset="-122"/>
              <a:ea typeface="楷体_GB2312" pitchFamily="49" charset="-122"/>
            </a:endParaRP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srcRect/>
          <a:stretch>
            <a:fillRect/>
          </a:stretch>
        </p:blipFill>
        <p:spPr bwMode="auto">
          <a:xfrm>
            <a:off x="611560" y="116632"/>
            <a:ext cx="864096" cy="963799"/>
          </a:xfrm>
          <a:prstGeom prst="rect">
            <a:avLst/>
          </a:prstGeom>
          <a:noFill/>
          <a:ln w="9525">
            <a:noFill/>
            <a:miter lim="800000"/>
            <a:headEnd/>
            <a:tailEnd/>
          </a:ln>
        </p:spPr>
      </p:pic>
      <p:cxnSp>
        <p:nvCxnSpPr>
          <p:cNvPr id="6" name="直接连接符 5"/>
          <p:cNvCxnSpPr/>
          <p:nvPr/>
        </p:nvCxnSpPr>
        <p:spPr>
          <a:xfrm>
            <a:off x="0" y="1124744"/>
            <a:ext cx="91440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8" name="矩形 7"/>
          <p:cNvSpPr/>
          <p:nvPr/>
        </p:nvSpPr>
        <p:spPr>
          <a:xfrm>
            <a:off x="0" y="1268760"/>
            <a:ext cx="9144000" cy="72008"/>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矩形 8"/>
          <p:cNvSpPr/>
          <p:nvPr/>
        </p:nvSpPr>
        <p:spPr>
          <a:xfrm>
            <a:off x="539552" y="1484784"/>
            <a:ext cx="7992888" cy="4938083"/>
          </a:xfrm>
          <a:prstGeom prst="rect">
            <a:avLst/>
          </a:prstGeom>
        </p:spPr>
        <p:txBody>
          <a:bodyPr wrap="square">
            <a:spAutoFit/>
          </a:bodyPr>
          <a:lstStyle/>
          <a:p>
            <a:pPr>
              <a:buFont typeface="Arial" pitchFamily="34" charset="0"/>
              <a:buNone/>
            </a:pPr>
            <a:r>
              <a:rPr lang="zh-CN" altLang="en-US" sz="2400" b="1" noProof="1" smtClean="0">
                <a:solidFill>
                  <a:srgbClr val="C00000"/>
                </a:solidFill>
                <a:latin typeface="华文楷体" pitchFamily="2" charset="-122"/>
                <a:ea typeface="华文楷体" pitchFamily="2" charset="-122"/>
              </a:rPr>
              <a:t>民主评议党员的程序（三大阶段</a:t>
            </a:r>
            <a:r>
              <a:rPr lang="zh-CN" altLang="zh-CN" sz="2400" b="1" noProof="1" smtClean="0">
                <a:solidFill>
                  <a:srgbClr val="C00000"/>
                </a:solidFill>
                <a:latin typeface="华文楷体" pitchFamily="2" charset="-122"/>
                <a:ea typeface="华文楷体" pitchFamily="2" charset="-122"/>
              </a:rPr>
              <a:t>12</a:t>
            </a:r>
            <a:r>
              <a:rPr lang="zh-CN" altLang="en-US" sz="2400" b="1" noProof="1" smtClean="0">
                <a:solidFill>
                  <a:srgbClr val="C00000"/>
                </a:solidFill>
                <a:latin typeface="华文楷体" pitchFamily="2" charset="-122"/>
                <a:ea typeface="华文楷体" pitchFamily="2" charset="-122"/>
              </a:rPr>
              <a:t>个程序）  </a:t>
            </a:r>
          </a:p>
          <a:p>
            <a:pPr>
              <a:lnSpc>
                <a:spcPts val="2300"/>
              </a:lnSpc>
              <a:spcBef>
                <a:spcPct val="0"/>
              </a:spcBef>
              <a:buFont typeface="Arial" pitchFamily="34" charset="0"/>
              <a:buNone/>
            </a:pPr>
            <a:r>
              <a:rPr lang="zh-CN" altLang="en-US" b="1" noProof="1" smtClean="0">
                <a:solidFill>
                  <a:srgbClr val="C00000"/>
                </a:solidFill>
                <a:latin typeface="华文楷体" pitchFamily="2" charset="-122"/>
                <a:ea typeface="华文楷体" pitchFamily="2" charset="-122"/>
              </a:rPr>
              <a:t>一、准备阶段</a:t>
            </a:r>
          </a:p>
          <a:p>
            <a:pPr>
              <a:lnSpc>
                <a:spcPts val="2300"/>
              </a:lnSpc>
              <a:spcBef>
                <a:spcPct val="0"/>
              </a:spcBef>
              <a:buFont typeface="Arial" pitchFamily="34" charset="0"/>
              <a:buNone/>
            </a:pPr>
            <a:r>
              <a:rPr lang="zh-CN" altLang="zh-CN" b="1" noProof="1" smtClean="0">
                <a:latin typeface="华文楷体" pitchFamily="2" charset="-122"/>
                <a:ea typeface="华文楷体" pitchFamily="2" charset="-122"/>
              </a:rPr>
              <a:t>1</a:t>
            </a:r>
            <a:r>
              <a:rPr lang="zh-CN" altLang="en-US" b="1" noProof="1" smtClean="0">
                <a:latin typeface="华文楷体" pitchFamily="2" charset="-122"/>
                <a:ea typeface="华文楷体" pitchFamily="2" charset="-122"/>
              </a:rPr>
              <a:t>、调查摸底：摸清党员队伍的思想、工作和作风状况。</a:t>
            </a:r>
          </a:p>
          <a:p>
            <a:pPr>
              <a:lnSpc>
                <a:spcPts val="2300"/>
              </a:lnSpc>
              <a:spcBef>
                <a:spcPct val="0"/>
              </a:spcBef>
              <a:buFont typeface="Arial" pitchFamily="34" charset="0"/>
              <a:buNone/>
            </a:pPr>
            <a:r>
              <a:rPr lang="zh-CN" altLang="zh-CN" b="1" noProof="1" smtClean="0">
                <a:latin typeface="华文楷体" pitchFamily="2" charset="-122"/>
                <a:ea typeface="华文楷体" pitchFamily="2" charset="-122"/>
              </a:rPr>
              <a:t>2、制定方案：</a:t>
            </a:r>
            <a:r>
              <a:rPr lang="zh-CN" altLang="en-US" b="1" noProof="1" smtClean="0">
                <a:latin typeface="华文楷体" pitchFamily="2" charset="-122"/>
                <a:ea typeface="华文楷体" pitchFamily="2" charset="-122"/>
              </a:rPr>
              <a:t>结合本单位的实际情况制定具体的实施方案。</a:t>
            </a:r>
          </a:p>
          <a:p>
            <a:pPr>
              <a:lnSpc>
                <a:spcPts val="2300"/>
              </a:lnSpc>
              <a:spcBef>
                <a:spcPct val="0"/>
              </a:spcBef>
              <a:buFont typeface="Arial" pitchFamily="34" charset="0"/>
              <a:buNone/>
            </a:pPr>
            <a:r>
              <a:rPr lang="zh-CN" altLang="en-US" b="1" noProof="1" smtClean="0">
                <a:solidFill>
                  <a:srgbClr val="C00000"/>
                </a:solidFill>
                <a:latin typeface="华文楷体" pitchFamily="2" charset="-122"/>
                <a:ea typeface="华文楷体" pitchFamily="2" charset="-122"/>
              </a:rPr>
              <a:t>二、评议阶段</a:t>
            </a:r>
          </a:p>
          <a:p>
            <a:pPr>
              <a:lnSpc>
                <a:spcPts val="2300"/>
              </a:lnSpc>
              <a:spcBef>
                <a:spcPct val="0"/>
              </a:spcBef>
              <a:buFont typeface="Arial" pitchFamily="34" charset="0"/>
              <a:buNone/>
            </a:pPr>
            <a:r>
              <a:rPr lang="zh-CN" altLang="zh-CN" b="1" noProof="1" smtClean="0">
                <a:latin typeface="华文楷体" pitchFamily="2" charset="-122"/>
                <a:ea typeface="华文楷体" pitchFamily="2" charset="-122"/>
              </a:rPr>
              <a:t>3、学习动员：</a:t>
            </a:r>
            <a:r>
              <a:rPr lang="zh-CN" altLang="en-US" b="1" noProof="1" smtClean="0">
                <a:latin typeface="华文楷体" pitchFamily="2" charset="-122"/>
                <a:ea typeface="华文楷体" pitchFamily="2" charset="-122"/>
              </a:rPr>
              <a:t>对</a:t>
            </a:r>
            <a:r>
              <a:rPr lang="zh-CN" altLang="zh-CN" b="1" noProof="1" smtClean="0">
                <a:latin typeface="华文楷体" pitchFamily="2" charset="-122"/>
                <a:ea typeface="华文楷体" pitchFamily="2" charset="-122"/>
              </a:rPr>
              <a:t>党员</a:t>
            </a:r>
            <a:r>
              <a:rPr lang="zh-CN" altLang="en-US" b="1" noProof="1" smtClean="0">
                <a:latin typeface="华文楷体" pitchFamily="2" charset="-122"/>
                <a:ea typeface="华文楷体" pitchFamily="2" charset="-122"/>
              </a:rPr>
              <a:t>干部提出更高要求。</a:t>
            </a:r>
          </a:p>
          <a:p>
            <a:pPr>
              <a:lnSpc>
                <a:spcPts val="2300"/>
              </a:lnSpc>
              <a:spcBef>
                <a:spcPct val="0"/>
              </a:spcBef>
              <a:buFont typeface="Arial" pitchFamily="34" charset="0"/>
              <a:buNone/>
            </a:pPr>
            <a:r>
              <a:rPr lang="zh-CN" altLang="zh-CN" b="1" noProof="1" smtClean="0">
                <a:latin typeface="华文楷体" pitchFamily="2" charset="-122"/>
                <a:ea typeface="华文楷体" pitchFamily="2" charset="-122"/>
              </a:rPr>
              <a:t>4、自我总结：</a:t>
            </a:r>
            <a:r>
              <a:rPr lang="zh-CN" altLang="en-US" b="1" noProof="1" smtClean="0">
                <a:latin typeface="华文楷体" pitchFamily="2" charset="-122"/>
                <a:ea typeface="华文楷体" pitchFamily="2" charset="-122"/>
              </a:rPr>
              <a:t>肯定成绩，找准问题，对自己作出正确的估价。</a:t>
            </a:r>
          </a:p>
          <a:p>
            <a:pPr>
              <a:lnSpc>
                <a:spcPts val="2300"/>
              </a:lnSpc>
              <a:spcBef>
                <a:spcPct val="0"/>
              </a:spcBef>
              <a:buFont typeface="Arial" pitchFamily="34" charset="0"/>
              <a:buNone/>
            </a:pPr>
            <a:r>
              <a:rPr lang="zh-CN" altLang="zh-CN" b="1" noProof="1" smtClean="0">
                <a:latin typeface="华文楷体" pitchFamily="2" charset="-122"/>
                <a:ea typeface="华文楷体" pitchFamily="2" charset="-122"/>
              </a:rPr>
              <a:t>5、民主评议：</a:t>
            </a:r>
            <a:r>
              <a:rPr lang="zh-CN" altLang="en-US" b="1" noProof="1" smtClean="0">
                <a:latin typeface="华文楷体" pitchFamily="2" charset="-122"/>
                <a:ea typeface="华文楷体" pitchFamily="2" charset="-122"/>
              </a:rPr>
              <a:t>党员评议、党员自我鉴定、开展批评与自我批评</a:t>
            </a:r>
          </a:p>
          <a:p>
            <a:pPr>
              <a:lnSpc>
                <a:spcPts val="2300"/>
              </a:lnSpc>
              <a:spcBef>
                <a:spcPct val="0"/>
              </a:spcBef>
              <a:buFont typeface="Arial" pitchFamily="34" charset="0"/>
              <a:buNone/>
            </a:pPr>
            <a:r>
              <a:rPr lang="zh-CN" altLang="zh-CN" b="1" noProof="1" smtClean="0">
                <a:latin typeface="华文楷体" pitchFamily="2" charset="-122"/>
                <a:ea typeface="华文楷体" pitchFamily="2" charset="-122"/>
              </a:rPr>
              <a:t>6、组织评定：</a:t>
            </a:r>
            <a:r>
              <a:rPr lang="zh-CN" altLang="en-US" b="1" noProof="1" smtClean="0">
                <a:latin typeface="华文楷体" pitchFamily="2" charset="-122"/>
                <a:ea typeface="华文楷体" pitchFamily="2" charset="-122"/>
              </a:rPr>
              <a:t>对每个党员进行全面分析，写出评语。</a:t>
            </a:r>
          </a:p>
          <a:p>
            <a:pPr>
              <a:lnSpc>
                <a:spcPts val="2300"/>
              </a:lnSpc>
              <a:spcBef>
                <a:spcPct val="0"/>
              </a:spcBef>
              <a:buFont typeface="Arial" pitchFamily="34" charset="0"/>
              <a:buNone/>
            </a:pPr>
            <a:r>
              <a:rPr lang="zh-CN" altLang="zh-CN" b="1" noProof="1" smtClean="0">
                <a:latin typeface="华文楷体" pitchFamily="2" charset="-122"/>
                <a:ea typeface="华文楷体" pitchFamily="2" charset="-122"/>
              </a:rPr>
              <a:t>7、反馈情况：</a:t>
            </a:r>
            <a:r>
              <a:rPr lang="zh-CN" altLang="en-US" b="1" noProof="1" smtClean="0">
                <a:latin typeface="华文楷体" pitchFamily="2" charset="-122"/>
                <a:ea typeface="华文楷体" pitchFamily="2" charset="-122"/>
              </a:rPr>
              <a:t>逐个向党员转达评议情况、评语，提出要求。</a:t>
            </a:r>
          </a:p>
          <a:p>
            <a:pPr>
              <a:lnSpc>
                <a:spcPts val="2300"/>
              </a:lnSpc>
              <a:spcBef>
                <a:spcPct val="0"/>
              </a:spcBef>
              <a:buFont typeface="Arial" pitchFamily="34" charset="0"/>
              <a:buNone/>
            </a:pPr>
            <a:r>
              <a:rPr lang="zh-CN" altLang="zh-CN" b="1" noProof="1" smtClean="0">
                <a:latin typeface="华文楷体" pitchFamily="2" charset="-122"/>
                <a:ea typeface="华文楷体" pitchFamily="2" charset="-122"/>
              </a:rPr>
              <a:t>8、组织处理：</a:t>
            </a:r>
            <a:r>
              <a:rPr lang="zh-CN" altLang="en-US" b="1" noProof="1" smtClean="0">
                <a:latin typeface="华文楷体" pitchFamily="2" charset="-122"/>
                <a:ea typeface="华文楷体" pitchFamily="2" charset="-122"/>
              </a:rPr>
              <a:t>对民主评议中评出的基本不合格党员区别情况，妥善处理。</a:t>
            </a:r>
          </a:p>
          <a:p>
            <a:pPr>
              <a:lnSpc>
                <a:spcPts val="2300"/>
              </a:lnSpc>
              <a:spcBef>
                <a:spcPct val="0"/>
              </a:spcBef>
              <a:buFont typeface="Arial" pitchFamily="34" charset="0"/>
              <a:buNone/>
            </a:pPr>
            <a:r>
              <a:rPr lang="zh-CN" altLang="zh-CN" b="1" noProof="1" smtClean="0">
                <a:latin typeface="华文楷体" pitchFamily="2" charset="-122"/>
                <a:ea typeface="华文楷体" pitchFamily="2" charset="-122"/>
              </a:rPr>
              <a:t>9、</a:t>
            </a:r>
            <a:r>
              <a:rPr lang="zh-CN" altLang="zh-CN" b="1" noProof="1" smtClean="0">
                <a:latin typeface="华文楷体" pitchFamily="2" charset="-122"/>
                <a:ea typeface="华文楷体" pitchFamily="2" charset="-122"/>
                <a:sym typeface="+mn-ea"/>
              </a:rPr>
              <a:t>整改措施</a:t>
            </a:r>
            <a:r>
              <a:rPr lang="zh-CN" altLang="en-US" b="1" noProof="1" smtClean="0">
                <a:latin typeface="华文楷体" pitchFamily="2" charset="-122"/>
                <a:ea typeface="华文楷体" pitchFamily="2" charset="-122"/>
              </a:rPr>
              <a:t>：在广泛征求意见的基础上，</a:t>
            </a:r>
            <a:r>
              <a:rPr lang="zh-CN" altLang="en-US" b="1" noProof="1" smtClean="0">
                <a:latin typeface="华文楷体" pitchFamily="2" charset="-122"/>
                <a:ea typeface="华文楷体" pitchFamily="2" charset="-122"/>
                <a:sym typeface="+mn-ea"/>
              </a:rPr>
              <a:t>个人和支部制定整改措施</a:t>
            </a:r>
            <a:r>
              <a:rPr lang="zh-CN" altLang="en-US" b="1" noProof="1" smtClean="0">
                <a:latin typeface="华文楷体" pitchFamily="2" charset="-122"/>
                <a:ea typeface="华文楷体" pitchFamily="2" charset="-122"/>
              </a:rPr>
              <a:t>。</a:t>
            </a:r>
          </a:p>
          <a:p>
            <a:pPr>
              <a:lnSpc>
                <a:spcPts val="2300"/>
              </a:lnSpc>
              <a:spcBef>
                <a:spcPct val="0"/>
              </a:spcBef>
              <a:buFont typeface="Arial" pitchFamily="34" charset="0"/>
              <a:buNone/>
            </a:pPr>
            <a:r>
              <a:rPr lang="zh-CN" altLang="en-US" b="1" noProof="1" smtClean="0">
                <a:solidFill>
                  <a:srgbClr val="C00000"/>
                </a:solidFill>
                <a:latin typeface="华文楷体" pitchFamily="2" charset="-122"/>
                <a:ea typeface="华文楷体" pitchFamily="2" charset="-122"/>
              </a:rPr>
              <a:t>三、评议后的工作</a:t>
            </a:r>
          </a:p>
          <a:p>
            <a:pPr>
              <a:lnSpc>
                <a:spcPts val="2300"/>
              </a:lnSpc>
              <a:spcBef>
                <a:spcPct val="0"/>
              </a:spcBef>
              <a:buFont typeface="Arial" pitchFamily="34" charset="0"/>
              <a:buNone/>
            </a:pPr>
            <a:r>
              <a:rPr lang="zh-CN" altLang="zh-CN" b="1" noProof="1" smtClean="0">
                <a:latin typeface="华文楷体" pitchFamily="2" charset="-122"/>
                <a:ea typeface="华文楷体" pitchFamily="2" charset="-122"/>
              </a:rPr>
              <a:t>10、总结表彰：</a:t>
            </a:r>
            <a:r>
              <a:rPr lang="zh-CN" altLang="en-US" b="1" noProof="1" smtClean="0">
                <a:latin typeface="华文楷体" pitchFamily="2" charset="-122"/>
                <a:ea typeface="华文楷体" pitchFamily="2" charset="-122"/>
              </a:rPr>
              <a:t>召开党员大会，向党员通报情况，总结经验，表彰优秀党员。</a:t>
            </a:r>
          </a:p>
          <a:p>
            <a:pPr>
              <a:lnSpc>
                <a:spcPts val="2300"/>
              </a:lnSpc>
              <a:spcBef>
                <a:spcPct val="0"/>
              </a:spcBef>
              <a:buFont typeface="Arial" pitchFamily="34" charset="0"/>
              <a:buNone/>
            </a:pPr>
            <a:r>
              <a:rPr lang="zh-CN" altLang="zh-CN" b="1" noProof="1" smtClean="0">
                <a:latin typeface="华文楷体" pitchFamily="2" charset="-122"/>
                <a:ea typeface="华文楷体" pitchFamily="2" charset="-122"/>
              </a:rPr>
              <a:t>11、</a:t>
            </a:r>
            <a:r>
              <a:rPr lang="zh-CN" altLang="en-US" b="1" noProof="1" smtClean="0">
                <a:latin typeface="华文楷体" pitchFamily="2" charset="-122"/>
                <a:ea typeface="华文楷体" pitchFamily="2" charset="-122"/>
              </a:rPr>
              <a:t>报告情况：</a:t>
            </a:r>
            <a:r>
              <a:rPr lang="zh-CN" altLang="zh-CN" b="1" noProof="1" smtClean="0">
                <a:latin typeface="华文楷体" pitchFamily="2" charset="-122"/>
                <a:ea typeface="华文楷体" pitchFamily="2" charset="-122"/>
              </a:rPr>
              <a:t>向上级</a:t>
            </a:r>
            <a:r>
              <a:rPr lang="zh-CN" altLang="en-US" b="1" noProof="1" smtClean="0">
                <a:latin typeface="华文楷体" pitchFamily="2" charset="-122"/>
                <a:ea typeface="华文楷体" pitchFamily="2" charset="-122"/>
              </a:rPr>
              <a:t>党组织报告民主评议情况。</a:t>
            </a:r>
            <a:endParaRPr lang="zh-CN" altLang="zh-CN" b="1" noProof="1" smtClean="0">
              <a:latin typeface="华文楷体" pitchFamily="2" charset="-122"/>
              <a:ea typeface="华文楷体" pitchFamily="2" charset="-122"/>
            </a:endParaRPr>
          </a:p>
          <a:p>
            <a:pPr>
              <a:lnSpc>
                <a:spcPts val="2300"/>
              </a:lnSpc>
              <a:spcBef>
                <a:spcPct val="0"/>
              </a:spcBef>
              <a:buFont typeface="Arial" pitchFamily="34" charset="0"/>
              <a:buNone/>
            </a:pPr>
            <a:r>
              <a:rPr lang="zh-CN" altLang="zh-CN" b="1" noProof="1" smtClean="0">
                <a:latin typeface="华文楷体" pitchFamily="2" charset="-122"/>
                <a:ea typeface="华文楷体" pitchFamily="2" charset="-122"/>
              </a:rPr>
              <a:t>12、材料归档保存</a:t>
            </a:r>
            <a:r>
              <a:rPr lang="zh-CN" altLang="en-US" b="1" noProof="1" smtClean="0">
                <a:latin typeface="华文楷体" pitchFamily="2" charset="-122"/>
                <a:ea typeface="华文楷体" pitchFamily="2" charset="-122"/>
              </a:rPr>
              <a:t>。</a:t>
            </a:r>
            <a:endParaRPr lang="zh-CN" altLang="zh-CN" noProof="1" smtClean="0">
              <a:latin typeface="华文楷体" pitchFamily="2" charset="-122"/>
              <a:ea typeface="华文楷体" pitchFamily="2" charset="-122"/>
            </a:endParaRPr>
          </a:p>
        </p:txBody>
      </p:sp>
      <p:sp>
        <p:nvSpPr>
          <p:cNvPr id="10" name="标题 1"/>
          <p:cNvSpPr txBox="1">
            <a:spLocks noChangeArrowheads="1"/>
          </p:cNvSpPr>
          <p:nvPr/>
        </p:nvSpPr>
        <p:spPr>
          <a:xfrm>
            <a:off x="1403648" y="0"/>
            <a:ext cx="7560840" cy="1054100"/>
          </a:xfrm>
          <a:prstGeom prst="rect">
            <a:avLst/>
          </a:prstGeom>
        </p:spPr>
        <p:txBody>
          <a:bodyPr vert="horz" lIns="91440" tIns="45720" rIns="91440" bIns="45720" rtlCol="0" anchor="ctr">
            <a:normAutofit/>
          </a:bodyPr>
          <a:lstStyle/>
          <a:p>
            <a:pPr>
              <a:spcBef>
                <a:spcPct val="0"/>
              </a:spcBef>
            </a:pPr>
            <a:r>
              <a:rPr lang="zh-CN" altLang="en-US" sz="2800" b="1" spc="-300" dirty="0" smtClean="0">
                <a:latin typeface="楷体_GB2312" pitchFamily="49" charset="-122"/>
                <a:ea typeface="楷体_GB2312" pitchFamily="49" charset="-122"/>
              </a:rPr>
              <a:t>第三讲  基层党支部工作规范化 </a:t>
            </a:r>
            <a:r>
              <a:rPr lang="zh-CN" altLang="en-US" sz="2800" b="1" dirty="0" smtClean="0">
                <a:solidFill>
                  <a:srgbClr val="FF0000"/>
                </a:solidFill>
                <a:latin typeface="楷体_GB2312" pitchFamily="49" charset="-122"/>
                <a:ea typeface="楷体_GB2312" pitchFamily="49" charset="-122"/>
              </a:rPr>
              <a:t>民主评议党员</a:t>
            </a:r>
            <a:endParaRPr lang="zh-CN" altLang="en-US" sz="2400" dirty="0" smtClean="0">
              <a:solidFill>
                <a:srgbClr val="FF0000"/>
              </a:solidFill>
              <a:latin typeface="楷体_GB2312" pitchFamily="49" charset="-122"/>
              <a:ea typeface="楷体_GB2312" pitchFamily="49" charset="-122"/>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srcRect/>
          <a:stretch>
            <a:fillRect/>
          </a:stretch>
        </p:blipFill>
        <p:spPr bwMode="auto">
          <a:xfrm>
            <a:off x="323528" y="188640"/>
            <a:ext cx="864096" cy="963799"/>
          </a:xfrm>
          <a:prstGeom prst="rect">
            <a:avLst/>
          </a:prstGeom>
          <a:noFill/>
          <a:ln w="9525">
            <a:noFill/>
            <a:miter lim="800000"/>
            <a:headEnd/>
            <a:tailEnd/>
          </a:ln>
        </p:spPr>
      </p:pic>
      <p:cxnSp>
        <p:nvCxnSpPr>
          <p:cNvPr id="6" name="直接连接符 5"/>
          <p:cNvCxnSpPr/>
          <p:nvPr/>
        </p:nvCxnSpPr>
        <p:spPr>
          <a:xfrm>
            <a:off x="0" y="1124744"/>
            <a:ext cx="91440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8" name="矩形 7"/>
          <p:cNvSpPr/>
          <p:nvPr/>
        </p:nvSpPr>
        <p:spPr>
          <a:xfrm>
            <a:off x="0" y="1268760"/>
            <a:ext cx="9144000" cy="72008"/>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标题 1"/>
          <p:cNvSpPr txBox="1">
            <a:spLocks noChangeArrowheads="1"/>
          </p:cNvSpPr>
          <p:nvPr/>
        </p:nvSpPr>
        <p:spPr>
          <a:xfrm>
            <a:off x="896938" y="260648"/>
            <a:ext cx="8247062" cy="1054100"/>
          </a:xfrm>
          <a:prstGeom prst="rect">
            <a:avLst/>
          </a:prstGeom>
        </p:spPr>
        <p:txBody>
          <a:bodyPr vert="horz" lIns="91440" tIns="45720" rIns="91440" bIns="45720" rtlCol="0" anchor="ctr">
            <a:normAutofit/>
          </a:bodyPr>
          <a:lstStyle/>
          <a:p>
            <a:pPr lvl="0" algn="ctr">
              <a:spcBef>
                <a:spcPct val="0"/>
              </a:spcBef>
              <a:defRPr/>
            </a:pPr>
            <a:r>
              <a:rPr kumimoji="0" lang="zh-CN" altLang="en-US" sz="2800" b="1" i="0" u="none" kern="1200" cap="none" spc="-300" normalizeH="0" baseline="0" noProof="0" dirty="0" smtClean="0">
                <a:ln>
                  <a:noFill/>
                </a:ln>
                <a:uLnTx/>
                <a:uFillTx/>
                <a:latin typeface="楷体_GB2312" pitchFamily="49" charset="-122"/>
                <a:ea typeface="楷体_GB2312" pitchFamily="49" charset="-122"/>
                <a:cs typeface="+mj-cs"/>
              </a:rPr>
              <a:t>第一讲 </a:t>
            </a:r>
            <a:r>
              <a:rPr kumimoji="0" lang="en-US" altLang="zh-CN" sz="2800" b="1" i="0" u="none" kern="1200" cap="none" spc="-300" normalizeH="0" baseline="0" noProof="0" dirty="0" smtClean="0">
                <a:ln>
                  <a:noFill/>
                </a:ln>
                <a:uLnTx/>
                <a:uFillTx/>
                <a:latin typeface="楷体_GB2312" pitchFamily="49" charset="-122"/>
                <a:ea typeface="楷体_GB2312" pitchFamily="49" charset="-122"/>
                <a:cs typeface="+mj-cs"/>
              </a:rPr>
              <a:t>《</a:t>
            </a:r>
            <a:r>
              <a:rPr kumimoji="0" lang="zh-CN" altLang="en-US" sz="2800" b="1" i="0" u="none" kern="1200" cap="none" spc="-300" normalizeH="0" baseline="0" noProof="0" dirty="0" smtClean="0">
                <a:ln>
                  <a:noFill/>
                </a:ln>
                <a:uLnTx/>
                <a:uFillTx/>
                <a:latin typeface="楷体_GB2312" pitchFamily="49" charset="-122"/>
                <a:ea typeface="楷体_GB2312" pitchFamily="49" charset="-122"/>
                <a:cs typeface="+mj-cs"/>
              </a:rPr>
              <a:t>中国共产党支部工作条例</a:t>
            </a:r>
            <a:r>
              <a:rPr lang="zh-CN" altLang="en-US" sz="2800" b="1" spc="-300" dirty="0" smtClean="0">
                <a:latin typeface="楷体_GB2312" pitchFamily="49" charset="-122"/>
                <a:ea typeface="楷体_GB2312" pitchFamily="49" charset="-122"/>
              </a:rPr>
              <a:t>（试行）</a:t>
            </a:r>
            <a:r>
              <a:rPr kumimoji="0" lang="en-US" altLang="zh-CN" sz="2800" b="1" i="0" u="none" kern="1200" cap="none" spc="-300" normalizeH="0" baseline="0" noProof="0" dirty="0" smtClean="0">
                <a:ln>
                  <a:noFill/>
                </a:ln>
                <a:uLnTx/>
                <a:uFillTx/>
                <a:latin typeface="楷体_GB2312" pitchFamily="49" charset="-122"/>
                <a:ea typeface="楷体_GB2312" pitchFamily="49" charset="-122"/>
                <a:cs typeface="+mj-cs"/>
              </a:rPr>
              <a:t>》</a:t>
            </a:r>
            <a:r>
              <a:rPr kumimoji="0" lang="zh-CN" altLang="en-US" sz="2800" b="1" i="0" u="none" kern="1200" cap="none" spc="-300" normalizeH="0" baseline="0" noProof="0" dirty="0" smtClean="0">
                <a:ln>
                  <a:noFill/>
                </a:ln>
                <a:uLnTx/>
                <a:uFillTx/>
                <a:latin typeface="楷体_GB2312" pitchFamily="49" charset="-122"/>
                <a:ea typeface="楷体_GB2312" pitchFamily="49" charset="-122"/>
                <a:cs typeface="+mj-cs"/>
              </a:rPr>
              <a:t>的出台</a:t>
            </a:r>
          </a:p>
        </p:txBody>
      </p:sp>
      <p:sp>
        <p:nvSpPr>
          <p:cNvPr id="13" name="标题 1"/>
          <p:cNvSpPr txBox="1">
            <a:spLocks noChangeArrowheads="1"/>
          </p:cNvSpPr>
          <p:nvPr/>
        </p:nvSpPr>
        <p:spPr>
          <a:xfrm>
            <a:off x="323528" y="1196752"/>
            <a:ext cx="6264696" cy="1054100"/>
          </a:xfrm>
          <a:prstGeom prst="rect">
            <a:avLst/>
          </a:prstGeom>
        </p:spPr>
        <p:txBody>
          <a:bodyPr vert="horz" lIns="91440" tIns="45720" rIns="91440" bIns="45720" rtlCol="0" anchor="ctr">
            <a:normAutofit/>
          </a:bodyPr>
          <a:lstStyle/>
          <a:p>
            <a:pPr marL="0" marR="0" lvl="0" indent="0" defTabSz="914400" rtl="0" eaLnBrk="1" fontAlgn="auto" latinLnBrk="0" hangingPunct="1">
              <a:lnSpc>
                <a:spcPct val="100000"/>
              </a:lnSpc>
              <a:spcBef>
                <a:spcPct val="0"/>
              </a:spcBef>
              <a:spcAft>
                <a:spcPts val="0"/>
              </a:spcAft>
              <a:buClrTx/>
              <a:buSzTx/>
              <a:buFontTx/>
              <a:buNone/>
              <a:tabLst/>
              <a:defRPr/>
            </a:pPr>
            <a:r>
              <a:rPr kumimoji="0" lang="zh-CN" altLang="en-US" sz="2800" b="1" i="0" u="none" kern="1200" cap="none" spc="-300" normalizeH="0" baseline="0" noProof="0" dirty="0" smtClean="0">
                <a:ln>
                  <a:noFill/>
                </a:ln>
                <a:uLnTx/>
                <a:uFillTx/>
                <a:latin typeface="楷体_GB2312" pitchFamily="49" charset="-122"/>
                <a:ea typeface="楷体_GB2312" pitchFamily="49" charset="-122"/>
                <a:cs typeface="+mj-cs"/>
              </a:rPr>
              <a:t>一、</a:t>
            </a:r>
            <a:r>
              <a:rPr kumimoji="0" lang="en-US" altLang="zh-CN" sz="2800" b="1" i="0" u="none" kern="1200" cap="none" spc="-300" normalizeH="0" baseline="0" noProof="0" dirty="0" smtClean="0">
                <a:ln>
                  <a:noFill/>
                </a:ln>
                <a:uLnTx/>
                <a:uFillTx/>
                <a:latin typeface="楷体_GB2312" pitchFamily="49" charset="-122"/>
                <a:ea typeface="楷体_GB2312" pitchFamily="49" charset="-122"/>
                <a:cs typeface="+mj-cs"/>
              </a:rPr>
              <a:t>《</a:t>
            </a:r>
            <a:r>
              <a:rPr kumimoji="0" lang="zh-CN" altLang="en-US" sz="2800" b="1" i="0" u="none" kern="1200" cap="none" spc="-300" normalizeH="0" baseline="0" noProof="0" dirty="0" smtClean="0">
                <a:ln>
                  <a:noFill/>
                </a:ln>
                <a:uLnTx/>
                <a:uFillTx/>
                <a:latin typeface="楷体_GB2312" pitchFamily="49" charset="-122"/>
                <a:ea typeface="楷体_GB2312" pitchFamily="49" charset="-122"/>
                <a:cs typeface="+mj-cs"/>
              </a:rPr>
              <a:t>条例</a:t>
            </a:r>
            <a:r>
              <a:rPr kumimoji="0" lang="en-US" altLang="zh-CN" sz="2800" b="1" i="0" u="none" kern="1200" cap="none" spc="-300" normalizeH="0" baseline="0" noProof="0" dirty="0" smtClean="0">
                <a:ln>
                  <a:noFill/>
                </a:ln>
                <a:uLnTx/>
                <a:uFillTx/>
                <a:latin typeface="楷体_GB2312" pitchFamily="49" charset="-122"/>
                <a:ea typeface="楷体_GB2312" pitchFamily="49" charset="-122"/>
                <a:cs typeface="+mj-cs"/>
              </a:rPr>
              <a:t>》</a:t>
            </a:r>
            <a:r>
              <a:rPr kumimoji="0" lang="zh-CN" altLang="en-US" sz="2800" b="1" i="0" u="none" kern="1200" cap="none" spc="-300" normalizeH="0" baseline="0" noProof="0" dirty="0" smtClean="0">
                <a:ln>
                  <a:noFill/>
                </a:ln>
                <a:uLnTx/>
                <a:uFillTx/>
                <a:latin typeface="楷体_GB2312" pitchFamily="49" charset="-122"/>
                <a:ea typeface="楷体_GB2312" pitchFamily="49" charset="-122"/>
                <a:cs typeface="+mj-cs"/>
              </a:rPr>
              <a:t>出台的背景</a:t>
            </a:r>
          </a:p>
        </p:txBody>
      </p:sp>
      <p:sp>
        <p:nvSpPr>
          <p:cNvPr id="39" name="标题 1"/>
          <p:cNvSpPr txBox="1">
            <a:spLocks noChangeArrowheads="1"/>
          </p:cNvSpPr>
          <p:nvPr/>
        </p:nvSpPr>
        <p:spPr>
          <a:xfrm>
            <a:off x="3995936" y="1556792"/>
            <a:ext cx="5184576" cy="720080"/>
          </a:xfrm>
          <a:prstGeom prst="rect">
            <a:avLst/>
          </a:prstGeom>
        </p:spPr>
        <p:txBody>
          <a:bodyPr vert="horz" lIns="91440" tIns="45720" rIns="91440" bIns="45720" rtlCol="0" anchor="ctr">
            <a:noAutofit/>
          </a:bodyPr>
          <a:lstStyle/>
          <a:p>
            <a:pPr lvl="0">
              <a:lnSpc>
                <a:spcPts val="1900"/>
              </a:lnSpc>
              <a:spcBef>
                <a:spcPct val="0"/>
              </a:spcBef>
              <a:defRPr/>
            </a:pPr>
            <a:r>
              <a:rPr kumimoji="0" lang="en-US" altLang="zh-CN" sz="2400" b="1" i="0" u="none" kern="1200" cap="none" spc="-300" normalizeH="0" baseline="0" noProof="0" dirty="0" smtClean="0">
                <a:ln>
                  <a:noFill/>
                </a:ln>
                <a:solidFill>
                  <a:srgbClr val="C00000"/>
                </a:solidFill>
                <a:uLnTx/>
                <a:uFillTx/>
                <a:latin typeface="楷体_GB2312" pitchFamily="49" charset="-122"/>
                <a:ea typeface="楷体_GB2312" pitchFamily="49" charset="-122"/>
                <a:cs typeface="+mj-cs"/>
              </a:rPr>
              <a:t>1</a:t>
            </a:r>
            <a:r>
              <a:rPr lang="zh-CN" altLang="en-US" sz="2400" b="1" spc="-300" dirty="0" smtClean="0">
                <a:solidFill>
                  <a:srgbClr val="C00000"/>
                </a:solidFill>
                <a:latin typeface="楷体_GB2312" pitchFamily="49" charset="-122"/>
                <a:ea typeface="楷体_GB2312" pitchFamily="49" charset="-122"/>
                <a:cs typeface="+mj-cs"/>
              </a:rPr>
              <a:t>、改革开放以来党支部建设的历程</a:t>
            </a:r>
          </a:p>
          <a:p>
            <a:pPr lvl="0">
              <a:lnSpc>
                <a:spcPts val="1900"/>
              </a:lnSpc>
              <a:spcBef>
                <a:spcPct val="0"/>
              </a:spcBef>
              <a:defRPr/>
            </a:pPr>
            <a:r>
              <a:rPr lang="zh-CN" altLang="en-US" sz="2400" b="1" spc="-300" dirty="0" smtClean="0">
                <a:solidFill>
                  <a:srgbClr val="C00000"/>
                </a:solidFill>
                <a:latin typeface="楷体_GB2312" pitchFamily="49" charset="-122"/>
                <a:ea typeface="楷体_GB2312" pitchFamily="49" charset="-122"/>
                <a:cs typeface="+mj-cs"/>
              </a:rPr>
              <a:t>   </a:t>
            </a:r>
            <a:endParaRPr kumimoji="0" lang="zh-CN" altLang="en-US" sz="2400" b="1" i="0" u="none" kern="1200" cap="none" spc="-300" normalizeH="0" baseline="0" noProof="0" dirty="0" smtClean="0">
              <a:ln>
                <a:noFill/>
              </a:ln>
              <a:solidFill>
                <a:srgbClr val="C00000"/>
              </a:solidFill>
              <a:uLnTx/>
              <a:uFillTx/>
              <a:latin typeface="楷体_GB2312" pitchFamily="49" charset="-122"/>
              <a:ea typeface="楷体_GB2312" pitchFamily="49" charset="-122"/>
              <a:cs typeface="+mj-cs"/>
            </a:endParaRPr>
          </a:p>
        </p:txBody>
      </p:sp>
      <p:sp>
        <p:nvSpPr>
          <p:cNvPr id="40" name="矩形 39"/>
          <p:cNvSpPr/>
          <p:nvPr/>
        </p:nvSpPr>
        <p:spPr>
          <a:xfrm>
            <a:off x="971600" y="2348881"/>
            <a:ext cx="7488832" cy="1054135"/>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a:lnSpc>
                <a:spcPts val="2500"/>
              </a:lnSpc>
            </a:pPr>
            <a:r>
              <a:rPr lang="zh-CN" altLang="en-US" sz="1600" b="1" dirty="0" smtClean="0">
                <a:solidFill>
                  <a:srgbClr val="C00000"/>
                </a:solidFill>
                <a:latin typeface="方正仿宋_GBK" pitchFamily="65" charset="-122"/>
                <a:ea typeface="方正仿宋_GBK" pitchFamily="65" charset="-122"/>
              </a:rPr>
              <a:t>调整加强阶段：</a:t>
            </a:r>
            <a:r>
              <a:rPr lang="zh-CN" altLang="en-US" sz="1600" dirty="0" smtClean="0">
                <a:latin typeface="方正仿宋_GBK" pitchFamily="65" charset="-122"/>
                <a:ea typeface="方正仿宋_GBK" pitchFamily="65" charset="-122"/>
              </a:rPr>
              <a:t>从</a:t>
            </a:r>
            <a:r>
              <a:rPr lang="zh-CN" altLang="en-US" sz="1600" b="1" dirty="0" smtClean="0">
                <a:latin typeface="方正仿宋_GBK" pitchFamily="65" charset="-122"/>
                <a:ea typeface="方正仿宋_GBK" pitchFamily="65" charset="-122"/>
              </a:rPr>
              <a:t>党的十一届三中全会到十三届四中全会前，我们党坚决清除“文革”错误影响，恢复完善党支部基本规范，调整加强党支部制度建设。</a:t>
            </a:r>
            <a:endParaRPr lang="en-US" altLang="zh-CN" sz="1600" b="1" dirty="0" smtClean="0">
              <a:latin typeface="方正仿宋_GBK" pitchFamily="65" charset="-122"/>
              <a:ea typeface="方正仿宋_GBK" pitchFamily="65" charset="-122"/>
            </a:endParaRPr>
          </a:p>
          <a:p>
            <a:pPr>
              <a:lnSpc>
                <a:spcPts val="2500"/>
              </a:lnSpc>
            </a:pPr>
            <a:r>
              <a:rPr lang="zh-CN" altLang="en-US" sz="1600" b="1" dirty="0" smtClean="0">
                <a:latin typeface="方正仿宋_GBK" pitchFamily="65" charset="-122"/>
                <a:ea typeface="方正仿宋_GBK" pitchFamily="65" charset="-122"/>
              </a:rPr>
              <a:t>（</a:t>
            </a:r>
            <a:r>
              <a:rPr lang="zh-CN" altLang="en-US" sz="1600" b="1" dirty="0" smtClean="0">
                <a:solidFill>
                  <a:srgbClr val="C00000"/>
                </a:solidFill>
                <a:latin typeface="方正仿宋_GBK" pitchFamily="65" charset="-122"/>
                <a:ea typeface="方正仿宋_GBK" pitchFamily="65" charset="-122"/>
              </a:rPr>
              <a:t>凸显了“改革开放”和“以经济建设为中心”对基层党组织提出的新要求</a:t>
            </a:r>
            <a:r>
              <a:rPr lang="zh-CN" altLang="en-US" sz="1600" b="1" dirty="0" smtClean="0">
                <a:latin typeface="方正仿宋_GBK" pitchFamily="65" charset="-122"/>
                <a:ea typeface="方正仿宋_GBK" pitchFamily="65" charset="-122"/>
              </a:rPr>
              <a:t>）</a:t>
            </a:r>
            <a:endParaRPr lang="zh-CN" altLang="en-US" sz="2400" b="1" dirty="0">
              <a:solidFill>
                <a:srgbClr val="FF0000"/>
              </a:solidFill>
              <a:latin typeface="方正仿宋_GBK" pitchFamily="65" charset="-122"/>
              <a:ea typeface="方正仿宋_GBK" pitchFamily="65" charset="-122"/>
            </a:endParaRPr>
          </a:p>
        </p:txBody>
      </p:sp>
      <p:sp>
        <p:nvSpPr>
          <p:cNvPr id="14" name="矩形 13"/>
          <p:cNvSpPr/>
          <p:nvPr/>
        </p:nvSpPr>
        <p:spPr>
          <a:xfrm>
            <a:off x="971600" y="3501008"/>
            <a:ext cx="7488832" cy="1374735"/>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a:lnSpc>
                <a:spcPts val="2500"/>
              </a:lnSpc>
            </a:pPr>
            <a:r>
              <a:rPr lang="zh-CN" altLang="en-US" sz="1600" b="1" dirty="0" smtClean="0">
                <a:solidFill>
                  <a:srgbClr val="C00000"/>
                </a:solidFill>
                <a:latin typeface="方正仿宋_GBK" pitchFamily="65" charset="-122"/>
                <a:ea typeface="方正仿宋_GBK" pitchFamily="65" charset="-122"/>
              </a:rPr>
              <a:t>全面发展阶段：</a:t>
            </a:r>
            <a:r>
              <a:rPr lang="zh-CN" altLang="zh-CN" sz="1600" b="1" dirty="0" smtClean="0">
                <a:solidFill>
                  <a:schemeClr val="tx1"/>
                </a:solidFill>
                <a:latin typeface="方正仿宋_GBK" pitchFamily="65" charset="-122"/>
                <a:ea typeface="方正仿宋_GBK" pitchFamily="65" charset="-122"/>
              </a:rPr>
              <a:t>从党的十三届四中全会至十八大前，我们党适应改革开放和社会主义</a:t>
            </a:r>
            <a:r>
              <a:rPr lang="zh-CN" altLang="zh-CN" sz="1600" b="1" u="sng" dirty="0" smtClean="0">
                <a:solidFill>
                  <a:schemeClr val="tx1"/>
                </a:solidFill>
                <a:latin typeface="方正仿宋_GBK" pitchFamily="65" charset="-122"/>
                <a:ea typeface="方正仿宋_GBK" pitchFamily="65" charset="-122"/>
              </a:rPr>
              <a:t>市场经济</a:t>
            </a:r>
            <a:r>
              <a:rPr lang="zh-CN" altLang="zh-CN" sz="1600" b="1" dirty="0" smtClean="0">
                <a:solidFill>
                  <a:schemeClr val="tx1"/>
                </a:solidFill>
                <a:latin typeface="方正仿宋_GBK" pitchFamily="65" charset="-122"/>
                <a:ea typeface="方正仿宋_GBK" pitchFamily="65" charset="-122"/>
              </a:rPr>
              <a:t>的全面展开，建立和完善党支部领导体制和工作机制，探索推进</a:t>
            </a:r>
            <a:r>
              <a:rPr lang="zh-CN" altLang="zh-CN" sz="1600" b="1" u="sng" dirty="0" smtClean="0">
                <a:solidFill>
                  <a:schemeClr val="tx1"/>
                </a:solidFill>
                <a:latin typeface="方正仿宋_GBK" pitchFamily="65" charset="-122"/>
                <a:ea typeface="方正仿宋_GBK" pitchFamily="65" charset="-122"/>
              </a:rPr>
              <a:t>新兴领域</a:t>
            </a:r>
            <a:r>
              <a:rPr lang="zh-CN" altLang="zh-CN" sz="1600" b="1" dirty="0" smtClean="0">
                <a:solidFill>
                  <a:schemeClr val="tx1"/>
                </a:solidFill>
                <a:latin typeface="方正仿宋_GBK" pitchFamily="65" charset="-122"/>
                <a:ea typeface="方正仿宋_GBK" pitchFamily="65" charset="-122"/>
              </a:rPr>
              <a:t>党支部建设</a:t>
            </a:r>
            <a:r>
              <a:rPr lang="zh-CN" altLang="zh-CN" sz="1600" b="1" dirty="0" smtClean="0">
                <a:latin typeface="方正仿宋_GBK" pitchFamily="65" charset="-122"/>
                <a:ea typeface="方正仿宋_GBK" pitchFamily="65" charset="-122"/>
              </a:rPr>
              <a:t>。</a:t>
            </a:r>
            <a:r>
              <a:rPr lang="zh-CN" altLang="en-US" sz="1600" b="1" dirty="0" smtClean="0">
                <a:latin typeface="方正仿宋_GBK" pitchFamily="65" charset="-122"/>
                <a:ea typeface="方正仿宋_GBK" pitchFamily="65" charset="-122"/>
              </a:rPr>
              <a:t>（</a:t>
            </a:r>
            <a:r>
              <a:rPr lang="zh-CN" altLang="en-US" sz="1600" b="1" dirty="0" smtClean="0">
                <a:solidFill>
                  <a:srgbClr val="C00000"/>
                </a:solidFill>
                <a:latin typeface="方正仿宋_GBK" pitchFamily="65" charset="-122"/>
                <a:ea typeface="方正仿宋_GBK" pitchFamily="65" charset="-122"/>
              </a:rPr>
              <a:t>对市场经济下加强以党支部为重点的基层组织建设战略思想基本形成</a:t>
            </a:r>
            <a:r>
              <a:rPr lang="zh-CN" altLang="en-US" sz="1600" b="1" dirty="0" smtClean="0">
                <a:latin typeface="方正仿宋_GBK" pitchFamily="65" charset="-122"/>
                <a:ea typeface="方正仿宋_GBK" pitchFamily="65" charset="-122"/>
              </a:rPr>
              <a:t>）</a:t>
            </a:r>
            <a:endParaRPr lang="zh-CN" altLang="en-US" sz="2400" b="1" dirty="0">
              <a:solidFill>
                <a:srgbClr val="FF0000"/>
              </a:solidFill>
              <a:latin typeface="方正仿宋_GBK" pitchFamily="65" charset="-122"/>
              <a:ea typeface="方正仿宋_GBK" pitchFamily="65" charset="-122"/>
            </a:endParaRPr>
          </a:p>
        </p:txBody>
      </p:sp>
      <p:sp>
        <p:nvSpPr>
          <p:cNvPr id="18" name="矩形 17"/>
          <p:cNvSpPr/>
          <p:nvPr/>
        </p:nvSpPr>
        <p:spPr>
          <a:xfrm>
            <a:off x="971600" y="5013176"/>
            <a:ext cx="7488832" cy="1054135"/>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a:lnSpc>
                <a:spcPts val="2500"/>
              </a:lnSpc>
            </a:pPr>
            <a:r>
              <a:rPr lang="zh-CN" altLang="zh-CN" sz="1600" b="1" dirty="0" smtClean="0">
                <a:solidFill>
                  <a:srgbClr val="C00000"/>
                </a:solidFill>
                <a:latin typeface="方正仿宋_GBK" pitchFamily="65" charset="-122"/>
                <a:ea typeface="方正仿宋_GBK" pitchFamily="65" charset="-122"/>
              </a:rPr>
              <a:t>深化提升阶段</a:t>
            </a:r>
            <a:r>
              <a:rPr lang="zh-CN" altLang="en-US" sz="1600" b="1" dirty="0" smtClean="0">
                <a:solidFill>
                  <a:schemeClr val="tx1"/>
                </a:solidFill>
                <a:latin typeface="方正仿宋_GBK" pitchFamily="65" charset="-122"/>
                <a:ea typeface="方正仿宋_GBK" pitchFamily="65" charset="-122"/>
              </a:rPr>
              <a:t>：</a:t>
            </a:r>
            <a:r>
              <a:rPr lang="zh-CN" altLang="zh-CN" sz="1600" b="1" dirty="0" smtClean="0">
                <a:latin typeface="方正仿宋_GBK" pitchFamily="65" charset="-122"/>
                <a:ea typeface="方正仿宋_GBK" pitchFamily="65" charset="-122"/>
              </a:rPr>
              <a:t>党的十八大以来，党中央高度重视</a:t>
            </a:r>
            <a:r>
              <a:rPr lang="zh-CN" altLang="zh-CN" sz="1600" b="1" dirty="0" smtClean="0">
                <a:solidFill>
                  <a:schemeClr val="tx1"/>
                </a:solidFill>
                <a:latin typeface="方正仿宋_GBK" pitchFamily="65" charset="-122"/>
                <a:ea typeface="方正仿宋_GBK" pitchFamily="65" charset="-122"/>
              </a:rPr>
              <a:t>党支部建设</a:t>
            </a:r>
            <a:r>
              <a:rPr lang="zh-CN" altLang="zh-CN" sz="1600" b="1" dirty="0" smtClean="0">
                <a:latin typeface="方正仿宋_GBK" pitchFamily="65" charset="-122"/>
                <a:ea typeface="方正仿宋_GBK" pitchFamily="65" charset="-122"/>
              </a:rPr>
              <a:t>，要求树立党的一切工作到支部的鲜明导向，把全面</a:t>
            </a:r>
            <a:r>
              <a:rPr lang="zh-CN" altLang="zh-CN" sz="1600" b="1" u="sng" dirty="0" smtClean="0">
                <a:solidFill>
                  <a:schemeClr val="tx1"/>
                </a:solidFill>
                <a:latin typeface="方正仿宋_GBK" pitchFamily="65" charset="-122"/>
                <a:ea typeface="方正仿宋_GBK" pitchFamily="65" charset="-122"/>
              </a:rPr>
              <a:t>从严治党</a:t>
            </a:r>
            <a:r>
              <a:rPr lang="zh-CN" altLang="zh-CN" sz="1600" b="1" dirty="0" smtClean="0">
                <a:latin typeface="方正仿宋_GBK" pitchFamily="65" charset="-122"/>
                <a:ea typeface="方正仿宋_GBK" pitchFamily="65" charset="-122"/>
              </a:rPr>
              <a:t>落实到每个支部、每名党员，推动全党形成大抓基层、大抓支部的良好态势。</a:t>
            </a:r>
            <a:r>
              <a:rPr lang="zh-CN" altLang="en-US" sz="1600" b="1" dirty="0" smtClean="0">
                <a:latin typeface="方正仿宋_GBK" pitchFamily="65" charset="-122"/>
                <a:ea typeface="方正仿宋_GBK" pitchFamily="65" charset="-122"/>
              </a:rPr>
              <a:t>（</a:t>
            </a:r>
            <a:r>
              <a:rPr lang="zh-CN" altLang="en-US" sz="1600" b="1" dirty="0" smtClean="0">
                <a:solidFill>
                  <a:srgbClr val="C00000"/>
                </a:solidFill>
                <a:latin typeface="方正仿宋_GBK" pitchFamily="65" charset="-122"/>
                <a:ea typeface="方正仿宋_GBK" pitchFamily="65" charset="-122"/>
              </a:rPr>
              <a:t>全面从严治党向基层延伸</a:t>
            </a:r>
            <a:r>
              <a:rPr lang="zh-CN" altLang="en-US" sz="1600" b="1" dirty="0" smtClean="0">
                <a:latin typeface="方正仿宋_GBK" pitchFamily="65" charset="-122"/>
                <a:ea typeface="方正仿宋_GBK" pitchFamily="65" charset="-122"/>
              </a:rPr>
              <a:t>）</a:t>
            </a:r>
            <a:endParaRPr lang="zh-CN" altLang="en-US" sz="2400" b="1" dirty="0">
              <a:solidFill>
                <a:srgbClr val="FF0000"/>
              </a:solidFill>
              <a:latin typeface="方正仿宋_GBK" pitchFamily="65" charset="-122"/>
              <a:ea typeface="方正仿宋_GBK" pitchFamily="65"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afterEffect">
                                  <p:stCondLst>
                                    <p:cond delay="0"/>
                                  </p:stCondLst>
                                  <p:childTnLst>
                                    <p:set>
                                      <p:cBhvr>
                                        <p:cTn id="6" dur="1" fill="hold">
                                          <p:stCondLst>
                                            <p:cond delay="0"/>
                                          </p:stCondLst>
                                        </p:cTn>
                                        <p:tgtEl>
                                          <p:spTgt spid="39"/>
                                        </p:tgtEl>
                                        <p:attrNameLst>
                                          <p:attrName>style.visibility</p:attrName>
                                        </p:attrNameLst>
                                      </p:cBhvr>
                                      <p:to>
                                        <p:strVal val="visible"/>
                                      </p:to>
                                    </p:set>
                                    <p:animEffect transition="in" filter="blinds(horizontal)">
                                      <p:cBhvr>
                                        <p:cTn id="7" dur="500"/>
                                        <p:tgtEl>
                                          <p:spTgt spid="39"/>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40"/>
                                        </p:tgtEl>
                                        <p:attrNameLst>
                                          <p:attrName>style.visibility</p:attrName>
                                        </p:attrNameLst>
                                      </p:cBhvr>
                                      <p:to>
                                        <p:strVal val="visible"/>
                                      </p:to>
                                    </p:set>
                                    <p:animEffect transition="in" filter="blinds(horizontal)">
                                      <p:cBhvr>
                                        <p:cTn id="12" dur="500"/>
                                        <p:tgtEl>
                                          <p:spTgt spid="40"/>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4"/>
                                        </p:tgtEl>
                                        <p:attrNameLst>
                                          <p:attrName>style.visibility</p:attrName>
                                        </p:attrNameLst>
                                      </p:cBhvr>
                                      <p:to>
                                        <p:strVal val="visible"/>
                                      </p:to>
                                    </p:set>
                                    <p:animEffect transition="in" filter="blinds(horizontal)">
                                      <p:cBhvr>
                                        <p:cTn id="17" dur="500"/>
                                        <p:tgtEl>
                                          <p:spTgt spid="14"/>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18"/>
                                        </p:tgtEl>
                                        <p:attrNameLst>
                                          <p:attrName>style.visibility</p:attrName>
                                        </p:attrNameLst>
                                      </p:cBhvr>
                                      <p:to>
                                        <p:strVal val="visible"/>
                                      </p:to>
                                    </p:set>
                                    <p:animEffect transition="in" filter="blinds(horizontal)">
                                      <p:cBhvr>
                                        <p:cTn id="22"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 grpId="0"/>
      <p:bldP spid="40" grpId="0" animBg="1"/>
      <p:bldP spid="14" grpId="0" animBg="1"/>
      <p:bldP spid="18" grpId="0" animBg="1"/>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srcRect/>
          <a:stretch>
            <a:fillRect/>
          </a:stretch>
        </p:blipFill>
        <p:spPr bwMode="auto">
          <a:xfrm>
            <a:off x="611560" y="116632"/>
            <a:ext cx="864096" cy="963799"/>
          </a:xfrm>
          <a:prstGeom prst="rect">
            <a:avLst/>
          </a:prstGeom>
          <a:noFill/>
          <a:ln w="9525">
            <a:noFill/>
            <a:miter lim="800000"/>
            <a:headEnd/>
            <a:tailEnd/>
          </a:ln>
        </p:spPr>
      </p:pic>
      <p:cxnSp>
        <p:nvCxnSpPr>
          <p:cNvPr id="6" name="直接连接符 5"/>
          <p:cNvCxnSpPr/>
          <p:nvPr/>
        </p:nvCxnSpPr>
        <p:spPr>
          <a:xfrm>
            <a:off x="0" y="1124744"/>
            <a:ext cx="91440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8" name="矩形 7"/>
          <p:cNvSpPr/>
          <p:nvPr/>
        </p:nvSpPr>
        <p:spPr>
          <a:xfrm>
            <a:off x="0" y="1268760"/>
            <a:ext cx="9144000" cy="72008"/>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矩形 8"/>
          <p:cNvSpPr/>
          <p:nvPr/>
        </p:nvSpPr>
        <p:spPr>
          <a:xfrm>
            <a:off x="539552" y="1484784"/>
            <a:ext cx="7992888" cy="5324535"/>
          </a:xfrm>
          <a:prstGeom prst="rect">
            <a:avLst/>
          </a:prstGeom>
        </p:spPr>
        <p:txBody>
          <a:bodyPr wrap="square">
            <a:spAutoFit/>
          </a:bodyPr>
          <a:lstStyle/>
          <a:p>
            <a:pPr>
              <a:buFont typeface="Arial" pitchFamily="34" charset="0"/>
              <a:buNone/>
            </a:pPr>
            <a:r>
              <a:rPr lang="en-US" altLang="zh-CN" sz="2000" b="1" noProof="1" smtClean="0">
                <a:latin typeface="华文楷体" pitchFamily="2" charset="-122"/>
                <a:ea typeface="华文楷体" pitchFamily="2" charset="-122"/>
              </a:rPr>
              <a:t>1</a:t>
            </a:r>
            <a:r>
              <a:rPr lang="zh-CN" altLang="en-US" sz="2000" b="1" noProof="1" smtClean="0">
                <a:latin typeface="华文楷体" pitchFamily="2" charset="-122"/>
                <a:ea typeface="华文楷体" pitchFamily="2" charset="-122"/>
              </a:rPr>
              <a:t>、</a:t>
            </a:r>
            <a:r>
              <a:rPr lang="zh-CN" altLang="en-US" sz="2000" b="1" noProof="1" smtClean="0">
                <a:solidFill>
                  <a:srgbClr val="C00000"/>
                </a:solidFill>
                <a:latin typeface="华文楷体" pitchFamily="2" charset="-122"/>
                <a:ea typeface="华文楷体" pitchFamily="2" charset="-122"/>
              </a:rPr>
              <a:t>谈心谈话的重要性。</a:t>
            </a:r>
            <a:r>
              <a:rPr lang="zh-CN" altLang="en-US" sz="2000" b="1" noProof="1" smtClean="0">
                <a:latin typeface="华文楷体" pitchFamily="2" charset="-122"/>
                <a:ea typeface="华文楷体" pitchFamily="2" charset="-122"/>
              </a:rPr>
              <a:t>谈心谈话工作是密切党群关系、坚持走群众路线的重要组成部分，是党的十九大提出坚持以人民为中心发展理念的具体体现。开展谈心谈话，能增强支部凝聚力、战斗力和向心力，提振党员积极性，引领党员立足岗位、认真履职、开拓进取、干事创业，有利于凝聚人心和提高工作效率。</a:t>
            </a:r>
          </a:p>
          <a:p>
            <a:r>
              <a:rPr lang="en-US" altLang="zh-CN" sz="2000" b="1" noProof="1" smtClean="0">
                <a:latin typeface="华文楷体" pitchFamily="2" charset="-122"/>
                <a:ea typeface="华文楷体" pitchFamily="2" charset="-122"/>
              </a:rPr>
              <a:t>2</a:t>
            </a:r>
            <a:r>
              <a:rPr lang="zh-CN" altLang="en-US" sz="2000" b="1" noProof="1" smtClean="0">
                <a:latin typeface="华文楷体" pitchFamily="2" charset="-122"/>
                <a:ea typeface="华文楷体" pitchFamily="2" charset="-122"/>
              </a:rPr>
              <a:t>、</a:t>
            </a:r>
            <a:r>
              <a:rPr lang="zh-CN" altLang="en-US" sz="2000" b="1" noProof="1" smtClean="0">
                <a:solidFill>
                  <a:srgbClr val="C00000"/>
                </a:solidFill>
                <a:latin typeface="华文楷体" pitchFamily="2" charset="-122"/>
                <a:ea typeface="华文楷体" pitchFamily="2" charset="-122"/>
              </a:rPr>
              <a:t>做好谈心谈话的准备工作</a:t>
            </a:r>
            <a:r>
              <a:rPr lang="zh-CN" altLang="en-US" sz="2000" b="1" noProof="1" smtClean="0">
                <a:latin typeface="华文楷体" pitchFamily="2" charset="-122"/>
                <a:ea typeface="华文楷体" pitchFamily="2" charset="-122"/>
              </a:rPr>
              <a:t>。谈心谈话前党支部要深层次了解掌握党员所思所想所盼；事先清楚与被谈党员谈什么、需要解决哪些问题；要制订谈话方案，明确谈话时间、地点、内容、谈话对象，做到有的放矢。</a:t>
            </a:r>
            <a:endParaRPr lang="en-US" altLang="zh-CN" sz="2000" b="1" noProof="1" smtClean="0">
              <a:latin typeface="华文楷体" pitchFamily="2" charset="-122"/>
              <a:ea typeface="华文楷体" pitchFamily="2" charset="-122"/>
            </a:endParaRPr>
          </a:p>
          <a:p>
            <a:r>
              <a:rPr lang="en-US" altLang="zh-CN" sz="2000" b="1" noProof="1" smtClean="0">
                <a:latin typeface="华文楷体" pitchFamily="2" charset="-122"/>
                <a:ea typeface="华文楷体" pitchFamily="2" charset="-122"/>
              </a:rPr>
              <a:t>3</a:t>
            </a:r>
            <a:r>
              <a:rPr lang="zh-CN" altLang="en-US" sz="2000" b="1" noProof="1" smtClean="0">
                <a:latin typeface="华文楷体" pitchFamily="2" charset="-122"/>
                <a:ea typeface="华文楷体" pitchFamily="2" charset="-122"/>
              </a:rPr>
              <a:t>、</a:t>
            </a:r>
            <a:r>
              <a:rPr lang="zh-CN" altLang="en-US" sz="2000" b="1" noProof="1" smtClean="0">
                <a:solidFill>
                  <a:srgbClr val="C00000"/>
                </a:solidFill>
                <a:latin typeface="华文楷体" pitchFamily="2" charset="-122"/>
                <a:ea typeface="华文楷体" pitchFamily="2" charset="-122"/>
              </a:rPr>
              <a:t>党支部谈心谈话的内容</a:t>
            </a:r>
            <a:endParaRPr lang="zh-CN" altLang="en-US" sz="2000" b="1" noProof="1" smtClean="0">
              <a:latin typeface="华文楷体" pitchFamily="2" charset="-122"/>
              <a:ea typeface="华文楷体" pitchFamily="2" charset="-122"/>
            </a:endParaRPr>
          </a:p>
          <a:p>
            <a:r>
              <a:rPr lang="zh-CN" altLang="en-US" sz="2000" b="1" noProof="1" smtClean="0">
                <a:latin typeface="华文楷体" pitchFamily="2" charset="-122"/>
                <a:ea typeface="华文楷体" pitchFamily="2" charset="-122"/>
              </a:rPr>
              <a:t>           ①主要了解掌握谈心谈话对象的思想、工作、作风、生活、学习、家庭等方面的情况。</a:t>
            </a:r>
          </a:p>
          <a:p>
            <a:r>
              <a:rPr lang="zh-CN" altLang="en-US" sz="2000" b="1" noProof="1" smtClean="0">
                <a:latin typeface="华文楷体" pitchFamily="2" charset="-122"/>
                <a:ea typeface="华文楷体" pitchFamily="2" charset="-122"/>
              </a:rPr>
              <a:t>          ②指出谈心谈话对象存在的问题和不足。</a:t>
            </a:r>
          </a:p>
          <a:p>
            <a:r>
              <a:rPr lang="zh-CN" altLang="en-US" sz="2000" b="1" noProof="1" smtClean="0">
                <a:latin typeface="华文楷体" pitchFamily="2" charset="-122"/>
                <a:ea typeface="华文楷体" pitchFamily="2" charset="-122"/>
              </a:rPr>
              <a:t>          ③征询谈心谈话对象对自己的意见建议要求。</a:t>
            </a:r>
          </a:p>
          <a:p>
            <a:r>
              <a:rPr lang="zh-CN" altLang="en-US" sz="2000" b="1" noProof="1" smtClean="0">
                <a:latin typeface="华文楷体" pitchFamily="2" charset="-122"/>
                <a:ea typeface="华文楷体" pitchFamily="2" charset="-122"/>
              </a:rPr>
              <a:t>          ④交流思想，了解谈心谈话对象的真实想法。</a:t>
            </a:r>
          </a:p>
          <a:p>
            <a:r>
              <a:rPr lang="zh-CN" altLang="en-US" sz="2000" b="1" noProof="1" smtClean="0">
                <a:latin typeface="华文楷体" pitchFamily="2" charset="-122"/>
                <a:ea typeface="华文楷体" pitchFamily="2" charset="-122"/>
              </a:rPr>
              <a:t>          ⑤化解相互间的分歧和矛盾。</a:t>
            </a:r>
          </a:p>
          <a:p>
            <a:r>
              <a:rPr lang="zh-CN" altLang="en-US" sz="2000" b="1" noProof="1" smtClean="0">
                <a:latin typeface="华文楷体" pitchFamily="2" charset="-122"/>
                <a:ea typeface="华文楷体" pitchFamily="2" charset="-122"/>
              </a:rPr>
              <a:t>          ⑥其他认为必须要谈心谈话的事项。 </a:t>
            </a:r>
          </a:p>
        </p:txBody>
      </p:sp>
      <p:sp>
        <p:nvSpPr>
          <p:cNvPr id="10" name="标题 1"/>
          <p:cNvSpPr txBox="1">
            <a:spLocks noChangeArrowheads="1"/>
          </p:cNvSpPr>
          <p:nvPr/>
        </p:nvSpPr>
        <p:spPr>
          <a:xfrm>
            <a:off x="1403648" y="0"/>
            <a:ext cx="7560840" cy="1054100"/>
          </a:xfrm>
          <a:prstGeom prst="rect">
            <a:avLst/>
          </a:prstGeom>
        </p:spPr>
        <p:txBody>
          <a:bodyPr vert="horz" lIns="91440" tIns="45720" rIns="91440" bIns="45720" rtlCol="0" anchor="ctr">
            <a:normAutofit/>
          </a:bodyPr>
          <a:lstStyle/>
          <a:p>
            <a:pPr>
              <a:spcBef>
                <a:spcPct val="0"/>
              </a:spcBef>
            </a:pPr>
            <a:r>
              <a:rPr lang="zh-CN" altLang="en-US" sz="2800" b="1" spc="-300" dirty="0" smtClean="0">
                <a:latin typeface="楷体_GB2312" pitchFamily="49" charset="-122"/>
                <a:ea typeface="楷体_GB2312" pitchFamily="49" charset="-122"/>
              </a:rPr>
              <a:t>第三讲  基层党支部工作规范化 </a:t>
            </a:r>
            <a:r>
              <a:rPr lang="zh-CN" altLang="en-US" sz="2800" b="1" dirty="0" smtClean="0">
                <a:solidFill>
                  <a:srgbClr val="FF0000"/>
                </a:solidFill>
                <a:latin typeface="楷体_GB2312" pitchFamily="49" charset="-122"/>
                <a:ea typeface="楷体_GB2312" pitchFamily="49" charset="-122"/>
              </a:rPr>
              <a:t>谈心谈话</a:t>
            </a:r>
            <a:endParaRPr lang="zh-CN" altLang="en-US" sz="2400" dirty="0" smtClean="0">
              <a:solidFill>
                <a:srgbClr val="FF0000"/>
              </a:solidFill>
              <a:latin typeface="楷体_GB2312" pitchFamily="49" charset="-122"/>
              <a:ea typeface="楷体_GB2312" pitchFamily="49" charset="-122"/>
            </a:endParaRP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cstate="print"/>
          <a:srcRect/>
          <a:stretch>
            <a:fillRect/>
          </a:stretch>
        </p:blipFill>
        <p:spPr bwMode="auto">
          <a:xfrm>
            <a:off x="467544" y="0"/>
            <a:ext cx="864096" cy="963799"/>
          </a:xfrm>
          <a:prstGeom prst="rect">
            <a:avLst/>
          </a:prstGeom>
          <a:noFill/>
          <a:ln w="9525">
            <a:noFill/>
            <a:miter lim="800000"/>
            <a:headEnd/>
            <a:tailEnd/>
          </a:ln>
        </p:spPr>
      </p:pic>
      <p:cxnSp>
        <p:nvCxnSpPr>
          <p:cNvPr id="5" name="直接连接符 4"/>
          <p:cNvCxnSpPr/>
          <p:nvPr/>
        </p:nvCxnSpPr>
        <p:spPr>
          <a:xfrm>
            <a:off x="0" y="1124744"/>
            <a:ext cx="91440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6" name="矩形 5"/>
          <p:cNvSpPr/>
          <p:nvPr/>
        </p:nvSpPr>
        <p:spPr>
          <a:xfrm>
            <a:off x="0" y="1268760"/>
            <a:ext cx="9144000" cy="72008"/>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矩形 7"/>
          <p:cNvSpPr/>
          <p:nvPr/>
        </p:nvSpPr>
        <p:spPr>
          <a:xfrm>
            <a:off x="3203848" y="1628800"/>
            <a:ext cx="3070071" cy="523220"/>
          </a:xfrm>
          <a:prstGeom prst="rect">
            <a:avLst/>
          </a:prstGeom>
        </p:spPr>
        <p:txBody>
          <a:bodyPr wrap="none">
            <a:spAutoFit/>
          </a:bodyPr>
          <a:lstStyle/>
          <a:p>
            <a:r>
              <a:rPr lang="zh-CN" altLang="zh-CN" sz="2800" b="1" dirty="0" smtClean="0">
                <a:solidFill>
                  <a:srgbClr val="C00000"/>
                </a:solidFill>
              </a:rPr>
              <a:t>《条例》</a:t>
            </a:r>
            <a:r>
              <a:rPr lang="zh-CN" altLang="en-US" sz="2800" b="1" dirty="0" smtClean="0">
                <a:solidFill>
                  <a:srgbClr val="C00000"/>
                </a:solidFill>
              </a:rPr>
              <a:t>的六个一</a:t>
            </a:r>
            <a:endParaRPr lang="zh-CN" altLang="en-US" sz="2800" dirty="0">
              <a:solidFill>
                <a:srgbClr val="C00000"/>
              </a:solidFill>
            </a:endParaRPr>
          </a:p>
        </p:txBody>
      </p:sp>
      <p:sp>
        <p:nvSpPr>
          <p:cNvPr id="9" name="矩形 8"/>
          <p:cNvSpPr/>
          <p:nvPr/>
        </p:nvSpPr>
        <p:spPr>
          <a:xfrm>
            <a:off x="1691680" y="2420888"/>
            <a:ext cx="6192688" cy="396044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nSpc>
                <a:spcPts val="3700"/>
              </a:lnSpc>
              <a:spcBef>
                <a:spcPct val="0"/>
              </a:spcBef>
              <a:buFont typeface="Arial" pitchFamily="34" charset="0"/>
              <a:buNone/>
            </a:pPr>
            <a:r>
              <a:rPr lang="zh-CN" altLang="en-US" b="1" dirty="0" smtClean="0">
                <a:latin typeface="仿宋_GB2312" pitchFamily="49" charset="-122"/>
                <a:ea typeface="仿宋_GB2312" pitchFamily="49" charset="-122"/>
              </a:rPr>
              <a:t>      强化了一种意识</a:t>
            </a:r>
            <a:r>
              <a:rPr lang="en-US" altLang="zh-CN" b="1" dirty="0" smtClean="0">
                <a:latin typeface="仿宋_GB2312" pitchFamily="49" charset="-122"/>
                <a:ea typeface="仿宋_GB2312" pitchFamily="49" charset="-122"/>
              </a:rPr>
              <a:t>——“</a:t>
            </a:r>
            <a:r>
              <a:rPr lang="zh-CN" altLang="en-US" b="1" dirty="0" smtClean="0">
                <a:latin typeface="仿宋_GB2312" pitchFamily="49" charset="-122"/>
                <a:ea typeface="仿宋_GB2312" pitchFamily="49" charset="-122"/>
              </a:rPr>
              <a:t>强基固本”的意识</a:t>
            </a:r>
          </a:p>
          <a:p>
            <a:pPr>
              <a:lnSpc>
                <a:spcPts val="3700"/>
              </a:lnSpc>
              <a:spcBef>
                <a:spcPct val="0"/>
              </a:spcBef>
              <a:buNone/>
            </a:pPr>
            <a:r>
              <a:rPr lang="zh-CN" altLang="en-US" b="1" dirty="0" smtClean="0">
                <a:latin typeface="仿宋_GB2312" pitchFamily="49" charset="-122"/>
                <a:ea typeface="仿宋_GB2312" pitchFamily="49" charset="-122"/>
              </a:rPr>
              <a:t>      落实了一份责任</a:t>
            </a:r>
            <a:r>
              <a:rPr lang="en-US" altLang="zh-CN" b="1" dirty="0" smtClean="0">
                <a:latin typeface="仿宋_GB2312" pitchFamily="49" charset="-122"/>
                <a:ea typeface="仿宋_GB2312" pitchFamily="49" charset="-122"/>
              </a:rPr>
              <a:t>——</a:t>
            </a:r>
            <a:r>
              <a:rPr lang="zh-CN" altLang="en-US" b="1" dirty="0" smtClean="0">
                <a:latin typeface="仿宋_GB2312" pitchFamily="49" charset="-122"/>
                <a:ea typeface="仿宋_GB2312" pitchFamily="49" charset="-122"/>
              </a:rPr>
              <a:t>抓</a:t>
            </a:r>
            <a:r>
              <a:rPr lang="zh-CN" altLang="en-US" b="1" dirty="0" smtClean="0">
                <a:latin typeface="仿宋_GB2312" pitchFamily="49" charset="-122"/>
                <a:ea typeface="仿宋_GB2312" pitchFamily="49" charset="-122"/>
              </a:rPr>
              <a:t>党建主体责任</a:t>
            </a:r>
            <a:r>
              <a:rPr lang="zh-CN" altLang="en-US" b="1" dirty="0" smtClean="0">
                <a:latin typeface="仿宋_GB2312" pitchFamily="49" charset="-122"/>
                <a:ea typeface="仿宋_GB2312" pitchFamily="49" charset="-122"/>
              </a:rPr>
              <a:t>和具体责任</a:t>
            </a:r>
          </a:p>
          <a:p>
            <a:pPr>
              <a:lnSpc>
                <a:spcPts val="3700"/>
              </a:lnSpc>
              <a:spcBef>
                <a:spcPct val="0"/>
              </a:spcBef>
              <a:buNone/>
            </a:pPr>
            <a:r>
              <a:rPr lang="zh-CN" altLang="en-US" b="1" dirty="0" smtClean="0">
                <a:latin typeface="仿宋_GB2312" pitchFamily="49" charset="-122"/>
                <a:ea typeface="仿宋_GB2312" pitchFamily="49" charset="-122"/>
              </a:rPr>
              <a:t>      推动了一项工作</a:t>
            </a:r>
            <a:r>
              <a:rPr lang="en-US" altLang="zh-CN" b="1" dirty="0" smtClean="0">
                <a:latin typeface="仿宋_GB2312" pitchFamily="49" charset="-122"/>
                <a:ea typeface="仿宋_GB2312" pitchFamily="49" charset="-122"/>
              </a:rPr>
              <a:t>——</a:t>
            </a:r>
            <a:r>
              <a:rPr lang="zh-CN" altLang="en-US" b="1" dirty="0" smtClean="0">
                <a:latin typeface="仿宋_GB2312" pitchFamily="49" charset="-122"/>
                <a:ea typeface="仿宋_GB2312" pitchFamily="49" charset="-122"/>
              </a:rPr>
              <a:t>党支部标准化规范化工作</a:t>
            </a:r>
          </a:p>
          <a:p>
            <a:pPr>
              <a:lnSpc>
                <a:spcPts val="3700"/>
              </a:lnSpc>
              <a:spcBef>
                <a:spcPct val="0"/>
              </a:spcBef>
              <a:buNone/>
            </a:pPr>
            <a:r>
              <a:rPr lang="zh-CN" altLang="en-US" b="1" dirty="0" smtClean="0">
                <a:latin typeface="仿宋_GB2312" pitchFamily="49" charset="-122"/>
                <a:ea typeface="仿宋_GB2312" pitchFamily="49" charset="-122"/>
              </a:rPr>
              <a:t>      完善了一个机制</a:t>
            </a:r>
            <a:r>
              <a:rPr lang="en-US" altLang="zh-CN" b="1" dirty="0" smtClean="0">
                <a:latin typeface="仿宋_GB2312" pitchFamily="49" charset="-122"/>
                <a:ea typeface="仿宋_GB2312" pitchFamily="49" charset="-122"/>
              </a:rPr>
              <a:t>——</a:t>
            </a:r>
            <a:r>
              <a:rPr lang="zh-CN" altLang="en-US" b="1" dirty="0" smtClean="0">
                <a:latin typeface="仿宋_GB2312" pitchFamily="49" charset="-122"/>
                <a:ea typeface="仿宋_GB2312" pitchFamily="49" charset="-122"/>
              </a:rPr>
              <a:t>党支部的工作机制</a:t>
            </a:r>
          </a:p>
          <a:p>
            <a:pPr>
              <a:lnSpc>
                <a:spcPts val="3700"/>
              </a:lnSpc>
              <a:spcBef>
                <a:spcPct val="0"/>
              </a:spcBef>
              <a:buNone/>
            </a:pPr>
            <a:r>
              <a:rPr lang="zh-CN" altLang="en-US" b="1" dirty="0" smtClean="0">
                <a:latin typeface="仿宋_GB2312" pitchFamily="49" charset="-122"/>
                <a:ea typeface="仿宋_GB2312" pitchFamily="49" charset="-122"/>
              </a:rPr>
              <a:t>      健全了一组制度</a:t>
            </a:r>
            <a:r>
              <a:rPr lang="en-US" altLang="zh-CN" b="1" dirty="0" smtClean="0">
                <a:latin typeface="仿宋_GB2312" pitchFamily="49" charset="-122"/>
                <a:ea typeface="仿宋_GB2312" pitchFamily="49" charset="-122"/>
              </a:rPr>
              <a:t>——</a:t>
            </a:r>
            <a:r>
              <a:rPr lang="zh-CN" altLang="en-US" b="1" dirty="0" smtClean="0">
                <a:latin typeface="仿宋_GB2312" pitchFamily="49" charset="-122"/>
                <a:ea typeface="仿宋_GB2312" pitchFamily="49" charset="-122"/>
              </a:rPr>
              <a:t>党支部五项组织生活制度</a:t>
            </a:r>
          </a:p>
          <a:p>
            <a:pPr>
              <a:lnSpc>
                <a:spcPts val="3700"/>
              </a:lnSpc>
              <a:spcBef>
                <a:spcPct val="0"/>
              </a:spcBef>
              <a:buNone/>
            </a:pPr>
            <a:r>
              <a:rPr lang="zh-CN" altLang="en-US" b="1" dirty="0" smtClean="0">
                <a:latin typeface="仿宋_GB2312" pitchFamily="49" charset="-122"/>
                <a:ea typeface="仿宋_GB2312" pitchFamily="49" charset="-122"/>
              </a:rPr>
              <a:t>      确立了一个重点</a:t>
            </a:r>
            <a:r>
              <a:rPr lang="en-US" altLang="zh-CN" b="1" dirty="0" smtClean="0">
                <a:latin typeface="仿宋_GB2312" pitchFamily="49" charset="-122"/>
                <a:ea typeface="仿宋_GB2312" pitchFamily="49" charset="-122"/>
              </a:rPr>
              <a:t>——</a:t>
            </a:r>
            <a:r>
              <a:rPr lang="zh-CN" altLang="en-US" b="1" dirty="0" smtClean="0">
                <a:latin typeface="仿宋_GB2312" pitchFamily="49" charset="-122"/>
                <a:ea typeface="仿宋_GB2312" pitchFamily="49" charset="-122"/>
              </a:rPr>
              <a:t>党支部“</a:t>
            </a:r>
            <a:r>
              <a:rPr lang="zh-CN" altLang="en-US" b="1" dirty="0" smtClean="0">
                <a:solidFill>
                  <a:srgbClr val="C00000"/>
                </a:solidFill>
                <a:latin typeface="仿宋_GB2312" pitchFamily="49" charset="-122"/>
                <a:ea typeface="仿宋_GB2312" pitchFamily="49" charset="-122"/>
              </a:rPr>
              <a:t>点线面</a:t>
            </a:r>
            <a:r>
              <a:rPr lang="zh-CN" altLang="en-US" b="1" dirty="0" smtClean="0">
                <a:latin typeface="仿宋_GB2312" pitchFamily="49" charset="-122"/>
                <a:ea typeface="仿宋_GB2312" pitchFamily="49" charset="-122"/>
              </a:rPr>
              <a:t>”重点建设</a:t>
            </a:r>
          </a:p>
          <a:p>
            <a:pPr>
              <a:lnSpc>
                <a:spcPts val="2600"/>
              </a:lnSpc>
              <a:spcBef>
                <a:spcPct val="0"/>
              </a:spcBef>
              <a:buNone/>
            </a:pPr>
            <a:r>
              <a:rPr lang="zh-CN" altLang="en-US" b="1" dirty="0" smtClean="0">
                <a:latin typeface="仿宋_GB2312" pitchFamily="49" charset="-122"/>
                <a:ea typeface="仿宋_GB2312" pitchFamily="49" charset="-122"/>
              </a:rPr>
              <a:t>      </a:t>
            </a:r>
            <a:r>
              <a:rPr lang="zh-CN" altLang="en-US" sz="1600" b="1" dirty="0" smtClean="0">
                <a:solidFill>
                  <a:srgbClr val="C00000"/>
                </a:solidFill>
                <a:latin typeface="仿宋_GB2312" pitchFamily="49" charset="-122"/>
                <a:ea typeface="仿宋_GB2312" pitchFamily="49" charset="-122"/>
              </a:rPr>
              <a:t>点</a:t>
            </a:r>
            <a:r>
              <a:rPr lang="en-US" altLang="zh-CN" sz="1600" b="1" dirty="0" smtClean="0">
                <a:solidFill>
                  <a:srgbClr val="C00000"/>
                </a:solidFill>
                <a:latin typeface="仿宋_GB2312" pitchFamily="49" charset="-122"/>
                <a:ea typeface="仿宋_GB2312" pitchFamily="49" charset="-122"/>
              </a:rPr>
              <a:t>——</a:t>
            </a:r>
            <a:r>
              <a:rPr lang="zh-CN" altLang="en-US" sz="1600" b="1" dirty="0" smtClean="0">
                <a:solidFill>
                  <a:srgbClr val="C00000"/>
                </a:solidFill>
                <a:latin typeface="仿宋_GB2312" pitchFamily="49" charset="-122"/>
                <a:ea typeface="仿宋_GB2312" pitchFamily="49" charset="-122"/>
              </a:rPr>
              <a:t>突出关键点：强化政治功能（政治引领）；</a:t>
            </a:r>
          </a:p>
          <a:p>
            <a:pPr>
              <a:lnSpc>
                <a:spcPts val="2600"/>
              </a:lnSpc>
              <a:spcBef>
                <a:spcPct val="0"/>
              </a:spcBef>
              <a:buNone/>
            </a:pPr>
            <a:r>
              <a:rPr lang="zh-CN" altLang="en-US" sz="1600" b="1" dirty="0" smtClean="0">
                <a:solidFill>
                  <a:srgbClr val="C00000"/>
                </a:solidFill>
                <a:latin typeface="仿宋_GB2312" pitchFamily="49" charset="-122"/>
                <a:ea typeface="仿宋_GB2312" pitchFamily="49" charset="-122"/>
              </a:rPr>
              <a:t>       线</a:t>
            </a:r>
            <a:r>
              <a:rPr lang="en-US" altLang="zh-CN" sz="1600" b="1" dirty="0" smtClean="0">
                <a:solidFill>
                  <a:srgbClr val="C00000"/>
                </a:solidFill>
                <a:latin typeface="仿宋_GB2312" pitchFamily="49" charset="-122"/>
                <a:ea typeface="仿宋_GB2312" pitchFamily="49" charset="-122"/>
              </a:rPr>
              <a:t>——</a:t>
            </a:r>
            <a:r>
              <a:rPr lang="zh-CN" altLang="en-US" sz="1600" b="1" dirty="0" smtClean="0">
                <a:solidFill>
                  <a:srgbClr val="C00000"/>
                </a:solidFill>
                <a:latin typeface="仿宋_GB2312" pitchFamily="49" charset="-122"/>
                <a:ea typeface="仿宋_GB2312" pitchFamily="49" charset="-122"/>
              </a:rPr>
              <a:t>延伸中心线：基本任务（</a:t>
            </a:r>
            <a:r>
              <a:rPr lang="en-US" altLang="zh-CN" sz="1600" b="1" dirty="0" smtClean="0">
                <a:solidFill>
                  <a:srgbClr val="C00000"/>
                </a:solidFill>
                <a:latin typeface="仿宋_GB2312" pitchFamily="49" charset="-122"/>
                <a:ea typeface="仿宋_GB2312" pitchFamily="49" charset="-122"/>
              </a:rPr>
              <a:t>8</a:t>
            </a:r>
            <a:r>
              <a:rPr lang="zh-CN" altLang="en-US" sz="1600" b="1" dirty="0" smtClean="0">
                <a:solidFill>
                  <a:srgbClr val="C00000"/>
                </a:solidFill>
                <a:latin typeface="仿宋_GB2312" pitchFamily="49" charset="-122"/>
                <a:ea typeface="仿宋_GB2312" pitchFamily="49" charset="-122"/>
              </a:rPr>
              <a:t>项任务</a:t>
            </a:r>
            <a:r>
              <a:rPr lang="en-US" altLang="zh-CN" sz="1600" b="1" dirty="0" smtClean="0">
                <a:solidFill>
                  <a:srgbClr val="C00000"/>
                </a:solidFill>
                <a:latin typeface="仿宋_GB2312" pitchFamily="49" charset="-122"/>
                <a:ea typeface="仿宋_GB2312" pitchFamily="49" charset="-122"/>
              </a:rPr>
              <a:t>—10</a:t>
            </a:r>
            <a:r>
              <a:rPr lang="zh-CN" altLang="en-US" sz="1600" b="1" dirty="0" smtClean="0">
                <a:solidFill>
                  <a:srgbClr val="C00000"/>
                </a:solidFill>
                <a:latin typeface="仿宋_GB2312" pitchFamily="49" charset="-122"/>
                <a:ea typeface="仿宋_GB2312" pitchFamily="49" charset="-122"/>
              </a:rPr>
              <a:t>项重点）</a:t>
            </a:r>
          </a:p>
          <a:p>
            <a:pPr>
              <a:lnSpc>
                <a:spcPts val="2600"/>
              </a:lnSpc>
              <a:spcBef>
                <a:spcPct val="0"/>
              </a:spcBef>
              <a:buNone/>
            </a:pPr>
            <a:r>
              <a:rPr lang="zh-CN" altLang="en-US" sz="1600" b="1" dirty="0" smtClean="0">
                <a:solidFill>
                  <a:srgbClr val="C00000"/>
                </a:solidFill>
                <a:latin typeface="仿宋_GB2312" pitchFamily="49" charset="-122"/>
                <a:ea typeface="仿宋_GB2312" pitchFamily="49" charset="-122"/>
              </a:rPr>
              <a:t>       面</a:t>
            </a:r>
            <a:r>
              <a:rPr lang="en-US" altLang="zh-CN" sz="1600" b="1" dirty="0" smtClean="0">
                <a:solidFill>
                  <a:srgbClr val="C00000"/>
                </a:solidFill>
                <a:latin typeface="仿宋_GB2312" pitchFamily="49" charset="-122"/>
                <a:ea typeface="仿宋_GB2312" pitchFamily="49" charset="-122"/>
              </a:rPr>
              <a:t>——</a:t>
            </a:r>
            <a:r>
              <a:rPr lang="zh-CN" altLang="en-US" sz="1600" b="1" dirty="0" smtClean="0">
                <a:solidFill>
                  <a:srgbClr val="C00000"/>
                </a:solidFill>
                <a:latin typeface="仿宋_GB2312" pitchFamily="49" charset="-122"/>
                <a:ea typeface="仿宋_GB2312" pitchFamily="49" charset="-122"/>
              </a:rPr>
              <a:t>扩大覆盖面：体系建设（组织覆盖和工作覆盖）</a:t>
            </a:r>
            <a:endParaRPr lang="zh-CN" altLang="en-US"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srcRect/>
          <a:stretch>
            <a:fillRect/>
          </a:stretch>
        </p:blipFill>
        <p:spPr bwMode="auto">
          <a:xfrm>
            <a:off x="467544" y="0"/>
            <a:ext cx="864096" cy="963799"/>
          </a:xfrm>
          <a:prstGeom prst="rect">
            <a:avLst/>
          </a:prstGeom>
          <a:noFill/>
          <a:ln w="9525">
            <a:noFill/>
            <a:miter lim="800000"/>
            <a:headEnd/>
            <a:tailEnd/>
          </a:ln>
        </p:spPr>
      </p:pic>
      <p:cxnSp>
        <p:nvCxnSpPr>
          <p:cNvPr id="6" name="直接连接符 5"/>
          <p:cNvCxnSpPr/>
          <p:nvPr/>
        </p:nvCxnSpPr>
        <p:spPr>
          <a:xfrm>
            <a:off x="0" y="1124744"/>
            <a:ext cx="91440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8" name="矩形 7"/>
          <p:cNvSpPr/>
          <p:nvPr/>
        </p:nvSpPr>
        <p:spPr>
          <a:xfrm>
            <a:off x="0" y="1268760"/>
            <a:ext cx="9144000" cy="72008"/>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矩形 11"/>
          <p:cNvSpPr/>
          <p:nvPr/>
        </p:nvSpPr>
        <p:spPr>
          <a:xfrm>
            <a:off x="179512" y="2136195"/>
            <a:ext cx="8712968" cy="4721805"/>
          </a:xfrm>
          <a:prstGeom prst="rect">
            <a:avLst/>
          </a:prstGeom>
        </p:spPr>
        <p:txBody>
          <a:bodyPr wrap="square">
            <a:spAutoFit/>
          </a:bodyPr>
          <a:lstStyle/>
          <a:p>
            <a:pPr>
              <a:lnSpc>
                <a:spcPts val="3700"/>
              </a:lnSpc>
              <a:spcBef>
                <a:spcPct val="0"/>
              </a:spcBef>
            </a:pPr>
            <a:r>
              <a:rPr lang="zh-CN" altLang="en-US" sz="2800" b="1" dirty="0" smtClean="0">
                <a:latin typeface="华文楷体" pitchFamily="2" charset="-122"/>
                <a:ea typeface="华文楷体" pitchFamily="2" charset="-122"/>
              </a:rPr>
              <a:t>     当前，我们党正在推进的伟大斗争、伟大工程、伟大事业、伟大梦想，明确要求各级党组织必须认真贯彻落实新时代党的组织路线和党的建设总要求，把党支部建设放在更加突出的位置，加强党支部标准化、规范化建设，不断提高党支部建设质量。</a:t>
            </a:r>
            <a:endParaRPr lang="en-US" altLang="zh-CN" sz="2800" b="1" dirty="0" smtClean="0">
              <a:latin typeface="华文楷体" pitchFamily="2" charset="-122"/>
              <a:ea typeface="华文楷体" pitchFamily="2" charset="-122"/>
            </a:endParaRPr>
          </a:p>
          <a:p>
            <a:pPr>
              <a:lnSpc>
                <a:spcPts val="3700"/>
              </a:lnSpc>
              <a:spcBef>
                <a:spcPct val="0"/>
              </a:spcBef>
            </a:pPr>
            <a:r>
              <a:rPr lang="zh-CN" altLang="en-US" sz="2800" b="1" dirty="0" smtClean="0">
                <a:latin typeface="华文楷体" pitchFamily="2" charset="-122"/>
                <a:ea typeface="华文楷体" pitchFamily="2" charset="-122"/>
              </a:rPr>
              <a:t>    我们的广大党员特别是党支部书记要深入领会</a:t>
            </a:r>
            <a:r>
              <a:rPr lang="en-US" altLang="zh-CN" sz="2800" b="1" dirty="0" smtClean="0">
                <a:latin typeface="华文楷体" pitchFamily="2" charset="-122"/>
                <a:ea typeface="华文楷体" pitchFamily="2" charset="-122"/>
              </a:rPr>
              <a:t>《</a:t>
            </a:r>
            <a:r>
              <a:rPr lang="zh-CN" altLang="en-US" sz="2800" b="1" dirty="0" smtClean="0">
                <a:latin typeface="华文楷体" pitchFamily="2" charset="-122"/>
                <a:ea typeface="华文楷体" pitchFamily="2" charset="-122"/>
              </a:rPr>
              <a:t>条例</a:t>
            </a:r>
            <a:r>
              <a:rPr lang="en-US" altLang="zh-CN" sz="2800" b="1" dirty="0" smtClean="0">
                <a:latin typeface="华文楷体" pitchFamily="2" charset="-122"/>
                <a:ea typeface="华文楷体" pitchFamily="2" charset="-122"/>
              </a:rPr>
              <a:t>》</a:t>
            </a:r>
            <a:r>
              <a:rPr lang="zh-CN" altLang="en-US" sz="2800" b="1" dirty="0" smtClean="0">
                <a:latin typeface="华文楷体" pitchFamily="2" charset="-122"/>
                <a:ea typeface="华文楷体" pitchFamily="2" charset="-122"/>
              </a:rPr>
              <a:t>精神，全面掌握</a:t>
            </a:r>
            <a:r>
              <a:rPr lang="en-US" altLang="zh-CN" sz="2800" b="1" dirty="0" smtClean="0">
                <a:latin typeface="华文楷体" pitchFamily="2" charset="-122"/>
                <a:ea typeface="华文楷体" pitchFamily="2" charset="-122"/>
              </a:rPr>
              <a:t>《</a:t>
            </a:r>
            <a:r>
              <a:rPr lang="zh-CN" altLang="en-US" sz="2800" b="1" dirty="0" smtClean="0">
                <a:latin typeface="华文楷体" pitchFamily="2" charset="-122"/>
                <a:ea typeface="华文楷体" pitchFamily="2" charset="-122"/>
              </a:rPr>
              <a:t>条例</a:t>
            </a:r>
            <a:r>
              <a:rPr lang="en-US" altLang="zh-CN" sz="2800" b="1" dirty="0" smtClean="0">
                <a:latin typeface="华文楷体" pitchFamily="2" charset="-122"/>
                <a:ea typeface="华文楷体" pitchFamily="2" charset="-122"/>
              </a:rPr>
              <a:t>》</a:t>
            </a:r>
            <a:r>
              <a:rPr lang="zh-CN" altLang="en-US" sz="2800" b="1" dirty="0" smtClean="0">
                <a:latin typeface="华文楷体" pitchFamily="2" charset="-122"/>
                <a:ea typeface="华文楷体" pitchFamily="2" charset="-122"/>
              </a:rPr>
              <a:t>内容，切实增强贯彻执行</a:t>
            </a:r>
            <a:r>
              <a:rPr lang="en-US" altLang="zh-CN" sz="2800" b="1" dirty="0" smtClean="0">
                <a:latin typeface="华文楷体" pitchFamily="2" charset="-122"/>
                <a:ea typeface="华文楷体" pitchFamily="2" charset="-122"/>
              </a:rPr>
              <a:t>《</a:t>
            </a:r>
            <a:r>
              <a:rPr lang="zh-CN" altLang="en-US" sz="2800" b="1" dirty="0" smtClean="0">
                <a:latin typeface="华文楷体" pitchFamily="2" charset="-122"/>
                <a:ea typeface="华文楷体" pitchFamily="2" charset="-122"/>
              </a:rPr>
              <a:t>条例</a:t>
            </a:r>
            <a:r>
              <a:rPr lang="en-US" altLang="zh-CN" sz="2800" b="1" dirty="0" smtClean="0">
                <a:latin typeface="华文楷体" pitchFamily="2" charset="-122"/>
                <a:ea typeface="华文楷体" pitchFamily="2" charset="-122"/>
              </a:rPr>
              <a:t>》</a:t>
            </a:r>
            <a:r>
              <a:rPr lang="zh-CN" altLang="en-US" sz="2800" b="1" dirty="0" smtClean="0">
                <a:latin typeface="华文楷体" pitchFamily="2" charset="-122"/>
                <a:ea typeface="华文楷体" pitchFamily="2" charset="-122"/>
              </a:rPr>
              <a:t>的思想自觉和行动自觉，推动</a:t>
            </a:r>
            <a:r>
              <a:rPr lang="en-US" altLang="zh-CN" sz="2800" b="1" dirty="0" smtClean="0">
                <a:latin typeface="华文楷体" pitchFamily="2" charset="-122"/>
                <a:ea typeface="华文楷体" pitchFamily="2" charset="-122"/>
              </a:rPr>
              <a:t>《</a:t>
            </a:r>
            <a:r>
              <a:rPr lang="zh-CN" altLang="en-US" sz="2800" b="1" dirty="0" smtClean="0">
                <a:latin typeface="华文楷体" pitchFamily="2" charset="-122"/>
                <a:ea typeface="华文楷体" pitchFamily="2" charset="-122"/>
              </a:rPr>
              <a:t>条例</a:t>
            </a:r>
            <a:r>
              <a:rPr lang="en-US" altLang="zh-CN" sz="2800" b="1" dirty="0" smtClean="0">
                <a:latin typeface="华文楷体" pitchFamily="2" charset="-122"/>
                <a:ea typeface="华文楷体" pitchFamily="2" charset="-122"/>
              </a:rPr>
              <a:t>》</a:t>
            </a:r>
            <a:r>
              <a:rPr lang="zh-CN" altLang="en-US" sz="2800" b="1" dirty="0" smtClean="0">
                <a:latin typeface="华文楷体" pitchFamily="2" charset="-122"/>
                <a:ea typeface="华文楷体" pitchFamily="2" charset="-122"/>
              </a:rPr>
              <a:t>落到实处、见到实效。</a:t>
            </a:r>
          </a:p>
          <a:p>
            <a:pPr>
              <a:lnSpc>
                <a:spcPts val="2775"/>
              </a:lnSpc>
              <a:spcBef>
                <a:spcPct val="0"/>
              </a:spcBef>
              <a:buFont typeface="Arial" pitchFamily="34" charset="0"/>
              <a:buNone/>
            </a:pPr>
            <a:endParaRPr lang="zh-CN" altLang="en-US" sz="2800" dirty="0">
              <a:latin typeface="华文楷体" pitchFamily="2" charset="-122"/>
              <a:ea typeface="华文楷体" pitchFamily="2" charset="-122"/>
            </a:endParaRPr>
          </a:p>
        </p:txBody>
      </p:sp>
      <p:sp>
        <p:nvSpPr>
          <p:cNvPr id="9" name="标题 1"/>
          <p:cNvSpPr txBox="1">
            <a:spLocks noChangeArrowheads="1"/>
          </p:cNvSpPr>
          <p:nvPr/>
        </p:nvSpPr>
        <p:spPr>
          <a:xfrm>
            <a:off x="3275856" y="1196752"/>
            <a:ext cx="2304256" cy="1054100"/>
          </a:xfrm>
          <a:prstGeom prst="rect">
            <a:avLst/>
          </a:prstGeom>
        </p:spPr>
        <p:txBody>
          <a:bodyPr vert="horz" lIns="91440" tIns="45720" rIns="91440" bIns="45720" rtlCol="0" anchor="ctr">
            <a:normAutofit/>
          </a:bodyPr>
          <a:lstStyle/>
          <a:p>
            <a:pPr>
              <a:spcBef>
                <a:spcPct val="0"/>
              </a:spcBef>
            </a:pPr>
            <a:r>
              <a:rPr lang="zh-CN" altLang="en-US" sz="4000" b="1" dirty="0" smtClean="0">
                <a:solidFill>
                  <a:srgbClr val="FF0000"/>
                </a:solidFill>
                <a:latin typeface="楷体_GB2312" pitchFamily="49" charset="-122"/>
                <a:ea typeface="楷体_GB2312" pitchFamily="49" charset="-122"/>
              </a:rPr>
              <a:t>结束语</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srcRect/>
          <a:stretch>
            <a:fillRect/>
          </a:stretch>
        </p:blipFill>
        <p:spPr bwMode="auto">
          <a:xfrm>
            <a:off x="323528" y="188640"/>
            <a:ext cx="864096" cy="963799"/>
          </a:xfrm>
          <a:prstGeom prst="rect">
            <a:avLst/>
          </a:prstGeom>
          <a:noFill/>
          <a:ln w="9525">
            <a:noFill/>
            <a:miter lim="800000"/>
            <a:headEnd/>
            <a:tailEnd/>
          </a:ln>
        </p:spPr>
      </p:pic>
      <p:cxnSp>
        <p:nvCxnSpPr>
          <p:cNvPr id="6" name="直接连接符 5"/>
          <p:cNvCxnSpPr/>
          <p:nvPr/>
        </p:nvCxnSpPr>
        <p:spPr>
          <a:xfrm>
            <a:off x="0" y="1124744"/>
            <a:ext cx="91440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8" name="矩形 7"/>
          <p:cNvSpPr/>
          <p:nvPr/>
        </p:nvSpPr>
        <p:spPr>
          <a:xfrm>
            <a:off x="0" y="1268760"/>
            <a:ext cx="9144000" cy="72008"/>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标题 1"/>
          <p:cNvSpPr txBox="1">
            <a:spLocks noChangeArrowheads="1"/>
          </p:cNvSpPr>
          <p:nvPr/>
        </p:nvSpPr>
        <p:spPr>
          <a:xfrm>
            <a:off x="323528" y="1268760"/>
            <a:ext cx="6264696" cy="1054100"/>
          </a:xfrm>
          <a:prstGeom prst="rect">
            <a:avLst/>
          </a:prstGeom>
        </p:spPr>
        <p:txBody>
          <a:bodyPr vert="horz" lIns="91440" tIns="45720" rIns="91440" bIns="45720" rtlCol="0" anchor="ctr">
            <a:normAutofit/>
          </a:bodyPr>
          <a:lstStyle/>
          <a:p>
            <a:pPr marL="0" marR="0" lvl="0" indent="0" defTabSz="914400" rtl="0" eaLnBrk="1" fontAlgn="auto" latinLnBrk="0" hangingPunct="1">
              <a:lnSpc>
                <a:spcPct val="100000"/>
              </a:lnSpc>
              <a:spcBef>
                <a:spcPct val="0"/>
              </a:spcBef>
              <a:spcAft>
                <a:spcPts val="0"/>
              </a:spcAft>
              <a:buClrTx/>
              <a:buSzTx/>
              <a:buFontTx/>
              <a:buNone/>
              <a:tabLst/>
              <a:defRPr/>
            </a:pPr>
            <a:r>
              <a:rPr kumimoji="0" lang="zh-CN" altLang="en-US" sz="2800" b="1" i="0" u="none" kern="1200" cap="none" spc="-300" normalizeH="0" baseline="0" noProof="0" dirty="0" smtClean="0">
                <a:ln>
                  <a:noFill/>
                </a:ln>
                <a:uLnTx/>
                <a:uFillTx/>
                <a:latin typeface="楷体_GB2312" pitchFamily="49" charset="-122"/>
                <a:ea typeface="楷体_GB2312" pitchFamily="49" charset="-122"/>
                <a:cs typeface="+mj-cs"/>
              </a:rPr>
              <a:t>一、</a:t>
            </a:r>
            <a:r>
              <a:rPr kumimoji="0" lang="en-US" altLang="zh-CN" sz="2800" b="1" i="0" u="none" kern="1200" cap="none" spc="-300" normalizeH="0" baseline="0" noProof="0" dirty="0" smtClean="0">
                <a:ln>
                  <a:noFill/>
                </a:ln>
                <a:uLnTx/>
                <a:uFillTx/>
                <a:latin typeface="楷体_GB2312" pitchFamily="49" charset="-122"/>
                <a:ea typeface="楷体_GB2312" pitchFamily="49" charset="-122"/>
                <a:cs typeface="+mj-cs"/>
              </a:rPr>
              <a:t>《</a:t>
            </a:r>
            <a:r>
              <a:rPr kumimoji="0" lang="zh-CN" altLang="en-US" sz="2800" b="1" i="0" u="none" kern="1200" cap="none" spc="-300" normalizeH="0" baseline="0" noProof="0" dirty="0" smtClean="0">
                <a:ln>
                  <a:noFill/>
                </a:ln>
                <a:uLnTx/>
                <a:uFillTx/>
                <a:latin typeface="楷体_GB2312" pitchFamily="49" charset="-122"/>
                <a:ea typeface="楷体_GB2312" pitchFamily="49" charset="-122"/>
                <a:cs typeface="+mj-cs"/>
              </a:rPr>
              <a:t>条例</a:t>
            </a:r>
            <a:r>
              <a:rPr kumimoji="0" lang="en-US" altLang="zh-CN" sz="2800" b="1" i="0" u="none" kern="1200" cap="none" spc="-300" normalizeH="0" baseline="0" noProof="0" dirty="0" smtClean="0">
                <a:ln>
                  <a:noFill/>
                </a:ln>
                <a:uLnTx/>
                <a:uFillTx/>
                <a:latin typeface="楷体_GB2312" pitchFamily="49" charset="-122"/>
                <a:ea typeface="楷体_GB2312" pitchFamily="49" charset="-122"/>
                <a:cs typeface="+mj-cs"/>
              </a:rPr>
              <a:t>》</a:t>
            </a:r>
            <a:r>
              <a:rPr kumimoji="0" lang="zh-CN" altLang="en-US" sz="2800" b="1" i="0" u="none" kern="1200" cap="none" spc="-300" normalizeH="0" baseline="0" noProof="0" dirty="0" smtClean="0">
                <a:ln>
                  <a:noFill/>
                </a:ln>
                <a:uLnTx/>
                <a:uFillTx/>
                <a:latin typeface="楷体_GB2312" pitchFamily="49" charset="-122"/>
                <a:ea typeface="楷体_GB2312" pitchFamily="49" charset="-122"/>
                <a:cs typeface="+mj-cs"/>
              </a:rPr>
              <a:t>出台的背景</a:t>
            </a:r>
          </a:p>
        </p:txBody>
      </p:sp>
      <p:sp>
        <p:nvSpPr>
          <p:cNvPr id="39" name="标题 1"/>
          <p:cNvSpPr txBox="1">
            <a:spLocks noChangeArrowheads="1"/>
          </p:cNvSpPr>
          <p:nvPr/>
        </p:nvSpPr>
        <p:spPr>
          <a:xfrm>
            <a:off x="539552" y="2132856"/>
            <a:ext cx="5040560" cy="792088"/>
          </a:xfrm>
          <a:prstGeom prst="rect">
            <a:avLst/>
          </a:prstGeom>
        </p:spPr>
        <p:txBody>
          <a:bodyPr vert="horz" lIns="91440" tIns="45720" rIns="91440" bIns="45720" rtlCol="0" anchor="ctr">
            <a:noAutofit/>
          </a:bodyPr>
          <a:lstStyle/>
          <a:p>
            <a:pPr lvl="0">
              <a:lnSpc>
                <a:spcPts val="1900"/>
              </a:lnSpc>
              <a:spcBef>
                <a:spcPct val="0"/>
              </a:spcBef>
              <a:defRPr/>
            </a:pPr>
            <a:r>
              <a:rPr kumimoji="0" lang="en-US" altLang="zh-CN" sz="2400" b="1" i="0" u="none" kern="1200" cap="none" spc="-300" normalizeH="0" baseline="0" noProof="0" dirty="0" smtClean="0">
                <a:ln>
                  <a:noFill/>
                </a:ln>
                <a:solidFill>
                  <a:srgbClr val="C00000"/>
                </a:solidFill>
                <a:uLnTx/>
                <a:uFillTx/>
                <a:latin typeface="楷体_GB2312" pitchFamily="49" charset="-122"/>
                <a:ea typeface="楷体_GB2312" pitchFamily="49" charset="-122"/>
                <a:cs typeface="+mj-cs"/>
              </a:rPr>
              <a:t>1</a:t>
            </a:r>
            <a:r>
              <a:rPr lang="zh-CN" altLang="en-US" sz="2400" b="1" spc="-300" dirty="0" smtClean="0">
                <a:solidFill>
                  <a:srgbClr val="C00000"/>
                </a:solidFill>
                <a:latin typeface="楷体_GB2312" pitchFamily="49" charset="-122"/>
                <a:ea typeface="楷体_GB2312" pitchFamily="49" charset="-122"/>
                <a:cs typeface="+mj-cs"/>
              </a:rPr>
              <a:t>、改革开放以来党支部建设的历程 </a:t>
            </a:r>
            <a:r>
              <a:rPr lang="en-US" altLang="zh-CN" sz="2400" b="1" spc="-300" dirty="0" smtClean="0">
                <a:solidFill>
                  <a:srgbClr val="C00000"/>
                </a:solidFill>
                <a:latin typeface="楷体_GB2312" pitchFamily="49" charset="-122"/>
                <a:ea typeface="楷体_GB2312" pitchFamily="49" charset="-122"/>
                <a:cs typeface="+mj-cs"/>
              </a:rPr>
              <a:t>---</a:t>
            </a:r>
            <a:r>
              <a:rPr lang="zh-CN" altLang="en-US" sz="2400" b="1" spc="-300" dirty="0" smtClean="0">
                <a:solidFill>
                  <a:srgbClr val="C00000"/>
                </a:solidFill>
                <a:latin typeface="楷体_GB2312" pitchFamily="49" charset="-122"/>
                <a:ea typeface="楷体_GB2312" pitchFamily="49" charset="-122"/>
                <a:cs typeface="+mj-cs"/>
              </a:rPr>
              <a:t>   </a:t>
            </a:r>
            <a:endParaRPr kumimoji="0" lang="zh-CN" altLang="en-US" sz="2400" b="1" i="0" u="none" kern="1200" cap="none" spc="-300" normalizeH="0" baseline="0" noProof="0" dirty="0" smtClean="0">
              <a:ln>
                <a:noFill/>
              </a:ln>
              <a:solidFill>
                <a:srgbClr val="C00000"/>
              </a:solidFill>
              <a:uLnTx/>
              <a:uFillTx/>
              <a:latin typeface="楷体_GB2312" pitchFamily="49" charset="-122"/>
              <a:ea typeface="楷体_GB2312" pitchFamily="49" charset="-122"/>
              <a:cs typeface="+mj-cs"/>
            </a:endParaRPr>
          </a:p>
        </p:txBody>
      </p:sp>
      <p:sp>
        <p:nvSpPr>
          <p:cNvPr id="14" name="标题 1"/>
          <p:cNvSpPr txBox="1">
            <a:spLocks noChangeArrowheads="1"/>
          </p:cNvSpPr>
          <p:nvPr/>
        </p:nvSpPr>
        <p:spPr>
          <a:xfrm>
            <a:off x="896938" y="260648"/>
            <a:ext cx="8247062" cy="1054100"/>
          </a:xfrm>
          <a:prstGeom prst="rect">
            <a:avLst/>
          </a:prstGeom>
        </p:spPr>
        <p:txBody>
          <a:bodyPr vert="horz" lIns="91440" tIns="45720" rIns="91440" bIns="45720" rtlCol="0" anchor="ctr">
            <a:normAutofit/>
          </a:bodyPr>
          <a:lstStyle/>
          <a:p>
            <a:pPr lvl="0" algn="ctr">
              <a:spcBef>
                <a:spcPct val="0"/>
              </a:spcBef>
              <a:defRPr/>
            </a:pPr>
            <a:r>
              <a:rPr kumimoji="0" lang="zh-CN" altLang="en-US" sz="2800" b="1" i="0" u="none" kern="1200" cap="none" spc="-300" normalizeH="0" baseline="0" noProof="0" dirty="0" smtClean="0">
                <a:ln>
                  <a:noFill/>
                </a:ln>
                <a:uLnTx/>
                <a:uFillTx/>
                <a:latin typeface="楷体_GB2312" pitchFamily="49" charset="-122"/>
                <a:ea typeface="楷体_GB2312" pitchFamily="49" charset="-122"/>
                <a:cs typeface="+mj-cs"/>
              </a:rPr>
              <a:t>第一讲 </a:t>
            </a:r>
            <a:r>
              <a:rPr kumimoji="0" lang="en-US" altLang="zh-CN" sz="2800" b="1" i="0" u="none" kern="1200" cap="none" spc="-300" normalizeH="0" baseline="0" noProof="0" dirty="0" smtClean="0">
                <a:ln>
                  <a:noFill/>
                </a:ln>
                <a:uLnTx/>
                <a:uFillTx/>
                <a:latin typeface="楷体_GB2312" pitchFamily="49" charset="-122"/>
                <a:ea typeface="楷体_GB2312" pitchFamily="49" charset="-122"/>
                <a:cs typeface="+mj-cs"/>
              </a:rPr>
              <a:t>《</a:t>
            </a:r>
            <a:r>
              <a:rPr kumimoji="0" lang="zh-CN" altLang="en-US" sz="2800" b="1" i="0" u="none" kern="1200" cap="none" spc="-300" normalizeH="0" baseline="0" noProof="0" dirty="0" smtClean="0">
                <a:ln>
                  <a:noFill/>
                </a:ln>
                <a:uLnTx/>
                <a:uFillTx/>
                <a:latin typeface="楷体_GB2312" pitchFamily="49" charset="-122"/>
                <a:ea typeface="楷体_GB2312" pitchFamily="49" charset="-122"/>
                <a:cs typeface="+mj-cs"/>
              </a:rPr>
              <a:t>中国共产党支部工作条例</a:t>
            </a:r>
            <a:r>
              <a:rPr lang="zh-CN" altLang="en-US" sz="2800" b="1" spc="-300" dirty="0" smtClean="0">
                <a:latin typeface="楷体_GB2312" pitchFamily="49" charset="-122"/>
                <a:ea typeface="楷体_GB2312" pitchFamily="49" charset="-122"/>
              </a:rPr>
              <a:t>（试行）</a:t>
            </a:r>
            <a:r>
              <a:rPr kumimoji="0" lang="en-US" altLang="zh-CN" sz="2800" b="1" i="0" u="none" kern="1200" cap="none" spc="-300" normalizeH="0" baseline="0" noProof="0" dirty="0" smtClean="0">
                <a:ln>
                  <a:noFill/>
                </a:ln>
                <a:uLnTx/>
                <a:uFillTx/>
                <a:latin typeface="楷体_GB2312" pitchFamily="49" charset="-122"/>
                <a:ea typeface="楷体_GB2312" pitchFamily="49" charset="-122"/>
                <a:cs typeface="+mj-cs"/>
              </a:rPr>
              <a:t>》</a:t>
            </a:r>
            <a:r>
              <a:rPr kumimoji="0" lang="zh-CN" altLang="en-US" sz="2800" b="1" i="0" u="none" kern="1200" cap="none" spc="-300" normalizeH="0" baseline="0" noProof="0" dirty="0" smtClean="0">
                <a:ln>
                  <a:noFill/>
                </a:ln>
                <a:uLnTx/>
                <a:uFillTx/>
                <a:latin typeface="楷体_GB2312" pitchFamily="49" charset="-122"/>
                <a:ea typeface="楷体_GB2312" pitchFamily="49" charset="-122"/>
                <a:cs typeface="+mj-cs"/>
              </a:rPr>
              <a:t>的出台</a:t>
            </a:r>
          </a:p>
        </p:txBody>
      </p:sp>
      <p:sp>
        <p:nvSpPr>
          <p:cNvPr id="19" name="标题 1"/>
          <p:cNvSpPr txBox="1">
            <a:spLocks noChangeArrowheads="1"/>
          </p:cNvSpPr>
          <p:nvPr/>
        </p:nvSpPr>
        <p:spPr>
          <a:xfrm>
            <a:off x="179512" y="2780928"/>
            <a:ext cx="8784976" cy="936104"/>
          </a:xfrm>
          <a:prstGeom prst="rect">
            <a:avLst/>
          </a:prstGeom>
        </p:spPr>
        <p:txBody>
          <a:bodyPr vert="horz" lIns="91440" tIns="45720" rIns="91440" bIns="45720" rtlCol="0" anchor="ctr">
            <a:noAutofit/>
          </a:bodyPr>
          <a:lstStyle/>
          <a:p>
            <a:pPr lvl="0">
              <a:lnSpc>
                <a:spcPts val="1900"/>
              </a:lnSpc>
              <a:spcBef>
                <a:spcPct val="0"/>
              </a:spcBef>
              <a:defRPr/>
            </a:pPr>
            <a:r>
              <a:rPr lang="zh-CN" altLang="en-US" sz="2400" b="1" spc="-300" noProof="0" dirty="0" smtClean="0">
                <a:latin typeface="楷体_GB2312" pitchFamily="49" charset="-122"/>
                <a:ea typeface="楷体_GB2312" pitchFamily="49" charset="-122"/>
                <a:cs typeface="+mj-cs"/>
              </a:rPr>
              <a:t>党的建设成效显著      积累了成功经验      固化为法规制度奠定基础             </a:t>
            </a:r>
            <a:endParaRPr kumimoji="0" lang="zh-CN" altLang="en-US" sz="2400" b="1" i="0" u="none" kern="1200" cap="none" spc="-300" normalizeH="0" baseline="0" noProof="0" dirty="0" smtClean="0">
              <a:ln>
                <a:noFill/>
              </a:ln>
              <a:uLnTx/>
              <a:uFillTx/>
              <a:latin typeface="楷体_GB2312" pitchFamily="49" charset="-122"/>
              <a:ea typeface="楷体_GB2312" pitchFamily="49" charset="-122"/>
              <a:cs typeface="+mj-cs"/>
            </a:endParaRPr>
          </a:p>
        </p:txBody>
      </p:sp>
      <p:cxnSp>
        <p:nvCxnSpPr>
          <p:cNvPr id="21" name="直接箭头连接符 20"/>
          <p:cNvCxnSpPr/>
          <p:nvPr/>
        </p:nvCxnSpPr>
        <p:spPr>
          <a:xfrm>
            <a:off x="2627784" y="3284984"/>
            <a:ext cx="36004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3" name="直接箭头连接符 22"/>
          <p:cNvCxnSpPr/>
          <p:nvPr/>
        </p:nvCxnSpPr>
        <p:spPr>
          <a:xfrm>
            <a:off x="5148064" y="3284984"/>
            <a:ext cx="36004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5" name="标题 1"/>
          <p:cNvSpPr txBox="1">
            <a:spLocks noChangeArrowheads="1"/>
          </p:cNvSpPr>
          <p:nvPr/>
        </p:nvSpPr>
        <p:spPr>
          <a:xfrm>
            <a:off x="467544" y="3645024"/>
            <a:ext cx="6984776" cy="720080"/>
          </a:xfrm>
          <a:prstGeom prst="rect">
            <a:avLst/>
          </a:prstGeom>
        </p:spPr>
        <p:txBody>
          <a:bodyPr vert="horz" lIns="91440" tIns="45720" rIns="91440" bIns="45720" rtlCol="0" anchor="ctr">
            <a:noAutofit/>
          </a:bodyPr>
          <a:lstStyle/>
          <a:p>
            <a:pPr lvl="0">
              <a:lnSpc>
                <a:spcPts val="1300"/>
              </a:lnSpc>
              <a:spcBef>
                <a:spcPct val="0"/>
              </a:spcBef>
              <a:defRPr/>
            </a:pPr>
            <a:r>
              <a:rPr kumimoji="0" lang="en-US" altLang="zh-CN" sz="2400" b="1" i="0" u="none" kern="1200" cap="none" spc="-300" normalizeH="0" baseline="0" noProof="0" dirty="0" smtClean="0">
                <a:ln>
                  <a:noFill/>
                </a:ln>
                <a:solidFill>
                  <a:srgbClr val="C00000"/>
                </a:solidFill>
                <a:uLnTx/>
                <a:uFillTx/>
                <a:latin typeface="楷体_GB2312" pitchFamily="49" charset="-122"/>
                <a:ea typeface="楷体_GB2312" pitchFamily="49" charset="-122"/>
                <a:cs typeface="+mj-cs"/>
              </a:rPr>
              <a:t>2</a:t>
            </a:r>
            <a:r>
              <a:rPr lang="zh-CN" altLang="en-US" sz="2400" b="1" spc="-300" dirty="0" smtClean="0">
                <a:solidFill>
                  <a:srgbClr val="C00000"/>
                </a:solidFill>
                <a:latin typeface="楷体_GB2312" pitchFamily="49" charset="-122"/>
                <a:ea typeface="楷体_GB2312" pitchFamily="49" charset="-122"/>
                <a:cs typeface="+mj-cs"/>
              </a:rPr>
              <a:t>、推进党的建设伟大工程必须要强基固本</a:t>
            </a:r>
            <a:r>
              <a:rPr lang="en-US" altLang="zh-CN" sz="2400" b="1" spc="-300" dirty="0" smtClean="0">
                <a:solidFill>
                  <a:srgbClr val="C00000"/>
                </a:solidFill>
                <a:latin typeface="楷体_GB2312" pitchFamily="49" charset="-122"/>
                <a:ea typeface="楷体_GB2312" pitchFamily="49" charset="-122"/>
                <a:cs typeface="+mj-cs"/>
              </a:rPr>
              <a:t>---</a:t>
            </a:r>
            <a:endParaRPr lang="zh-CN" altLang="en-US" sz="2400" b="1" spc="-300" dirty="0" smtClean="0">
              <a:solidFill>
                <a:srgbClr val="C00000"/>
              </a:solidFill>
              <a:latin typeface="楷体_GB2312" pitchFamily="49" charset="-122"/>
              <a:ea typeface="楷体_GB2312" pitchFamily="49" charset="-122"/>
              <a:cs typeface="+mj-cs"/>
            </a:endParaRPr>
          </a:p>
        </p:txBody>
      </p:sp>
      <p:sp>
        <p:nvSpPr>
          <p:cNvPr id="26" name="标题 1"/>
          <p:cNvSpPr txBox="1">
            <a:spLocks noChangeArrowheads="1"/>
          </p:cNvSpPr>
          <p:nvPr/>
        </p:nvSpPr>
        <p:spPr>
          <a:xfrm>
            <a:off x="323528" y="4221088"/>
            <a:ext cx="8064896" cy="1054100"/>
          </a:xfrm>
          <a:prstGeom prst="rect">
            <a:avLst/>
          </a:prstGeom>
        </p:spPr>
        <p:txBody>
          <a:bodyPr vert="horz" lIns="91440" tIns="45720" rIns="91440" bIns="45720" rtlCol="0" anchor="ctr">
            <a:noAutofit/>
          </a:bodyPr>
          <a:lstStyle/>
          <a:p>
            <a:pPr lvl="0">
              <a:lnSpc>
                <a:spcPts val="1900"/>
              </a:lnSpc>
              <a:spcBef>
                <a:spcPct val="0"/>
              </a:spcBef>
              <a:defRPr/>
            </a:pPr>
            <a:r>
              <a:rPr lang="zh-CN" altLang="en-US" sz="2400" b="1" spc="-300" dirty="0" smtClean="0">
                <a:latin typeface="楷体_GB2312" pitchFamily="49" charset="-122"/>
                <a:ea typeface="楷体_GB2312" pitchFamily="49" charset="-122"/>
                <a:cs typeface="+mj-cs"/>
              </a:rPr>
              <a:t>加强党支部标准化、规范化建设，不断提高党支部建设质量</a:t>
            </a:r>
            <a:endParaRPr kumimoji="0" lang="zh-CN" altLang="en-US" sz="2400" b="1" i="0" u="none" kern="1200" cap="none" spc="-300" normalizeH="0" baseline="0" noProof="0" dirty="0" smtClean="0">
              <a:ln>
                <a:noFill/>
              </a:ln>
              <a:uLnTx/>
              <a:uFillTx/>
              <a:latin typeface="楷体_GB2312" pitchFamily="49" charset="-122"/>
              <a:ea typeface="楷体_GB2312" pitchFamily="49" charset="-122"/>
              <a:cs typeface="+mj-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5"/>
                                        </p:tgtEl>
                                        <p:attrNameLst>
                                          <p:attrName>style.visibility</p:attrName>
                                        </p:attrNameLst>
                                      </p:cBhvr>
                                      <p:to>
                                        <p:strVal val="visible"/>
                                      </p:to>
                                    </p:set>
                                    <p:animEffect transition="in" filter="blinds(horizontal)">
                                      <p:cBhvr>
                                        <p:cTn id="7" dur="500"/>
                                        <p:tgtEl>
                                          <p:spTgt spid="25"/>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6"/>
                                        </p:tgtEl>
                                        <p:attrNameLst>
                                          <p:attrName>style.visibility</p:attrName>
                                        </p:attrNameLst>
                                      </p:cBhvr>
                                      <p:to>
                                        <p:strVal val="visible"/>
                                      </p:to>
                                    </p:set>
                                    <p:animEffect transition="in" filter="blinds(horizontal)">
                                      <p:cBhvr>
                                        <p:cTn id="12"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p:bldP spid="26"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srcRect/>
          <a:stretch>
            <a:fillRect/>
          </a:stretch>
        </p:blipFill>
        <p:spPr bwMode="auto">
          <a:xfrm>
            <a:off x="323528" y="188640"/>
            <a:ext cx="864096" cy="963799"/>
          </a:xfrm>
          <a:prstGeom prst="rect">
            <a:avLst/>
          </a:prstGeom>
          <a:noFill/>
          <a:ln w="9525">
            <a:noFill/>
            <a:miter lim="800000"/>
            <a:headEnd/>
            <a:tailEnd/>
          </a:ln>
        </p:spPr>
      </p:pic>
      <p:cxnSp>
        <p:nvCxnSpPr>
          <p:cNvPr id="6" name="直接连接符 5"/>
          <p:cNvCxnSpPr/>
          <p:nvPr/>
        </p:nvCxnSpPr>
        <p:spPr>
          <a:xfrm>
            <a:off x="0" y="1124744"/>
            <a:ext cx="91440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8" name="矩形 7"/>
          <p:cNvSpPr/>
          <p:nvPr/>
        </p:nvSpPr>
        <p:spPr>
          <a:xfrm>
            <a:off x="0" y="1268760"/>
            <a:ext cx="9144000" cy="72008"/>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标题 1"/>
          <p:cNvSpPr txBox="1">
            <a:spLocks noChangeArrowheads="1"/>
          </p:cNvSpPr>
          <p:nvPr/>
        </p:nvSpPr>
        <p:spPr>
          <a:xfrm>
            <a:off x="323528" y="1196752"/>
            <a:ext cx="6264696" cy="1054100"/>
          </a:xfrm>
          <a:prstGeom prst="rect">
            <a:avLst/>
          </a:prstGeom>
        </p:spPr>
        <p:txBody>
          <a:bodyPr vert="horz" lIns="91440" tIns="45720" rIns="91440" bIns="45720" rtlCol="0" anchor="ctr">
            <a:normAutofit/>
          </a:bodyPr>
          <a:lstStyle/>
          <a:p>
            <a:pPr marL="0" marR="0" lvl="0" indent="0" defTabSz="914400" rtl="0" eaLnBrk="1" fontAlgn="auto" latinLnBrk="0" hangingPunct="1">
              <a:lnSpc>
                <a:spcPct val="100000"/>
              </a:lnSpc>
              <a:spcBef>
                <a:spcPct val="0"/>
              </a:spcBef>
              <a:spcAft>
                <a:spcPts val="0"/>
              </a:spcAft>
              <a:buClrTx/>
              <a:buSzTx/>
              <a:buFontTx/>
              <a:buNone/>
              <a:tabLst/>
              <a:defRPr/>
            </a:pPr>
            <a:r>
              <a:rPr kumimoji="0" lang="zh-CN" altLang="en-US" sz="2800" b="1" i="0" u="none" kern="1200" cap="none" spc="-300" normalizeH="0" baseline="0" noProof="0" dirty="0" smtClean="0">
                <a:ln>
                  <a:noFill/>
                </a:ln>
                <a:uLnTx/>
                <a:uFillTx/>
                <a:latin typeface="楷体_GB2312" pitchFamily="49" charset="-122"/>
                <a:ea typeface="楷体_GB2312" pitchFamily="49" charset="-122"/>
                <a:cs typeface="+mj-cs"/>
              </a:rPr>
              <a:t>一、</a:t>
            </a:r>
            <a:r>
              <a:rPr kumimoji="0" lang="en-US" altLang="zh-CN" sz="2800" b="1" i="0" u="none" kern="1200" cap="none" spc="-300" normalizeH="0" baseline="0" noProof="0" dirty="0" smtClean="0">
                <a:ln>
                  <a:noFill/>
                </a:ln>
                <a:uLnTx/>
                <a:uFillTx/>
                <a:latin typeface="楷体_GB2312" pitchFamily="49" charset="-122"/>
                <a:ea typeface="楷体_GB2312" pitchFamily="49" charset="-122"/>
                <a:cs typeface="+mj-cs"/>
              </a:rPr>
              <a:t>《</a:t>
            </a:r>
            <a:r>
              <a:rPr kumimoji="0" lang="zh-CN" altLang="en-US" sz="2800" b="1" i="0" u="none" kern="1200" cap="none" spc="-300" normalizeH="0" baseline="0" noProof="0" dirty="0" smtClean="0">
                <a:ln>
                  <a:noFill/>
                </a:ln>
                <a:uLnTx/>
                <a:uFillTx/>
                <a:latin typeface="楷体_GB2312" pitchFamily="49" charset="-122"/>
                <a:ea typeface="楷体_GB2312" pitchFamily="49" charset="-122"/>
                <a:cs typeface="+mj-cs"/>
              </a:rPr>
              <a:t>条例</a:t>
            </a:r>
            <a:r>
              <a:rPr kumimoji="0" lang="en-US" altLang="zh-CN" sz="2800" b="1" i="0" u="none" kern="1200" cap="none" spc="-300" normalizeH="0" baseline="0" noProof="0" dirty="0" smtClean="0">
                <a:ln>
                  <a:noFill/>
                </a:ln>
                <a:uLnTx/>
                <a:uFillTx/>
                <a:latin typeface="楷体_GB2312" pitchFamily="49" charset="-122"/>
                <a:ea typeface="楷体_GB2312" pitchFamily="49" charset="-122"/>
                <a:cs typeface="+mj-cs"/>
              </a:rPr>
              <a:t>》</a:t>
            </a:r>
            <a:r>
              <a:rPr kumimoji="0" lang="zh-CN" altLang="en-US" sz="2800" b="1" i="0" u="none" kern="1200" cap="none" spc="-300" normalizeH="0" baseline="0" noProof="0" dirty="0" smtClean="0">
                <a:ln>
                  <a:noFill/>
                </a:ln>
                <a:uLnTx/>
                <a:uFillTx/>
                <a:latin typeface="楷体_GB2312" pitchFamily="49" charset="-122"/>
                <a:ea typeface="楷体_GB2312" pitchFamily="49" charset="-122"/>
                <a:cs typeface="+mj-cs"/>
              </a:rPr>
              <a:t>出台的背景</a:t>
            </a:r>
          </a:p>
        </p:txBody>
      </p:sp>
      <p:sp>
        <p:nvSpPr>
          <p:cNvPr id="16" name="标题 1"/>
          <p:cNvSpPr txBox="1">
            <a:spLocks noChangeArrowheads="1"/>
          </p:cNvSpPr>
          <p:nvPr/>
        </p:nvSpPr>
        <p:spPr>
          <a:xfrm>
            <a:off x="539552" y="1988840"/>
            <a:ext cx="6984776" cy="720080"/>
          </a:xfrm>
          <a:prstGeom prst="rect">
            <a:avLst/>
          </a:prstGeom>
        </p:spPr>
        <p:txBody>
          <a:bodyPr vert="horz" lIns="91440" tIns="45720" rIns="91440" bIns="45720" rtlCol="0" anchor="ctr">
            <a:noAutofit/>
          </a:bodyPr>
          <a:lstStyle/>
          <a:p>
            <a:pPr lvl="0">
              <a:lnSpc>
                <a:spcPts val="1300"/>
              </a:lnSpc>
              <a:spcBef>
                <a:spcPct val="0"/>
              </a:spcBef>
              <a:defRPr/>
            </a:pPr>
            <a:r>
              <a:rPr kumimoji="0" lang="en-US" altLang="zh-CN" sz="2400" b="1" i="0" u="none" kern="1200" cap="none" spc="-300" normalizeH="0" baseline="0" noProof="0" dirty="0" smtClean="0">
                <a:ln>
                  <a:noFill/>
                </a:ln>
                <a:solidFill>
                  <a:srgbClr val="C00000"/>
                </a:solidFill>
                <a:uLnTx/>
                <a:uFillTx/>
                <a:latin typeface="楷体_GB2312" pitchFamily="49" charset="-122"/>
                <a:ea typeface="楷体_GB2312" pitchFamily="49" charset="-122"/>
                <a:cs typeface="+mj-cs"/>
              </a:rPr>
              <a:t>2</a:t>
            </a:r>
            <a:r>
              <a:rPr lang="zh-CN" altLang="en-US" sz="2400" b="1" spc="-300" dirty="0" smtClean="0">
                <a:solidFill>
                  <a:srgbClr val="C00000"/>
                </a:solidFill>
                <a:latin typeface="楷体_GB2312" pitchFamily="49" charset="-122"/>
                <a:ea typeface="楷体_GB2312" pitchFamily="49" charset="-122"/>
                <a:cs typeface="+mj-cs"/>
              </a:rPr>
              <a:t>、推进党的建设伟大工程必须要强基固本</a:t>
            </a:r>
          </a:p>
        </p:txBody>
      </p:sp>
      <p:sp>
        <p:nvSpPr>
          <p:cNvPr id="10" name="矩形 9"/>
          <p:cNvSpPr/>
          <p:nvPr/>
        </p:nvSpPr>
        <p:spPr>
          <a:xfrm>
            <a:off x="323528" y="5229200"/>
            <a:ext cx="4032448" cy="1323439"/>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r>
              <a:rPr lang="zh-CN" altLang="zh-CN" sz="2000" dirty="0" smtClean="0">
                <a:solidFill>
                  <a:srgbClr val="FF0000"/>
                </a:solidFill>
                <a:latin typeface="华文行楷" pitchFamily="2" charset="-122"/>
                <a:ea typeface="华文行楷" pitchFamily="2" charset="-122"/>
              </a:rPr>
              <a:t>习近平总书记强调</a:t>
            </a:r>
            <a:r>
              <a:rPr lang="en-US" altLang="zh-CN" sz="2000" dirty="0" smtClean="0">
                <a:solidFill>
                  <a:srgbClr val="FF0000"/>
                </a:solidFill>
                <a:latin typeface="华文行楷" pitchFamily="2" charset="-122"/>
                <a:ea typeface="华文行楷" pitchFamily="2" charset="-122"/>
              </a:rPr>
              <a:t>: </a:t>
            </a:r>
            <a:r>
              <a:rPr lang="zh-CN" altLang="zh-CN" sz="2000" dirty="0" smtClean="0">
                <a:solidFill>
                  <a:srgbClr val="FF0000"/>
                </a:solidFill>
                <a:latin typeface="华文行楷" pitchFamily="2" charset="-122"/>
                <a:ea typeface="华文行楷" pitchFamily="2" charset="-122"/>
              </a:rPr>
              <a:t>“实现伟大梦想，必须建设伟大工程。这个伟大工程就是我们党正在深入推进的党的建设新的伟大工程。”</a:t>
            </a:r>
            <a:endParaRPr lang="zh-CN" altLang="en-US" sz="2000" dirty="0">
              <a:solidFill>
                <a:srgbClr val="FF0000"/>
              </a:solidFill>
              <a:latin typeface="华文行楷" pitchFamily="2" charset="-122"/>
              <a:ea typeface="华文行楷" pitchFamily="2" charset="-122"/>
            </a:endParaRPr>
          </a:p>
        </p:txBody>
      </p:sp>
      <p:pic>
        <p:nvPicPr>
          <p:cNvPr id="2" name="Picture 2"/>
          <p:cNvPicPr>
            <a:picLocks noChangeAspect="1" noChangeArrowheads="1"/>
          </p:cNvPicPr>
          <p:nvPr/>
        </p:nvPicPr>
        <p:blipFill>
          <a:blip r:embed="rId3" cstate="print"/>
          <a:srcRect/>
          <a:stretch>
            <a:fillRect/>
          </a:stretch>
        </p:blipFill>
        <p:spPr bwMode="auto">
          <a:xfrm>
            <a:off x="1043608" y="2564904"/>
            <a:ext cx="2381652" cy="2448272"/>
          </a:xfrm>
          <a:prstGeom prst="rect">
            <a:avLst/>
          </a:prstGeom>
          <a:noFill/>
          <a:ln w="9525">
            <a:noFill/>
            <a:miter lim="800000"/>
            <a:headEnd/>
            <a:tailEnd/>
          </a:ln>
        </p:spPr>
      </p:pic>
      <p:sp>
        <p:nvSpPr>
          <p:cNvPr id="11" name="标题 1"/>
          <p:cNvSpPr txBox="1">
            <a:spLocks noChangeArrowheads="1"/>
          </p:cNvSpPr>
          <p:nvPr/>
        </p:nvSpPr>
        <p:spPr>
          <a:xfrm>
            <a:off x="3959424" y="4005064"/>
            <a:ext cx="5184576" cy="1342132"/>
          </a:xfrm>
          <a:prstGeom prst="rect">
            <a:avLst/>
          </a:prstGeom>
        </p:spPr>
        <p:txBody>
          <a:bodyPr vert="horz" lIns="91440" tIns="45720" rIns="91440" bIns="45720" rtlCol="0" anchor="ctr">
            <a:noAutofit/>
          </a:bodyPr>
          <a:lstStyle/>
          <a:p>
            <a:pPr marL="0" marR="0" lvl="0" indent="0" defTabSz="914400" rtl="0" eaLnBrk="1" fontAlgn="auto" latinLnBrk="0" hangingPunct="1">
              <a:lnSpc>
                <a:spcPts val="1300"/>
              </a:lnSpc>
              <a:spcBef>
                <a:spcPct val="0"/>
              </a:spcBef>
              <a:spcAft>
                <a:spcPts val="0"/>
              </a:spcAft>
              <a:buClrTx/>
              <a:buSzTx/>
              <a:buFontTx/>
              <a:buNone/>
              <a:tabLst/>
              <a:defRPr/>
            </a:pPr>
            <a:r>
              <a:rPr lang="zh-CN" altLang="en-US" sz="2000" b="1" spc="-300" dirty="0" smtClean="0">
                <a:latin typeface="楷体_GB2312" pitchFamily="49" charset="-122"/>
                <a:ea typeface="楷体_GB2312" pitchFamily="49" charset="-122"/>
                <a:cs typeface="+mj-cs"/>
              </a:rPr>
              <a:t>（</a:t>
            </a:r>
            <a:r>
              <a:rPr lang="en-US" altLang="zh-CN" sz="2000" b="1" spc="-300" dirty="0" smtClean="0">
                <a:latin typeface="楷体_GB2312" pitchFamily="49" charset="-122"/>
                <a:ea typeface="楷体_GB2312" pitchFamily="49" charset="-122"/>
                <a:cs typeface="+mj-cs"/>
              </a:rPr>
              <a:t>2</a:t>
            </a:r>
            <a:r>
              <a:rPr lang="zh-CN" altLang="en-US" sz="2000" b="1" spc="-300" dirty="0" smtClean="0">
                <a:latin typeface="楷体_GB2312" pitchFamily="49" charset="-122"/>
                <a:ea typeface="楷体_GB2312" pitchFamily="49" charset="-122"/>
                <a:cs typeface="+mj-cs"/>
              </a:rPr>
              <a:t>）</a:t>
            </a:r>
            <a:r>
              <a:rPr kumimoji="0" lang="zh-CN" altLang="en-US" sz="2000" b="1" i="0" u="none" kern="1200" cap="none" spc="-300" normalizeH="0" baseline="0" noProof="0" dirty="0" smtClean="0">
                <a:ln>
                  <a:noFill/>
                </a:ln>
                <a:uLnTx/>
                <a:uFillTx/>
                <a:latin typeface="楷体_GB2312" pitchFamily="49" charset="-122"/>
                <a:ea typeface="楷体_GB2312" pitchFamily="49" charset="-122"/>
                <a:cs typeface="+mj-cs"/>
              </a:rPr>
              <a:t>党支部建设存在的问题</a:t>
            </a:r>
            <a:endParaRPr kumimoji="0" lang="en-US" altLang="zh-CN" sz="2000" b="1" i="0" u="none" kern="1200" cap="none" spc="-300" normalizeH="0" baseline="0" noProof="0" dirty="0" smtClean="0">
              <a:ln>
                <a:noFill/>
              </a:ln>
              <a:uLnTx/>
              <a:uFillTx/>
              <a:latin typeface="楷体_GB2312" pitchFamily="49" charset="-122"/>
              <a:ea typeface="楷体_GB2312" pitchFamily="49" charset="-122"/>
              <a:cs typeface="+mj-cs"/>
            </a:endParaRPr>
          </a:p>
          <a:p>
            <a:pPr marL="0" marR="0" lvl="0" indent="0" defTabSz="914400" rtl="0" eaLnBrk="1" fontAlgn="auto" latinLnBrk="0" hangingPunct="1">
              <a:lnSpc>
                <a:spcPct val="100000"/>
              </a:lnSpc>
              <a:spcBef>
                <a:spcPct val="0"/>
              </a:spcBef>
              <a:spcAft>
                <a:spcPts val="0"/>
              </a:spcAft>
              <a:buClrTx/>
              <a:buSzTx/>
              <a:buFontTx/>
              <a:buNone/>
              <a:tabLst/>
              <a:defRPr/>
            </a:pPr>
            <a:endParaRPr lang="en-US" altLang="zh-CN" sz="2000" b="1" spc="-300" dirty="0">
              <a:latin typeface="楷体_GB2312" pitchFamily="49" charset="-122"/>
              <a:ea typeface="楷体_GB2312" pitchFamily="49" charset="-122"/>
              <a:cs typeface="+mj-cs"/>
            </a:endParaRPr>
          </a:p>
          <a:p>
            <a:pPr>
              <a:lnSpc>
                <a:spcPts val="1600"/>
              </a:lnSpc>
              <a:spcBef>
                <a:spcPct val="0"/>
              </a:spcBef>
            </a:pPr>
            <a:r>
              <a:rPr lang="zh-CN" altLang="en-US" sz="2000" b="1" spc="-300" dirty="0" smtClean="0">
                <a:latin typeface="楷体_GB2312" pitchFamily="49" charset="-122"/>
                <a:ea typeface="楷体_GB2312" pitchFamily="49" charset="-122"/>
                <a:cs typeface="+mj-cs"/>
              </a:rPr>
              <a:t>    “三化”：弱化</a:t>
            </a:r>
            <a:r>
              <a:rPr lang="zh-CN" altLang="en-US" sz="2000" b="1" spc="-300" dirty="0">
                <a:latin typeface="楷体_GB2312" pitchFamily="49" charset="-122"/>
                <a:ea typeface="楷体_GB2312" pitchFamily="49" charset="-122"/>
                <a:cs typeface="+mj-cs"/>
              </a:rPr>
              <a:t>、虚化、边缘化</a:t>
            </a:r>
            <a:endParaRPr kumimoji="0" lang="zh-CN" altLang="en-US" sz="2000" b="1" i="0" u="none" kern="1200" cap="none" spc="-300" normalizeH="0" baseline="0" noProof="0" dirty="0" smtClean="0">
              <a:ln>
                <a:noFill/>
              </a:ln>
              <a:uLnTx/>
              <a:uFillTx/>
              <a:latin typeface="楷体_GB2312" pitchFamily="49" charset="-122"/>
              <a:ea typeface="楷体_GB2312" pitchFamily="49" charset="-122"/>
              <a:cs typeface="+mj-cs"/>
            </a:endParaRPr>
          </a:p>
        </p:txBody>
      </p:sp>
      <p:sp>
        <p:nvSpPr>
          <p:cNvPr id="14" name="矩形 13"/>
          <p:cNvSpPr/>
          <p:nvPr/>
        </p:nvSpPr>
        <p:spPr>
          <a:xfrm>
            <a:off x="4644008" y="5229200"/>
            <a:ext cx="4104456" cy="1374735"/>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a:lnSpc>
                <a:spcPts val="2500"/>
              </a:lnSpc>
            </a:pPr>
            <a:r>
              <a:rPr lang="zh-CN" altLang="en-US" dirty="0" smtClean="0">
                <a:solidFill>
                  <a:srgbClr val="FF0000"/>
                </a:solidFill>
                <a:latin typeface="华文行楷" pitchFamily="2" charset="-122"/>
                <a:ea typeface="华文行楷" pitchFamily="2" charset="-122"/>
              </a:rPr>
              <a:t>因此，</a:t>
            </a:r>
            <a:r>
              <a:rPr lang="zh-CN" altLang="zh-CN" dirty="0" smtClean="0">
                <a:solidFill>
                  <a:srgbClr val="FF0000"/>
                </a:solidFill>
                <a:latin typeface="华文行楷" pitchFamily="2" charset="-122"/>
                <a:ea typeface="华文行楷" pitchFamily="2" charset="-122"/>
              </a:rPr>
              <a:t>出台</a:t>
            </a:r>
            <a:r>
              <a:rPr lang="en-US" altLang="zh-CN" dirty="0" smtClean="0">
                <a:solidFill>
                  <a:srgbClr val="FF0000"/>
                </a:solidFill>
                <a:latin typeface="华文行楷" pitchFamily="2" charset="-122"/>
                <a:ea typeface="华文行楷" pitchFamily="2" charset="-122"/>
              </a:rPr>
              <a:t>《</a:t>
            </a:r>
            <a:r>
              <a:rPr lang="zh-CN" altLang="en-US" dirty="0" smtClean="0">
                <a:solidFill>
                  <a:srgbClr val="FF0000"/>
                </a:solidFill>
                <a:latin typeface="华文行楷" pitchFamily="2" charset="-122"/>
                <a:ea typeface="华文行楷" pitchFamily="2" charset="-122"/>
              </a:rPr>
              <a:t>中国共产党支部工作条例</a:t>
            </a:r>
            <a:r>
              <a:rPr lang="en-US" altLang="zh-CN" dirty="0" smtClean="0">
                <a:solidFill>
                  <a:srgbClr val="FF0000"/>
                </a:solidFill>
                <a:latin typeface="华文行楷" pitchFamily="2" charset="-122"/>
                <a:ea typeface="华文行楷" pitchFamily="2" charset="-122"/>
              </a:rPr>
              <a:t>》</a:t>
            </a:r>
            <a:r>
              <a:rPr lang="zh-CN" altLang="en-US" dirty="0" smtClean="0">
                <a:solidFill>
                  <a:srgbClr val="FF0000"/>
                </a:solidFill>
                <a:latin typeface="华文行楷" pitchFamily="2" charset="-122"/>
                <a:ea typeface="华文行楷" pitchFamily="2" charset="-122"/>
              </a:rPr>
              <a:t>是时代需要，是新形势下党加强基层组织体系建设和细胞工程建设的一个重要举措。</a:t>
            </a:r>
            <a:endParaRPr lang="zh-CN" altLang="en-US" dirty="0">
              <a:solidFill>
                <a:srgbClr val="FF0000"/>
              </a:solidFill>
              <a:latin typeface="华文行楷" pitchFamily="2" charset="-122"/>
              <a:ea typeface="华文行楷" pitchFamily="2" charset="-122"/>
            </a:endParaRPr>
          </a:p>
        </p:txBody>
      </p:sp>
      <p:sp>
        <p:nvSpPr>
          <p:cNvPr id="18" name="标题 1"/>
          <p:cNvSpPr txBox="1">
            <a:spLocks noChangeArrowheads="1"/>
          </p:cNvSpPr>
          <p:nvPr/>
        </p:nvSpPr>
        <p:spPr>
          <a:xfrm>
            <a:off x="3959424" y="2662932"/>
            <a:ext cx="5184576" cy="1342132"/>
          </a:xfrm>
          <a:prstGeom prst="rect">
            <a:avLst/>
          </a:prstGeom>
        </p:spPr>
        <p:txBody>
          <a:bodyPr vert="horz" lIns="91440" tIns="45720" rIns="91440" bIns="45720" rtlCol="0" anchor="ctr">
            <a:noAutofit/>
          </a:bodyPr>
          <a:lstStyle/>
          <a:p>
            <a:pPr lvl="0">
              <a:lnSpc>
                <a:spcPts val="1900"/>
              </a:lnSpc>
              <a:spcBef>
                <a:spcPct val="0"/>
              </a:spcBef>
              <a:defRPr/>
            </a:pPr>
            <a:r>
              <a:rPr lang="zh-CN" altLang="en-US" sz="2000" b="1" spc="-300" dirty="0" smtClean="0">
                <a:latin typeface="楷体_GB2312" pitchFamily="49" charset="-122"/>
                <a:ea typeface="楷体_GB2312" pitchFamily="49" charset="-122"/>
                <a:cs typeface="+mj-cs"/>
              </a:rPr>
              <a:t>（</a:t>
            </a:r>
            <a:r>
              <a:rPr lang="en-US" altLang="zh-CN" sz="2000" b="1" spc="-300" dirty="0" smtClean="0">
                <a:latin typeface="楷体_GB2312" pitchFamily="49" charset="-122"/>
                <a:ea typeface="楷体_GB2312" pitchFamily="49" charset="-122"/>
                <a:cs typeface="+mj-cs"/>
              </a:rPr>
              <a:t>1</a:t>
            </a:r>
            <a:r>
              <a:rPr lang="zh-CN" altLang="en-US" sz="2000" b="1" spc="-300" dirty="0" smtClean="0">
                <a:latin typeface="楷体_GB2312" pitchFamily="49" charset="-122"/>
                <a:ea typeface="楷体_GB2312" pitchFamily="49" charset="-122"/>
                <a:cs typeface="+mj-cs"/>
              </a:rPr>
              <a:t>）党支部的基础地位</a:t>
            </a:r>
          </a:p>
          <a:p>
            <a:pPr lvl="0">
              <a:lnSpc>
                <a:spcPts val="1900"/>
              </a:lnSpc>
              <a:spcBef>
                <a:spcPct val="0"/>
              </a:spcBef>
              <a:defRPr/>
            </a:pPr>
            <a:endParaRPr lang="zh-CN" altLang="en-US" sz="2000" b="1" spc="-300" dirty="0" smtClean="0">
              <a:latin typeface="楷体_GB2312" pitchFamily="49" charset="-122"/>
              <a:ea typeface="楷体_GB2312" pitchFamily="49" charset="-122"/>
              <a:cs typeface="+mj-cs"/>
            </a:endParaRPr>
          </a:p>
          <a:p>
            <a:pPr lvl="0">
              <a:lnSpc>
                <a:spcPts val="1900"/>
              </a:lnSpc>
              <a:spcBef>
                <a:spcPct val="0"/>
              </a:spcBef>
              <a:defRPr/>
            </a:pPr>
            <a:r>
              <a:rPr lang="zh-CN" altLang="en-US" sz="2000" b="1" spc="-300" dirty="0" smtClean="0">
                <a:latin typeface="楷体_GB2312" pitchFamily="49" charset="-122"/>
                <a:ea typeface="楷体_GB2312" pitchFamily="49" charset="-122"/>
                <a:cs typeface="+mj-cs"/>
              </a:rPr>
              <a:t>   基础组织   基本单元   战斗堡垒  </a:t>
            </a:r>
          </a:p>
          <a:p>
            <a:pPr lvl="0">
              <a:lnSpc>
                <a:spcPts val="1900"/>
              </a:lnSpc>
              <a:spcBef>
                <a:spcPct val="0"/>
              </a:spcBef>
              <a:defRPr/>
            </a:pPr>
            <a:r>
              <a:rPr lang="zh-CN" altLang="en-US" sz="2000" b="1" spc="-300" dirty="0" smtClean="0">
                <a:latin typeface="楷体_GB2312" pitchFamily="49" charset="-122"/>
                <a:ea typeface="楷体_GB2312" pitchFamily="49" charset="-122"/>
                <a:cs typeface="+mj-cs"/>
              </a:rPr>
              <a:t> </a:t>
            </a:r>
          </a:p>
          <a:p>
            <a:pPr lvl="0">
              <a:lnSpc>
                <a:spcPts val="1900"/>
              </a:lnSpc>
              <a:spcBef>
                <a:spcPct val="0"/>
              </a:spcBef>
              <a:defRPr/>
            </a:pPr>
            <a:r>
              <a:rPr lang="zh-CN" altLang="en-US" sz="2000" b="1" spc="-300" dirty="0" smtClean="0">
                <a:latin typeface="楷体_GB2312" pitchFamily="49" charset="-122"/>
                <a:ea typeface="楷体_GB2312" pitchFamily="49" charset="-122"/>
                <a:cs typeface="+mj-cs"/>
              </a:rPr>
              <a:t>   党全部工作和战斗力的基础</a:t>
            </a:r>
            <a:endParaRPr kumimoji="0" lang="zh-CN" altLang="en-US" sz="2000" b="1" i="0" u="none" kern="1200" cap="none" spc="-300" normalizeH="0" baseline="0" noProof="0" dirty="0" smtClean="0">
              <a:ln>
                <a:noFill/>
              </a:ln>
              <a:uLnTx/>
              <a:uFillTx/>
              <a:latin typeface="楷体_GB2312" pitchFamily="49" charset="-122"/>
              <a:ea typeface="楷体_GB2312" pitchFamily="49" charset="-122"/>
              <a:cs typeface="+mj-cs"/>
            </a:endParaRPr>
          </a:p>
        </p:txBody>
      </p:sp>
      <p:sp>
        <p:nvSpPr>
          <p:cNvPr id="15" name="标题 1"/>
          <p:cNvSpPr txBox="1">
            <a:spLocks noChangeArrowheads="1"/>
          </p:cNvSpPr>
          <p:nvPr/>
        </p:nvSpPr>
        <p:spPr>
          <a:xfrm>
            <a:off x="896938" y="260648"/>
            <a:ext cx="8247062" cy="1054100"/>
          </a:xfrm>
          <a:prstGeom prst="rect">
            <a:avLst/>
          </a:prstGeom>
        </p:spPr>
        <p:txBody>
          <a:bodyPr vert="horz" lIns="91440" tIns="45720" rIns="91440" bIns="45720" rtlCol="0" anchor="ctr">
            <a:normAutofit/>
          </a:bodyPr>
          <a:lstStyle/>
          <a:p>
            <a:pPr lvl="0" algn="ctr">
              <a:spcBef>
                <a:spcPct val="0"/>
              </a:spcBef>
              <a:defRPr/>
            </a:pPr>
            <a:r>
              <a:rPr kumimoji="0" lang="zh-CN" altLang="en-US" sz="2800" b="1" i="0" u="none" kern="1200" cap="none" spc="-300" normalizeH="0" baseline="0" noProof="0" dirty="0" smtClean="0">
                <a:ln>
                  <a:noFill/>
                </a:ln>
                <a:uLnTx/>
                <a:uFillTx/>
                <a:latin typeface="楷体_GB2312" pitchFamily="49" charset="-122"/>
                <a:ea typeface="楷体_GB2312" pitchFamily="49" charset="-122"/>
                <a:cs typeface="+mj-cs"/>
              </a:rPr>
              <a:t>第一讲 </a:t>
            </a:r>
            <a:r>
              <a:rPr kumimoji="0" lang="en-US" altLang="zh-CN" sz="2800" b="1" i="0" u="none" kern="1200" cap="none" spc="-300" normalizeH="0" baseline="0" noProof="0" dirty="0" smtClean="0">
                <a:ln>
                  <a:noFill/>
                </a:ln>
                <a:uLnTx/>
                <a:uFillTx/>
                <a:latin typeface="楷体_GB2312" pitchFamily="49" charset="-122"/>
                <a:ea typeface="楷体_GB2312" pitchFamily="49" charset="-122"/>
                <a:cs typeface="+mj-cs"/>
              </a:rPr>
              <a:t>《</a:t>
            </a:r>
            <a:r>
              <a:rPr kumimoji="0" lang="zh-CN" altLang="en-US" sz="2800" b="1" i="0" u="none" kern="1200" cap="none" spc="-300" normalizeH="0" baseline="0" noProof="0" dirty="0" smtClean="0">
                <a:ln>
                  <a:noFill/>
                </a:ln>
                <a:uLnTx/>
                <a:uFillTx/>
                <a:latin typeface="楷体_GB2312" pitchFamily="49" charset="-122"/>
                <a:ea typeface="楷体_GB2312" pitchFamily="49" charset="-122"/>
                <a:cs typeface="+mj-cs"/>
              </a:rPr>
              <a:t>中国共产党支部工作条例</a:t>
            </a:r>
            <a:r>
              <a:rPr lang="zh-CN" altLang="en-US" sz="2800" b="1" spc="-300" dirty="0" smtClean="0">
                <a:latin typeface="楷体_GB2312" pitchFamily="49" charset="-122"/>
                <a:ea typeface="楷体_GB2312" pitchFamily="49" charset="-122"/>
              </a:rPr>
              <a:t>（试行）</a:t>
            </a:r>
            <a:r>
              <a:rPr kumimoji="0" lang="en-US" altLang="zh-CN" sz="2800" b="1" i="0" u="none" kern="1200" cap="none" spc="-300" normalizeH="0" baseline="0" noProof="0" dirty="0" smtClean="0">
                <a:ln>
                  <a:noFill/>
                </a:ln>
                <a:uLnTx/>
                <a:uFillTx/>
                <a:latin typeface="楷体_GB2312" pitchFamily="49" charset="-122"/>
                <a:ea typeface="楷体_GB2312" pitchFamily="49" charset="-122"/>
                <a:cs typeface="+mj-cs"/>
              </a:rPr>
              <a:t>》</a:t>
            </a:r>
            <a:r>
              <a:rPr kumimoji="0" lang="zh-CN" altLang="en-US" sz="2800" b="1" i="0" u="none" kern="1200" cap="none" spc="-300" normalizeH="0" baseline="0" noProof="0" dirty="0" smtClean="0">
                <a:ln>
                  <a:noFill/>
                </a:ln>
                <a:uLnTx/>
                <a:uFillTx/>
                <a:latin typeface="楷体_GB2312" pitchFamily="49" charset="-122"/>
                <a:ea typeface="楷体_GB2312" pitchFamily="49" charset="-122"/>
                <a:cs typeface="+mj-cs"/>
              </a:rPr>
              <a:t>的出台</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blinds(horizontal)">
                                      <p:cBhvr>
                                        <p:cTn id="7" dur="500"/>
                                        <p:tgtEl>
                                          <p:spTgt spid="18"/>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blinds(horizontal)">
                                      <p:cBhvr>
                                        <p:cTn id="12" dur="500"/>
                                        <p:tgtEl>
                                          <p:spTgt spid="11"/>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4"/>
                                        </p:tgtEl>
                                        <p:attrNameLst>
                                          <p:attrName>style.visibility</p:attrName>
                                        </p:attrNameLst>
                                      </p:cBhvr>
                                      <p:to>
                                        <p:strVal val="visible"/>
                                      </p:to>
                                    </p:set>
                                    <p:animEffect transition="in" filter="blinds(horizontal)">
                                      <p:cBhvr>
                                        <p:cTn id="17"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4" grpId="0" animBg="1"/>
      <p:bldP spid="18"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srcRect/>
          <a:stretch>
            <a:fillRect/>
          </a:stretch>
        </p:blipFill>
        <p:spPr bwMode="auto">
          <a:xfrm>
            <a:off x="323528" y="188640"/>
            <a:ext cx="864096" cy="963799"/>
          </a:xfrm>
          <a:prstGeom prst="rect">
            <a:avLst/>
          </a:prstGeom>
          <a:noFill/>
          <a:ln w="9525">
            <a:noFill/>
            <a:miter lim="800000"/>
            <a:headEnd/>
            <a:tailEnd/>
          </a:ln>
        </p:spPr>
      </p:pic>
      <p:cxnSp>
        <p:nvCxnSpPr>
          <p:cNvPr id="6" name="直接连接符 5"/>
          <p:cNvCxnSpPr/>
          <p:nvPr/>
        </p:nvCxnSpPr>
        <p:spPr>
          <a:xfrm>
            <a:off x="0" y="1124744"/>
            <a:ext cx="91440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8" name="矩形 7"/>
          <p:cNvSpPr/>
          <p:nvPr/>
        </p:nvSpPr>
        <p:spPr>
          <a:xfrm>
            <a:off x="0" y="1268760"/>
            <a:ext cx="9144000" cy="72008"/>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标题 1"/>
          <p:cNvSpPr txBox="1">
            <a:spLocks noChangeArrowheads="1"/>
          </p:cNvSpPr>
          <p:nvPr/>
        </p:nvSpPr>
        <p:spPr>
          <a:xfrm>
            <a:off x="467544" y="1196752"/>
            <a:ext cx="5400600" cy="1054100"/>
          </a:xfrm>
          <a:prstGeom prst="rect">
            <a:avLst/>
          </a:prstGeom>
        </p:spPr>
        <p:txBody>
          <a:bodyPr vert="horz" lIns="91440" tIns="45720" rIns="91440" bIns="45720" rtlCol="0" anchor="ctr">
            <a:normAutofit/>
          </a:bodyPr>
          <a:lstStyle/>
          <a:p>
            <a:pPr marL="0" marR="0" lvl="0" indent="0" defTabSz="914400" rtl="0" eaLnBrk="1" fontAlgn="auto" latinLnBrk="0" hangingPunct="1">
              <a:lnSpc>
                <a:spcPct val="100000"/>
              </a:lnSpc>
              <a:spcBef>
                <a:spcPct val="0"/>
              </a:spcBef>
              <a:spcAft>
                <a:spcPts val="0"/>
              </a:spcAft>
              <a:buClrTx/>
              <a:buSzTx/>
              <a:buFontTx/>
              <a:buNone/>
              <a:tabLst/>
              <a:defRPr/>
            </a:pPr>
            <a:r>
              <a:rPr kumimoji="0" lang="zh-CN" altLang="en-US" sz="2800" b="1" i="0" u="none" kern="1200" cap="none" spc="-300" normalizeH="0" baseline="0" noProof="0" dirty="0" smtClean="0">
                <a:ln>
                  <a:noFill/>
                </a:ln>
                <a:uLnTx/>
                <a:uFillTx/>
                <a:latin typeface="楷体_GB2312" pitchFamily="49" charset="-122"/>
                <a:ea typeface="楷体_GB2312" pitchFamily="49" charset="-122"/>
                <a:cs typeface="+mj-cs"/>
              </a:rPr>
              <a:t>二、</a:t>
            </a:r>
            <a:r>
              <a:rPr kumimoji="0" lang="en-US" altLang="zh-CN" sz="2800" b="1" i="0" u="none" kern="1200" cap="none" spc="-300" normalizeH="0" baseline="0" noProof="0" dirty="0" smtClean="0">
                <a:ln>
                  <a:noFill/>
                </a:ln>
                <a:uLnTx/>
                <a:uFillTx/>
                <a:latin typeface="楷体_GB2312" pitchFamily="49" charset="-122"/>
                <a:ea typeface="楷体_GB2312" pitchFamily="49" charset="-122"/>
                <a:cs typeface="+mj-cs"/>
              </a:rPr>
              <a:t>《</a:t>
            </a:r>
            <a:r>
              <a:rPr kumimoji="0" lang="zh-CN" altLang="en-US" sz="2800" b="1" i="0" u="none" kern="1200" cap="none" spc="-300" normalizeH="0" baseline="0" noProof="0" dirty="0" smtClean="0">
                <a:ln>
                  <a:noFill/>
                </a:ln>
                <a:uLnTx/>
                <a:uFillTx/>
                <a:latin typeface="楷体_GB2312" pitchFamily="49" charset="-122"/>
                <a:ea typeface="楷体_GB2312" pitchFamily="49" charset="-122"/>
                <a:cs typeface="+mj-cs"/>
              </a:rPr>
              <a:t>条例</a:t>
            </a:r>
            <a:r>
              <a:rPr kumimoji="0" lang="en-US" altLang="zh-CN" sz="2800" b="1" i="0" u="none" kern="1200" cap="none" spc="-300" normalizeH="0" baseline="0" noProof="0" dirty="0" smtClean="0">
                <a:ln>
                  <a:noFill/>
                </a:ln>
                <a:uLnTx/>
                <a:uFillTx/>
                <a:latin typeface="楷体_GB2312" pitchFamily="49" charset="-122"/>
                <a:ea typeface="楷体_GB2312" pitchFamily="49" charset="-122"/>
                <a:cs typeface="+mj-cs"/>
              </a:rPr>
              <a:t>》</a:t>
            </a:r>
            <a:r>
              <a:rPr kumimoji="0" lang="zh-CN" altLang="en-US" sz="2800" b="1" i="0" u="none" kern="1200" cap="none" spc="-300" normalizeH="0" baseline="0" noProof="0" dirty="0" smtClean="0">
                <a:ln>
                  <a:noFill/>
                </a:ln>
                <a:uLnTx/>
                <a:uFillTx/>
                <a:latin typeface="楷体_GB2312" pitchFamily="49" charset="-122"/>
                <a:ea typeface="楷体_GB2312" pitchFamily="49" charset="-122"/>
                <a:cs typeface="+mj-cs"/>
              </a:rPr>
              <a:t>制定工作遵循的原则</a:t>
            </a:r>
          </a:p>
        </p:txBody>
      </p:sp>
      <p:sp>
        <p:nvSpPr>
          <p:cNvPr id="11" name="矩形 10"/>
          <p:cNvSpPr/>
          <p:nvPr/>
        </p:nvSpPr>
        <p:spPr>
          <a:xfrm>
            <a:off x="683568" y="2060848"/>
            <a:ext cx="7704856" cy="900246"/>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a:lnSpc>
                <a:spcPts val="2100"/>
              </a:lnSpc>
            </a:pPr>
            <a:r>
              <a:rPr lang="zh-CN" altLang="en-US" sz="1600" b="1" dirty="0" smtClean="0">
                <a:solidFill>
                  <a:schemeClr val="accent4">
                    <a:lumMod val="75000"/>
                  </a:schemeClr>
                </a:solidFill>
                <a:latin typeface="方正楷体_GBK" pitchFamily="65" charset="-122"/>
                <a:ea typeface="方正楷体_GBK" pitchFamily="65" charset="-122"/>
              </a:rPr>
              <a:t>一是以习近平新时代中国特色社会主义思想为指针，认真贯彻落实习近平总书记提出的“推动全面从严治党向基层延伸”“把全面从严治党落实到每个支部、每名党员”等一系列新精神新要求。</a:t>
            </a:r>
            <a:endParaRPr lang="zh-CN" altLang="en-US" sz="1600" b="1" dirty="0">
              <a:solidFill>
                <a:srgbClr val="FF0000"/>
              </a:solidFill>
              <a:latin typeface="方正楷体_GBK" pitchFamily="65" charset="-122"/>
              <a:ea typeface="方正楷体_GBK" pitchFamily="65" charset="-122"/>
            </a:endParaRPr>
          </a:p>
        </p:txBody>
      </p:sp>
      <p:sp>
        <p:nvSpPr>
          <p:cNvPr id="20" name="矩形 19"/>
          <p:cNvSpPr/>
          <p:nvPr/>
        </p:nvSpPr>
        <p:spPr>
          <a:xfrm>
            <a:off x="611560" y="3140968"/>
            <a:ext cx="7776864" cy="630942"/>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a:lnSpc>
                <a:spcPts val="2100"/>
              </a:lnSpc>
            </a:pPr>
            <a:r>
              <a:rPr lang="zh-CN" altLang="en-US" sz="1600" b="1" dirty="0" smtClean="0">
                <a:solidFill>
                  <a:schemeClr val="accent4">
                    <a:lumMod val="75000"/>
                  </a:schemeClr>
                </a:solidFill>
                <a:latin typeface="方正楷体_GBK" pitchFamily="65" charset="-122"/>
                <a:ea typeface="方正楷体_GBK" pitchFamily="65" charset="-122"/>
              </a:rPr>
              <a:t>二是以党章为根本遵循，突出党支部主体作用，着眼提升组织力，强化政治功能，明确党支部的职责任务。</a:t>
            </a:r>
            <a:endParaRPr lang="zh-CN" altLang="en-US" sz="1600" b="1" dirty="0">
              <a:solidFill>
                <a:srgbClr val="FF0000"/>
              </a:solidFill>
              <a:latin typeface="方正楷体_GBK" pitchFamily="65" charset="-122"/>
              <a:ea typeface="方正楷体_GBK" pitchFamily="65" charset="-122"/>
            </a:endParaRPr>
          </a:p>
        </p:txBody>
      </p:sp>
      <p:sp>
        <p:nvSpPr>
          <p:cNvPr id="21" name="矩形 20"/>
          <p:cNvSpPr/>
          <p:nvPr/>
        </p:nvSpPr>
        <p:spPr>
          <a:xfrm>
            <a:off x="611560" y="3861048"/>
            <a:ext cx="7776864" cy="630942"/>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a:lnSpc>
                <a:spcPts val="2100"/>
              </a:lnSpc>
            </a:pPr>
            <a:r>
              <a:rPr lang="zh-CN" altLang="en-US" sz="1600" b="1" dirty="0" smtClean="0">
                <a:solidFill>
                  <a:schemeClr val="accent4">
                    <a:lumMod val="75000"/>
                  </a:schemeClr>
                </a:solidFill>
                <a:latin typeface="方正楷体_GBK" pitchFamily="65" charset="-122"/>
                <a:ea typeface="方正楷体_GBK" pitchFamily="65" charset="-122"/>
              </a:rPr>
              <a:t>三是坚持问题导向和求解思维，针对党支部建设在功能定位、组织设置、工作运行等方面存在的突出问题，从制度建设层面补齐短板、形成规范。</a:t>
            </a:r>
            <a:endParaRPr lang="zh-CN" altLang="en-US" sz="1600" b="1" dirty="0">
              <a:solidFill>
                <a:srgbClr val="FF0000"/>
              </a:solidFill>
              <a:latin typeface="方正楷体_GBK" pitchFamily="65" charset="-122"/>
              <a:ea typeface="方正楷体_GBK" pitchFamily="65" charset="-122"/>
            </a:endParaRPr>
          </a:p>
        </p:txBody>
      </p:sp>
      <p:sp>
        <p:nvSpPr>
          <p:cNvPr id="22" name="矩形 21"/>
          <p:cNvSpPr/>
          <p:nvPr/>
        </p:nvSpPr>
        <p:spPr>
          <a:xfrm>
            <a:off x="611560" y="4653136"/>
            <a:ext cx="7776864" cy="900246"/>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a:lnSpc>
                <a:spcPts val="2100"/>
              </a:lnSpc>
            </a:pPr>
            <a:r>
              <a:rPr lang="zh-CN" altLang="en-US" sz="1600" b="1" dirty="0" smtClean="0">
                <a:solidFill>
                  <a:schemeClr val="accent4">
                    <a:lumMod val="75000"/>
                  </a:schemeClr>
                </a:solidFill>
                <a:latin typeface="方正楷体_GBK" pitchFamily="65" charset="-122"/>
                <a:ea typeface="方正楷体_GBK" pitchFamily="65" charset="-122"/>
              </a:rPr>
              <a:t>四是体现继承与创新相结合，传承我们党在革命、建设和改革历程中积累的党支部建设宝贵经验，总结提炼党的十八大以来抓基层打基础强支部的成功经验，固化为法规制度。</a:t>
            </a:r>
            <a:endParaRPr lang="zh-CN" altLang="en-US" sz="1600" b="1" dirty="0">
              <a:solidFill>
                <a:srgbClr val="FF0000"/>
              </a:solidFill>
              <a:latin typeface="方正楷体_GBK" pitchFamily="65" charset="-122"/>
              <a:ea typeface="方正楷体_GBK" pitchFamily="65" charset="-122"/>
            </a:endParaRPr>
          </a:p>
        </p:txBody>
      </p:sp>
      <p:sp>
        <p:nvSpPr>
          <p:cNvPr id="23" name="矩形 22"/>
          <p:cNvSpPr/>
          <p:nvPr/>
        </p:nvSpPr>
        <p:spPr>
          <a:xfrm>
            <a:off x="611560" y="5733256"/>
            <a:ext cx="7776864" cy="630942"/>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a:lnSpc>
                <a:spcPts val="2100"/>
              </a:lnSpc>
            </a:pPr>
            <a:r>
              <a:rPr lang="zh-CN" altLang="en-US" sz="1600" b="1" dirty="0" smtClean="0">
                <a:solidFill>
                  <a:schemeClr val="accent4">
                    <a:lumMod val="75000"/>
                  </a:schemeClr>
                </a:solidFill>
                <a:latin typeface="方正楷体_GBK" pitchFamily="65" charset="-122"/>
                <a:ea typeface="方正楷体_GBK" pitchFamily="65" charset="-122"/>
              </a:rPr>
              <a:t>五是贴近基层实际操作需要，既回应不同领域党支部特点，又力求规定明确、简便可行。</a:t>
            </a:r>
            <a:endParaRPr lang="zh-CN" altLang="en-US" sz="1600" b="1" dirty="0">
              <a:solidFill>
                <a:srgbClr val="FF0000"/>
              </a:solidFill>
              <a:latin typeface="方正楷体_GBK" pitchFamily="65" charset="-122"/>
              <a:ea typeface="方正楷体_GBK" pitchFamily="65" charset="-122"/>
            </a:endParaRPr>
          </a:p>
        </p:txBody>
      </p:sp>
      <p:sp>
        <p:nvSpPr>
          <p:cNvPr id="12" name="标题 1"/>
          <p:cNvSpPr txBox="1">
            <a:spLocks noChangeArrowheads="1"/>
          </p:cNvSpPr>
          <p:nvPr/>
        </p:nvSpPr>
        <p:spPr>
          <a:xfrm>
            <a:off x="896938" y="260648"/>
            <a:ext cx="8247062" cy="1054100"/>
          </a:xfrm>
          <a:prstGeom prst="rect">
            <a:avLst/>
          </a:prstGeom>
        </p:spPr>
        <p:txBody>
          <a:bodyPr vert="horz" lIns="91440" tIns="45720" rIns="91440" bIns="45720" rtlCol="0" anchor="ctr">
            <a:normAutofit/>
          </a:bodyPr>
          <a:lstStyle/>
          <a:p>
            <a:pPr lvl="0" algn="ctr">
              <a:spcBef>
                <a:spcPct val="0"/>
              </a:spcBef>
              <a:defRPr/>
            </a:pPr>
            <a:r>
              <a:rPr kumimoji="0" lang="zh-CN" altLang="en-US" sz="2800" b="1" i="0" u="none" kern="1200" cap="none" spc="-300" normalizeH="0" baseline="0" noProof="0" dirty="0" smtClean="0">
                <a:ln>
                  <a:noFill/>
                </a:ln>
                <a:uLnTx/>
                <a:uFillTx/>
                <a:latin typeface="楷体_GB2312" pitchFamily="49" charset="-122"/>
                <a:ea typeface="楷体_GB2312" pitchFamily="49" charset="-122"/>
                <a:cs typeface="+mj-cs"/>
              </a:rPr>
              <a:t>第一讲 </a:t>
            </a:r>
            <a:r>
              <a:rPr kumimoji="0" lang="en-US" altLang="zh-CN" sz="2800" b="1" i="0" u="none" kern="1200" cap="none" spc="-300" normalizeH="0" baseline="0" noProof="0" dirty="0" smtClean="0">
                <a:ln>
                  <a:noFill/>
                </a:ln>
                <a:uLnTx/>
                <a:uFillTx/>
                <a:latin typeface="楷体_GB2312" pitchFamily="49" charset="-122"/>
                <a:ea typeface="楷体_GB2312" pitchFamily="49" charset="-122"/>
                <a:cs typeface="+mj-cs"/>
              </a:rPr>
              <a:t>《</a:t>
            </a:r>
            <a:r>
              <a:rPr kumimoji="0" lang="zh-CN" altLang="en-US" sz="2800" b="1" i="0" u="none" kern="1200" cap="none" spc="-300" normalizeH="0" baseline="0" noProof="0" dirty="0" smtClean="0">
                <a:ln>
                  <a:noFill/>
                </a:ln>
                <a:uLnTx/>
                <a:uFillTx/>
                <a:latin typeface="楷体_GB2312" pitchFamily="49" charset="-122"/>
                <a:ea typeface="楷体_GB2312" pitchFamily="49" charset="-122"/>
                <a:cs typeface="+mj-cs"/>
              </a:rPr>
              <a:t>中国共产党支部工作条例</a:t>
            </a:r>
            <a:r>
              <a:rPr lang="zh-CN" altLang="en-US" sz="2800" b="1" spc="-300" dirty="0" smtClean="0">
                <a:latin typeface="楷体_GB2312" pitchFamily="49" charset="-122"/>
                <a:ea typeface="楷体_GB2312" pitchFamily="49" charset="-122"/>
              </a:rPr>
              <a:t>（试行）</a:t>
            </a:r>
            <a:r>
              <a:rPr kumimoji="0" lang="en-US" altLang="zh-CN" sz="2800" b="1" i="0" u="none" kern="1200" cap="none" spc="-300" normalizeH="0" baseline="0" noProof="0" dirty="0" smtClean="0">
                <a:ln>
                  <a:noFill/>
                </a:ln>
                <a:uLnTx/>
                <a:uFillTx/>
                <a:latin typeface="楷体_GB2312" pitchFamily="49" charset="-122"/>
                <a:ea typeface="楷体_GB2312" pitchFamily="49" charset="-122"/>
                <a:cs typeface="+mj-cs"/>
              </a:rPr>
              <a:t>》</a:t>
            </a:r>
            <a:r>
              <a:rPr kumimoji="0" lang="zh-CN" altLang="en-US" sz="2800" b="1" i="0" u="none" kern="1200" cap="none" spc="-300" normalizeH="0" baseline="0" noProof="0" dirty="0" smtClean="0">
                <a:ln>
                  <a:noFill/>
                </a:ln>
                <a:uLnTx/>
                <a:uFillTx/>
                <a:latin typeface="楷体_GB2312" pitchFamily="49" charset="-122"/>
                <a:ea typeface="楷体_GB2312" pitchFamily="49" charset="-122"/>
                <a:cs typeface="+mj-cs"/>
              </a:rPr>
              <a:t>的出台</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srcRect/>
          <a:stretch>
            <a:fillRect/>
          </a:stretch>
        </p:blipFill>
        <p:spPr bwMode="auto">
          <a:xfrm>
            <a:off x="611560" y="116632"/>
            <a:ext cx="864096" cy="963799"/>
          </a:xfrm>
          <a:prstGeom prst="rect">
            <a:avLst/>
          </a:prstGeom>
          <a:noFill/>
          <a:ln w="9525">
            <a:noFill/>
            <a:miter lim="800000"/>
            <a:headEnd/>
            <a:tailEnd/>
          </a:ln>
        </p:spPr>
      </p:pic>
      <p:cxnSp>
        <p:nvCxnSpPr>
          <p:cNvPr id="6" name="直接连接符 5"/>
          <p:cNvCxnSpPr/>
          <p:nvPr/>
        </p:nvCxnSpPr>
        <p:spPr>
          <a:xfrm>
            <a:off x="0" y="1124744"/>
            <a:ext cx="91440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8" name="矩形 7"/>
          <p:cNvSpPr/>
          <p:nvPr/>
        </p:nvSpPr>
        <p:spPr>
          <a:xfrm>
            <a:off x="0" y="1268760"/>
            <a:ext cx="9144000" cy="72008"/>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标题 1"/>
          <p:cNvSpPr txBox="1">
            <a:spLocks noChangeArrowheads="1"/>
          </p:cNvSpPr>
          <p:nvPr/>
        </p:nvSpPr>
        <p:spPr>
          <a:xfrm>
            <a:off x="539552" y="1294780"/>
            <a:ext cx="5976664" cy="1054100"/>
          </a:xfrm>
          <a:prstGeom prst="rect">
            <a:avLst/>
          </a:prstGeom>
        </p:spPr>
        <p:txBody>
          <a:bodyPr vert="horz" lIns="91440" tIns="45720" rIns="91440" bIns="45720" rtlCol="0" anchor="ctr">
            <a:normAutofit/>
          </a:bodyPr>
          <a:lstStyle/>
          <a:p>
            <a:pPr marL="0" marR="0" lvl="0" indent="0" defTabSz="914400" rtl="0" eaLnBrk="1" fontAlgn="auto" latinLnBrk="0" hangingPunct="1">
              <a:lnSpc>
                <a:spcPct val="100000"/>
              </a:lnSpc>
              <a:spcBef>
                <a:spcPct val="0"/>
              </a:spcBef>
              <a:spcAft>
                <a:spcPts val="0"/>
              </a:spcAft>
              <a:buClrTx/>
              <a:buSzTx/>
              <a:buFontTx/>
              <a:buNone/>
              <a:tabLst/>
              <a:defRPr/>
            </a:pPr>
            <a:r>
              <a:rPr kumimoji="0" lang="zh-CN" altLang="en-US" sz="2800" b="1" i="0" u="none" kern="1200" cap="none" spc="-300" normalizeH="0" baseline="0" noProof="0" dirty="0" smtClean="0">
                <a:ln>
                  <a:noFill/>
                </a:ln>
                <a:uLnTx/>
                <a:uFillTx/>
                <a:latin typeface="楷体_GB2312" pitchFamily="49" charset="-122"/>
                <a:ea typeface="楷体_GB2312" pitchFamily="49" charset="-122"/>
                <a:cs typeface="+mj-cs"/>
              </a:rPr>
              <a:t>三、</a:t>
            </a:r>
            <a:r>
              <a:rPr kumimoji="0" lang="en-US" altLang="zh-CN" sz="2800" b="1" i="0" u="none" kern="1200" cap="none" spc="-300" normalizeH="0" baseline="0" noProof="0" dirty="0" smtClean="0">
                <a:ln>
                  <a:noFill/>
                </a:ln>
                <a:uLnTx/>
                <a:uFillTx/>
                <a:latin typeface="楷体_GB2312" pitchFamily="49" charset="-122"/>
                <a:ea typeface="楷体_GB2312" pitchFamily="49" charset="-122"/>
                <a:cs typeface="+mj-cs"/>
              </a:rPr>
              <a:t>《</a:t>
            </a:r>
            <a:r>
              <a:rPr kumimoji="0" lang="zh-CN" altLang="en-US" sz="2800" b="1" i="0" u="none" kern="1200" cap="none" spc="-300" normalizeH="0" baseline="0" noProof="0" dirty="0" smtClean="0">
                <a:ln>
                  <a:noFill/>
                </a:ln>
                <a:uLnTx/>
                <a:uFillTx/>
                <a:latin typeface="楷体_GB2312" pitchFamily="49" charset="-122"/>
                <a:ea typeface="楷体_GB2312" pitchFamily="49" charset="-122"/>
                <a:cs typeface="+mj-cs"/>
              </a:rPr>
              <a:t>条例</a:t>
            </a:r>
            <a:r>
              <a:rPr kumimoji="0" lang="en-US" altLang="zh-CN" sz="2800" b="1" i="0" u="none" kern="1200" cap="none" spc="-300" normalizeH="0" baseline="0" noProof="0" dirty="0" smtClean="0">
                <a:ln>
                  <a:noFill/>
                </a:ln>
                <a:uLnTx/>
                <a:uFillTx/>
                <a:latin typeface="楷体_GB2312" pitchFamily="49" charset="-122"/>
                <a:ea typeface="楷体_GB2312" pitchFamily="49" charset="-122"/>
                <a:cs typeface="+mj-cs"/>
              </a:rPr>
              <a:t>》</a:t>
            </a:r>
            <a:r>
              <a:rPr kumimoji="0" lang="zh-CN" altLang="en-US" sz="2800" b="1" i="0" u="none" kern="1200" cap="none" spc="-300" normalizeH="0" baseline="0" noProof="0" dirty="0" smtClean="0">
                <a:ln>
                  <a:noFill/>
                </a:ln>
                <a:uLnTx/>
                <a:uFillTx/>
                <a:latin typeface="楷体_GB2312" pitchFamily="49" charset="-122"/>
                <a:ea typeface="楷体_GB2312" pitchFamily="49" charset="-122"/>
                <a:cs typeface="+mj-cs"/>
              </a:rPr>
              <a:t>出台的过程</a:t>
            </a:r>
          </a:p>
        </p:txBody>
      </p:sp>
      <p:sp>
        <p:nvSpPr>
          <p:cNvPr id="7" name="矩形 6"/>
          <p:cNvSpPr/>
          <p:nvPr/>
        </p:nvSpPr>
        <p:spPr>
          <a:xfrm>
            <a:off x="1691680" y="2204864"/>
            <a:ext cx="2771800" cy="371705"/>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a:lnSpc>
                <a:spcPts val="2500"/>
              </a:lnSpc>
            </a:pPr>
            <a:r>
              <a:rPr lang="en-US" altLang="zh-CN" b="1" dirty="0" smtClean="0">
                <a:solidFill>
                  <a:schemeClr val="tx1"/>
                </a:solidFill>
                <a:latin typeface="楷体_GB2312" pitchFamily="49" charset="-122"/>
                <a:ea typeface="楷体_GB2312" pitchFamily="49" charset="-122"/>
              </a:rPr>
              <a:t>2016</a:t>
            </a:r>
            <a:r>
              <a:rPr lang="zh-CN" altLang="en-US" b="1" dirty="0" smtClean="0">
                <a:solidFill>
                  <a:schemeClr val="tx1"/>
                </a:solidFill>
                <a:latin typeface="楷体_GB2312" pitchFamily="49" charset="-122"/>
                <a:ea typeface="楷体_GB2312" pitchFamily="49" charset="-122"/>
              </a:rPr>
              <a:t>年</a:t>
            </a:r>
            <a:r>
              <a:rPr lang="en-US" altLang="zh-CN" b="1" dirty="0" smtClean="0">
                <a:solidFill>
                  <a:schemeClr val="tx1"/>
                </a:solidFill>
                <a:latin typeface="楷体_GB2312" pitchFamily="49" charset="-122"/>
                <a:ea typeface="楷体_GB2312" pitchFamily="49" charset="-122"/>
              </a:rPr>
              <a:t>7</a:t>
            </a:r>
            <a:r>
              <a:rPr lang="zh-CN" altLang="en-US" b="1" dirty="0" smtClean="0">
                <a:solidFill>
                  <a:schemeClr val="tx1"/>
                </a:solidFill>
                <a:latin typeface="楷体_GB2312" pitchFamily="49" charset="-122"/>
                <a:ea typeface="楷体_GB2312" pitchFamily="49" charset="-122"/>
              </a:rPr>
              <a:t>月  专题研究</a:t>
            </a:r>
            <a:endParaRPr lang="zh-CN" altLang="en-US" dirty="0">
              <a:solidFill>
                <a:schemeClr val="tx1"/>
              </a:solidFill>
              <a:latin typeface="楷体_GB2312" pitchFamily="49" charset="-122"/>
              <a:ea typeface="楷体_GB2312" pitchFamily="49" charset="-122"/>
            </a:endParaRPr>
          </a:p>
        </p:txBody>
      </p:sp>
      <p:sp>
        <p:nvSpPr>
          <p:cNvPr id="9" name="矩形 8"/>
          <p:cNvSpPr/>
          <p:nvPr/>
        </p:nvSpPr>
        <p:spPr>
          <a:xfrm>
            <a:off x="1691680" y="2780928"/>
            <a:ext cx="1584176" cy="412934"/>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a:lnSpc>
                <a:spcPts val="2500"/>
              </a:lnSpc>
            </a:pPr>
            <a:r>
              <a:rPr lang="en-US" altLang="zh-CN" b="1" dirty="0" smtClean="0">
                <a:solidFill>
                  <a:schemeClr val="tx1"/>
                </a:solidFill>
                <a:latin typeface="楷体_GB2312" pitchFamily="49" charset="-122"/>
                <a:ea typeface="楷体_GB2312" pitchFamily="49" charset="-122"/>
              </a:rPr>
              <a:t>6 </a:t>
            </a:r>
            <a:r>
              <a:rPr lang="zh-CN" altLang="en-US" b="1" dirty="0" smtClean="0">
                <a:solidFill>
                  <a:schemeClr val="tx1"/>
                </a:solidFill>
                <a:latin typeface="楷体_GB2312" pitchFamily="49" charset="-122"/>
                <a:ea typeface="楷体_GB2312" pitchFamily="49" charset="-122"/>
              </a:rPr>
              <a:t>个调研组</a:t>
            </a:r>
            <a:endParaRPr lang="zh-CN" altLang="en-US" dirty="0">
              <a:solidFill>
                <a:schemeClr val="tx1"/>
              </a:solidFill>
              <a:latin typeface="楷体_GB2312" pitchFamily="49" charset="-122"/>
              <a:ea typeface="楷体_GB2312" pitchFamily="49" charset="-122"/>
            </a:endParaRPr>
          </a:p>
        </p:txBody>
      </p:sp>
      <p:sp>
        <p:nvSpPr>
          <p:cNvPr id="10" name="矩形 9"/>
          <p:cNvSpPr/>
          <p:nvPr/>
        </p:nvSpPr>
        <p:spPr>
          <a:xfrm>
            <a:off x="1691680" y="3356992"/>
            <a:ext cx="1584176" cy="371705"/>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a:lnSpc>
                <a:spcPts val="2500"/>
              </a:lnSpc>
            </a:pPr>
            <a:r>
              <a:rPr lang="en-US" altLang="zh-CN" b="1" dirty="0" smtClean="0">
                <a:solidFill>
                  <a:schemeClr val="tx1"/>
                </a:solidFill>
                <a:latin typeface="楷体_GB2312" pitchFamily="49" charset="-122"/>
                <a:ea typeface="楷体_GB2312" pitchFamily="49" charset="-122"/>
              </a:rPr>
              <a:t>151 </a:t>
            </a:r>
            <a:r>
              <a:rPr lang="zh-CN" altLang="en-US" b="1" dirty="0" smtClean="0">
                <a:solidFill>
                  <a:schemeClr val="tx1"/>
                </a:solidFill>
                <a:latin typeface="楷体_GB2312" pitchFamily="49" charset="-122"/>
                <a:ea typeface="楷体_GB2312" pitchFamily="49" charset="-122"/>
              </a:rPr>
              <a:t>个党支部</a:t>
            </a:r>
            <a:endParaRPr lang="zh-CN" altLang="en-US" dirty="0">
              <a:solidFill>
                <a:schemeClr val="tx1"/>
              </a:solidFill>
              <a:latin typeface="楷体_GB2312" pitchFamily="49" charset="-122"/>
              <a:ea typeface="楷体_GB2312" pitchFamily="49" charset="-122"/>
            </a:endParaRPr>
          </a:p>
        </p:txBody>
      </p:sp>
      <p:sp>
        <p:nvSpPr>
          <p:cNvPr id="11" name="矩形 10"/>
          <p:cNvSpPr/>
          <p:nvPr/>
        </p:nvSpPr>
        <p:spPr>
          <a:xfrm>
            <a:off x="1691680" y="3933056"/>
            <a:ext cx="2088232" cy="412934"/>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a:lnSpc>
                <a:spcPts val="2500"/>
              </a:lnSpc>
            </a:pPr>
            <a:r>
              <a:rPr lang="en-US" altLang="zh-CN" b="1" dirty="0" smtClean="0">
                <a:solidFill>
                  <a:schemeClr val="tx1"/>
                </a:solidFill>
                <a:latin typeface="楷体_GB2312" pitchFamily="49" charset="-122"/>
                <a:ea typeface="楷体_GB2312" pitchFamily="49" charset="-122"/>
              </a:rPr>
              <a:t>861 </a:t>
            </a:r>
            <a:r>
              <a:rPr lang="zh-CN" altLang="en-US" b="1" dirty="0" smtClean="0">
                <a:solidFill>
                  <a:schemeClr val="tx1"/>
                </a:solidFill>
                <a:latin typeface="楷体_GB2312" pitchFamily="49" charset="-122"/>
                <a:ea typeface="楷体_GB2312" pitchFamily="49" charset="-122"/>
              </a:rPr>
              <a:t>个党支部书记</a:t>
            </a:r>
            <a:endParaRPr lang="zh-CN" altLang="en-US" dirty="0">
              <a:solidFill>
                <a:schemeClr val="tx1"/>
              </a:solidFill>
              <a:latin typeface="楷体_GB2312" pitchFamily="49" charset="-122"/>
              <a:ea typeface="楷体_GB2312" pitchFamily="49" charset="-122"/>
            </a:endParaRPr>
          </a:p>
        </p:txBody>
      </p:sp>
      <p:sp>
        <p:nvSpPr>
          <p:cNvPr id="12" name="矩形 11"/>
          <p:cNvSpPr/>
          <p:nvPr/>
        </p:nvSpPr>
        <p:spPr>
          <a:xfrm>
            <a:off x="1691680" y="4509120"/>
            <a:ext cx="2088232" cy="371705"/>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a:lnSpc>
                <a:spcPts val="2500"/>
              </a:lnSpc>
            </a:pPr>
            <a:r>
              <a:rPr lang="en-US" altLang="zh-CN" b="1" dirty="0" smtClean="0">
                <a:solidFill>
                  <a:schemeClr val="tx1"/>
                </a:solidFill>
                <a:latin typeface="楷体_GB2312" pitchFamily="49" charset="-122"/>
                <a:ea typeface="楷体_GB2312" pitchFamily="49" charset="-122"/>
              </a:rPr>
              <a:t>30000 </a:t>
            </a:r>
            <a:r>
              <a:rPr lang="zh-CN" altLang="en-US" b="1" dirty="0" smtClean="0">
                <a:solidFill>
                  <a:schemeClr val="tx1"/>
                </a:solidFill>
                <a:latin typeface="楷体_GB2312" pitchFamily="49" charset="-122"/>
                <a:ea typeface="楷体_GB2312" pitchFamily="49" charset="-122"/>
              </a:rPr>
              <a:t>份调查问卷</a:t>
            </a:r>
            <a:endParaRPr lang="zh-CN" altLang="en-US" dirty="0">
              <a:solidFill>
                <a:schemeClr val="tx1"/>
              </a:solidFill>
              <a:latin typeface="楷体_GB2312" pitchFamily="49" charset="-122"/>
              <a:ea typeface="楷体_GB2312" pitchFamily="49" charset="-122"/>
            </a:endParaRPr>
          </a:p>
        </p:txBody>
      </p:sp>
      <p:sp>
        <p:nvSpPr>
          <p:cNvPr id="13" name="矩形 12"/>
          <p:cNvSpPr/>
          <p:nvPr/>
        </p:nvSpPr>
        <p:spPr>
          <a:xfrm>
            <a:off x="1691680" y="5085184"/>
            <a:ext cx="3384376" cy="412934"/>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a:lnSpc>
                <a:spcPts val="2500"/>
              </a:lnSpc>
            </a:pPr>
            <a:r>
              <a:rPr lang="en-US" altLang="zh-CN" b="1" dirty="0" smtClean="0">
                <a:solidFill>
                  <a:schemeClr val="tx1"/>
                </a:solidFill>
                <a:latin typeface="楷体_GB2312" pitchFamily="49" charset="-122"/>
                <a:ea typeface="楷体_GB2312" pitchFamily="49" charset="-122"/>
              </a:rPr>
              <a:t>230</a:t>
            </a:r>
            <a:r>
              <a:rPr lang="zh-CN" altLang="en-US" b="1" dirty="0" smtClean="0">
                <a:solidFill>
                  <a:schemeClr val="tx1"/>
                </a:solidFill>
                <a:latin typeface="楷体_GB2312" pitchFamily="49" charset="-122"/>
                <a:ea typeface="楷体_GB2312" pitchFamily="49" charset="-122"/>
              </a:rPr>
              <a:t>多万字的理论历史研究资料</a:t>
            </a:r>
            <a:endParaRPr lang="zh-CN" altLang="en-US" dirty="0">
              <a:solidFill>
                <a:schemeClr val="tx1"/>
              </a:solidFill>
              <a:latin typeface="楷体_GB2312" pitchFamily="49" charset="-122"/>
              <a:ea typeface="楷体_GB2312" pitchFamily="49" charset="-122"/>
            </a:endParaRPr>
          </a:p>
        </p:txBody>
      </p:sp>
      <p:sp>
        <p:nvSpPr>
          <p:cNvPr id="14" name="矩形 13"/>
          <p:cNvSpPr/>
          <p:nvPr/>
        </p:nvSpPr>
        <p:spPr>
          <a:xfrm>
            <a:off x="1691680" y="5661248"/>
            <a:ext cx="2088232" cy="412934"/>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a:lnSpc>
                <a:spcPts val="2500"/>
              </a:lnSpc>
            </a:pPr>
            <a:r>
              <a:rPr lang="en-US" altLang="zh-CN" b="1" dirty="0" smtClean="0">
                <a:solidFill>
                  <a:schemeClr val="tx1"/>
                </a:solidFill>
                <a:latin typeface="楷体_GB2312" pitchFamily="49" charset="-122"/>
                <a:ea typeface="楷体_GB2312" pitchFamily="49" charset="-122"/>
              </a:rPr>
              <a:t>40</a:t>
            </a:r>
            <a:r>
              <a:rPr lang="zh-CN" altLang="en-US" b="1" dirty="0" smtClean="0">
                <a:solidFill>
                  <a:schemeClr val="tx1"/>
                </a:solidFill>
                <a:latin typeface="楷体_GB2312" pitchFamily="49" charset="-122"/>
                <a:ea typeface="楷体_GB2312" pitchFamily="49" charset="-122"/>
              </a:rPr>
              <a:t>个课题研究报告</a:t>
            </a:r>
            <a:endParaRPr lang="zh-CN" altLang="en-US" dirty="0">
              <a:solidFill>
                <a:schemeClr val="tx1"/>
              </a:solidFill>
              <a:latin typeface="楷体_GB2312" pitchFamily="49" charset="-122"/>
              <a:ea typeface="楷体_GB2312" pitchFamily="49" charset="-122"/>
            </a:endParaRPr>
          </a:p>
        </p:txBody>
      </p:sp>
      <p:sp>
        <p:nvSpPr>
          <p:cNvPr id="18" name="矩形 17"/>
          <p:cNvSpPr/>
          <p:nvPr/>
        </p:nvSpPr>
        <p:spPr>
          <a:xfrm>
            <a:off x="4644008" y="6211669"/>
            <a:ext cx="931665" cy="584775"/>
          </a:xfrm>
          <a:prstGeom prst="rect">
            <a:avLst/>
          </a:prstGeom>
        </p:spPr>
        <p:txBody>
          <a:bodyPr wrap="none">
            <a:spAutoFit/>
          </a:bodyPr>
          <a:lstStyle/>
          <a:p>
            <a:r>
              <a:rPr lang="zh-CN" altLang="en-US" sz="3200" b="1" spc="-300" dirty="0">
                <a:solidFill>
                  <a:srgbClr val="FF0000"/>
                </a:solidFill>
                <a:latin typeface="楷体_GB2312" pitchFamily="49" charset="-122"/>
                <a:ea typeface="楷体_GB2312" pitchFamily="49" charset="-122"/>
              </a:rPr>
              <a:t>过程</a:t>
            </a:r>
            <a:endParaRPr lang="zh-CN" altLang="en-US" sz="3200" dirty="0">
              <a:solidFill>
                <a:srgbClr val="FF0000"/>
              </a:solidFill>
            </a:endParaRPr>
          </a:p>
        </p:txBody>
      </p:sp>
      <p:sp>
        <p:nvSpPr>
          <p:cNvPr id="20" name="矩形 19"/>
          <p:cNvSpPr/>
          <p:nvPr/>
        </p:nvSpPr>
        <p:spPr>
          <a:xfrm>
            <a:off x="6516216" y="6309320"/>
            <a:ext cx="1502334" cy="414729"/>
          </a:xfrm>
          <a:prstGeom prst="rect">
            <a:avLst/>
          </a:prstGeom>
        </p:spPr>
        <p:style>
          <a:lnRef idx="2">
            <a:schemeClr val="accent2"/>
          </a:lnRef>
          <a:fillRef idx="1">
            <a:schemeClr val="lt1"/>
          </a:fillRef>
          <a:effectRef idx="0">
            <a:schemeClr val="accent2"/>
          </a:effectRef>
          <a:fontRef idx="minor">
            <a:schemeClr val="dk1"/>
          </a:fontRef>
        </p:style>
        <p:txBody>
          <a:bodyPr wrap="none">
            <a:spAutoFit/>
          </a:bodyPr>
          <a:lstStyle/>
          <a:p>
            <a:pPr>
              <a:lnSpc>
                <a:spcPts val="2700"/>
              </a:lnSpc>
            </a:pPr>
            <a:r>
              <a:rPr lang="zh-CN" altLang="en-US" sz="2000" b="1" spc="-300" dirty="0" smtClean="0">
                <a:solidFill>
                  <a:srgbClr val="FF0000"/>
                </a:solidFill>
                <a:latin typeface="楷体_GB2312" pitchFamily="49" charset="-122"/>
                <a:ea typeface="楷体_GB2312" pitchFamily="49" charset="-122"/>
              </a:rPr>
              <a:t>广泛征求意见</a:t>
            </a:r>
            <a:endParaRPr lang="zh-CN" altLang="en-US" sz="2000" dirty="0">
              <a:solidFill>
                <a:srgbClr val="FF0000"/>
              </a:solidFill>
            </a:endParaRPr>
          </a:p>
        </p:txBody>
      </p:sp>
      <p:sp>
        <p:nvSpPr>
          <p:cNvPr id="21" name="矩形 20"/>
          <p:cNvSpPr/>
          <p:nvPr/>
        </p:nvSpPr>
        <p:spPr>
          <a:xfrm>
            <a:off x="5508104" y="2348880"/>
            <a:ext cx="3347864" cy="412934"/>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a:lnSpc>
                <a:spcPts val="2500"/>
              </a:lnSpc>
            </a:pPr>
            <a:r>
              <a:rPr lang="en-US" altLang="zh-CN" b="1" dirty="0" smtClean="0">
                <a:solidFill>
                  <a:schemeClr val="tx1"/>
                </a:solidFill>
                <a:latin typeface="楷体_GB2312" pitchFamily="49" charset="-122"/>
                <a:ea typeface="楷体_GB2312" pitchFamily="49" charset="-122"/>
              </a:rPr>
              <a:t>2017</a:t>
            </a:r>
            <a:r>
              <a:rPr lang="zh-CN" altLang="en-US" b="1" dirty="0" smtClean="0">
                <a:solidFill>
                  <a:schemeClr val="tx1"/>
                </a:solidFill>
                <a:latin typeface="楷体_GB2312" pitchFamily="49" charset="-122"/>
                <a:ea typeface="楷体_GB2312" pitchFamily="49" charset="-122"/>
              </a:rPr>
              <a:t>年</a:t>
            </a:r>
            <a:r>
              <a:rPr lang="en-US" altLang="zh-CN" b="1" dirty="0" smtClean="0">
                <a:solidFill>
                  <a:schemeClr val="tx1"/>
                </a:solidFill>
                <a:latin typeface="楷体_GB2312" pitchFamily="49" charset="-122"/>
                <a:ea typeface="楷体_GB2312" pitchFamily="49" charset="-122"/>
              </a:rPr>
              <a:t>6</a:t>
            </a:r>
            <a:r>
              <a:rPr lang="zh-CN" altLang="en-US" b="1" dirty="0" smtClean="0">
                <a:solidFill>
                  <a:schemeClr val="tx1"/>
                </a:solidFill>
                <a:latin typeface="楷体_GB2312" pitchFamily="49" charset="-122"/>
                <a:ea typeface="楷体_GB2312" pitchFamily="49" charset="-122"/>
              </a:rPr>
              <a:t>月 </a:t>
            </a:r>
            <a:r>
              <a:rPr lang="en-US" altLang="zh-CN" b="1" dirty="0" smtClean="0">
                <a:solidFill>
                  <a:schemeClr val="tx1"/>
                </a:solidFill>
                <a:latin typeface="楷体_GB2312" pitchFamily="49" charset="-122"/>
                <a:ea typeface="楷体_GB2312" pitchFamily="49" charset="-122"/>
              </a:rPr>
              <a:t>《</a:t>
            </a:r>
            <a:r>
              <a:rPr lang="zh-CN" altLang="en-US" b="1" dirty="0" smtClean="0">
                <a:solidFill>
                  <a:schemeClr val="tx1"/>
                </a:solidFill>
                <a:latin typeface="楷体_GB2312" pitchFamily="49" charset="-122"/>
                <a:ea typeface="楷体_GB2312" pitchFamily="49" charset="-122"/>
              </a:rPr>
              <a:t>条例</a:t>
            </a:r>
            <a:r>
              <a:rPr lang="en-US" altLang="zh-CN" b="1" dirty="0" smtClean="0">
                <a:solidFill>
                  <a:schemeClr val="tx1"/>
                </a:solidFill>
                <a:latin typeface="楷体_GB2312" pitchFamily="49" charset="-122"/>
                <a:ea typeface="楷体_GB2312" pitchFamily="49" charset="-122"/>
              </a:rPr>
              <a:t>》</a:t>
            </a:r>
            <a:r>
              <a:rPr lang="zh-CN" altLang="en-US" b="1" dirty="0" smtClean="0">
                <a:solidFill>
                  <a:schemeClr val="tx1"/>
                </a:solidFill>
                <a:latin typeface="楷体_GB2312" pitchFamily="49" charset="-122"/>
                <a:ea typeface="楷体_GB2312" pitchFamily="49" charset="-122"/>
              </a:rPr>
              <a:t>初稿形成</a:t>
            </a:r>
            <a:endParaRPr lang="zh-CN" altLang="en-US" dirty="0">
              <a:solidFill>
                <a:schemeClr val="tx1"/>
              </a:solidFill>
              <a:latin typeface="楷体_GB2312" pitchFamily="49" charset="-122"/>
              <a:ea typeface="楷体_GB2312" pitchFamily="49" charset="-122"/>
            </a:endParaRPr>
          </a:p>
        </p:txBody>
      </p:sp>
      <p:sp>
        <p:nvSpPr>
          <p:cNvPr id="22" name="矩形 21"/>
          <p:cNvSpPr/>
          <p:nvPr/>
        </p:nvSpPr>
        <p:spPr>
          <a:xfrm>
            <a:off x="5508104" y="3573016"/>
            <a:ext cx="3456384" cy="412934"/>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a:lnSpc>
                <a:spcPts val="2500"/>
              </a:lnSpc>
            </a:pPr>
            <a:r>
              <a:rPr lang="en-US" altLang="zh-CN" b="1" dirty="0" smtClean="0">
                <a:solidFill>
                  <a:schemeClr val="tx1"/>
                </a:solidFill>
                <a:latin typeface="楷体_GB2312" pitchFamily="49" charset="-122"/>
                <a:ea typeface="楷体_GB2312" pitchFamily="49" charset="-122"/>
              </a:rPr>
              <a:t>2018</a:t>
            </a:r>
            <a:r>
              <a:rPr lang="zh-CN" altLang="en-US" b="1" dirty="0" smtClean="0">
                <a:solidFill>
                  <a:schemeClr val="tx1"/>
                </a:solidFill>
                <a:latin typeface="楷体_GB2312" pitchFamily="49" charset="-122"/>
                <a:ea typeface="楷体_GB2312" pitchFamily="49" charset="-122"/>
              </a:rPr>
              <a:t>年</a:t>
            </a:r>
            <a:r>
              <a:rPr lang="en-US" altLang="zh-CN" b="1" dirty="0" smtClean="0">
                <a:solidFill>
                  <a:schemeClr val="tx1"/>
                </a:solidFill>
                <a:latin typeface="楷体_GB2312" pitchFamily="49" charset="-122"/>
                <a:ea typeface="楷体_GB2312" pitchFamily="49" charset="-122"/>
              </a:rPr>
              <a:t>8</a:t>
            </a:r>
            <a:r>
              <a:rPr lang="zh-CN" altLang="en-US" b="1" dirty="0" smtClean="0">
                <a:solidFill>
                  <a:schemeClr val="tx1"/>
                </a:solidFill>
                <a:latin typeface="楷体_GB2312" pitchFamily="49" charset="-122"/>
                <a:ea typeface="楷体_GB2312" pitchFamily="49" charset="-122"/>
              </a:rPr>
              <a:t>月 </a:t>
            </a:r>
            <a:r>
              <a:rPr lang="en-US" altLang="zh-CN" b="1" dirty="0" smtClean="0">
                <a:solidFill>
                  <a:schemeClr val="tx1"/>
                </a:solidFill>
                <a:latin typeface="楷体_GB2312" pitchFamily="49" charset="-122"/>
                <a:ea typeface="楷体_GB2312" pitchFamily="49" charset="-122"/>
              </a:rPr>
              <a:t>《</a:t>
            </a:r>
            <a:r>
              <a:rPr lang="zh-CN" altLang="en-US" b="1" dirty="0" smtClean="0">
                <a:solidFill>
                  <a:schemeClr val="tx1"/>
                </a:solidFill>
                <a:latin typeface="楷体_GB2312" pitchFamily="49" charset="-122"/>
                <a:ea typeface="楷体_GB2312" pitchFamily="49" charset="-122"/>
              </a:rPr>
              <a:t>条例</a:t>
            </a:r>
            <a:r>
              <a:rPr lang="en-US" altLang="zh-CN" b="1" dirty="0" smtClean="0">
                <a:solidFill>
                  <a:schemeClr val="tx1"/>
                </a:solidFill>
                <a:latin typeface="楷体_GB2312" pitchFamily="49" charset="-122"/>
                <a:ea typeface="楷体_GB2312" pitchFamily="49" charset="-122"/>
              </a:rPr>
              <a:t>》</a:t>
            </a:r>
            <a:r>
              <a:rPr lang="zh-CN" altLang="en-US" b="1" dirty="0" smtClean="0">
                <a:solidFill>
                  <a:schemeClr val="tx1"/>
                </a:solidFill>
                <a:latin typeface="楷体_GB2312" pitchFamily="49" charset="-122"/>
                <a:ea typeface="楷体_GB2312" pitchFamily="49" charset="-122"/>
              </a:rPr>
              <a:t>正式稿形成</a:t>
            </a:r>
            <a:endParaRPr lang="zh-CN" altLang="en-US" dirty="0">
              <a:solidFill>
                <a:schemeClr val="tx1"/>
              </a:solidFill>
              <a:latin typeface="楷体_GB2312" pitchFamily="49" charset="-122"/>
              <a:ea typeface="楷体_GB2312" pitchFamily="49" charset="-122"/>
            </a:endParaRPr>
          </a:p>
        </p:txBody>
      </p:sp>
      <p:cxnSp>
        <p:nvCxnSpPr>
          <p:cNvPr id="24" name="直接箭头连接符 23"/>
          <p:cNvCxnSpPr/>
          <p:nvPr/>
        </p:nvCxnSpPr>
        <p:spPr>
          <a:xfrm>
            <a:off x="7092280" y="2852936"/>
            <a:ext cx="0" cy="648072"/>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25" name="右大括号 24"/>
          <p:cNvSpPr/>
          <p:nvPr/>
        </p:nvSpPr>
        <p:spPr>
          <a:xfrm>
            <a:off x="5076056" y="2204864"/>
            <a:ext cx="360040" cy="3744416"/>
          </a:xfrm>
          <a:prstGeom prst="rightBrace">
            <a:avLst>
              <a:gd name="adj1" fmla="val 8333"/>
              <a:gd name="adj2" fmla="val 43252"/>
            </a:avLst>
          </a:prstGeom>
          <a:ln>
            <a:solidFill>
              <a:srgbClr val="FF0000"/>
            </a:solidFill>
          </a:ln>
        </p:spPr>
        <p:style>
          <a:lnRef idx="2">
            <a:schemeClr val="dk1"/>
          </a:lnRef>
          <a:fillRef idx="0">
            <a:schemeClr val="dk1"/>
          </a:fillRef>
          <a:effectRef idx="1">
            <a:schemeClr val="dk1"/>
          </a:effectRef>
          <a:fontRef idx="minor">
            <a:schemeClr val="tx1"/>
          </a:fontRef>
        </p:style>
        <p:txBody>
          <a:bodyPr rtlCol="0" anchor="ctr"/>
          <a:lstStyle/>
          <a:p>
            <a:pPr algn="ctr"/>
            <a:endParaRPr lang="zh-CN" altLang="en-US"/>
          </a:p>
        </p:txBody>
      </p:sp>
      <p:cxnSp>
        <p:nvCxnSpPr>
          <p:cNvPr id="26" name="直接箭头连接符 25"/>
          <p:cNvCxnSpPr/>
          <p:nvPr/>
        </p:nvCxnSpPr>
        <p:spPr>
          <a:xfrm>
            <a:off x="7092280" y="4005064"/>
            <a:ext cx="0" cy="648072"/>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27" name="TextBox 26"/>
          <p:cNvSpPr txBox="1"/>
          <p:nvPr/>
        </p:nvSpPr>
        <p:spPr>
          <a:xfrm>
            <a:off x="7236296" y="2996952"/>
            <a:ext cx="1728192" cy="369332"/>
          </a:xfrm>
          <a:prstGeom prst="rect">
            <a:avLst/>
          </a:prstGeom>
          <a:noFill/>
        </p:spPr>
        <p:txBody>
          <a:bodyPr wrap="square" rtlCol="0">
            <a:spAutoFit/>
          </a:bodyPr>
          <a:lstStyle/>
          <a:p>
            <a:r>
              <a:rPr lang="zh-CN" altLang="en-US" dirty="0" smtClean="0">
                <a:latin typeface="华文行楷" pitchFamily="2" charset="-122"/>
                <a:ea typeface="华文行楷" pitchFamily="2" charset="-122"/>
              </a:rPr>
              <a:t>广泛征求意见</a:t>
            </a:r>
            <a:endParaRPr lang="zh-CN" altLang="en-US" dirty="0">
              <a:latin typeface="华文行楷" pitchFamily="2" charset="-122"/>
              <a:ea typeface="华文行楷" pitchFamily="2" charset="-122"/>
            </a:endParaRPr>
          </a:p>
        </p:txBody>
      </p:sp>
      <p:sp>
        <p:nvSpPr>
          <p:cNvPr id="28" name="TextBox 27"/>
          <p:cNvSpPr txBox="1"/>
          <p:nvPr/>
        </p:nvSpPr>
        <p:spPr>
          <a:xfrm>
            <a:off x="7236296" y="4077072"/>
            <a:ext cx="1728192" cy="369332"/>
          </a:xfrm>
          <a:prstGeom prst="rect">
            <a:avLst/>
          </a:prstGeom>
          <a:noFill/>
        </p:spPr>
        <p:txBody>
          <a:bodyPr wrap="square" rtlCol="0">
            <a:spAutoFit/>
          </a:bodyPr>
          <a:lstStyle/>
          <a:p>
            <a:r>
              <a:rPr lang="zh-CN" altLang="en-US" dirty="0" smtClean="0">
                <a:latin typeface="华文行楷" pitchFamily="2" charset="-122"/>
                <a:ea typeface="华文行楷" pitchFamily="2" charset="-122"/>
              </a:rPr>
              <a:t>审议修改通过</a:t>
            </a:r>
            <a:endParaRPr lang="zh-CN" altLang="en-US" dirty="0">
              <a:latin typeface="华文行楷" pitchFamily="2" charset="-122"/>
              <a:ea typeface="华文行楷" pitchFamily="2" charset="-122"/>
            </a:endParaRPr>
          </a:p>
        </p:txBody>
      </p:sp>
      <p:sp>
        <p:nvSpPr>
          <p:cNvPr id="29" name="矩形 28"/>
          <p:cNvSpPr/>
          <p:nvPr/>
        </p:nvSpPr>
        <p:spPr>
          <a:xfrm>
            <a:off x="5292080" y="4797152"/>
            <a:ext cx="3779912" cy="412934"/>
          </a:xfrm>
          <a:prstGeom prst="rect">
            <a:avLst/>
          </a:prstGeom>
        </p:spPr>
        <p:style>
          <a:lnRef idx="1">
            <a:schemeClr val="accent2"/>
          </a:lnRef>
          <a:fillRef idx="2">
            <a:schemeClr val="accent2"/>
          </a:fillRef>
          <a:effectRef idx="1">
            <a:schemeClr val="accent2"/>
          </a:effectRef>
          <a:fontRef idx="minor">
            <a:schemeClr val="dk1"/>
          </a:fontRef>
        </p:style>
        <p:txBody>
          <a:bodyPr wrap="square">
            <a:spAutoFit/>
          </a:bodyPr>
          <a:lstStyle/>
          <a:p>
            <a:pPr>
              <a:lnSpc>
                <a:spcPts val="2500"/>
              </a:lnSpc>
            </a:pPr>
            <a:r>
              <a:rPr lang="en-US" altLang="zh-CN" b="1" dirty="0" smtClean="0">
                <a:solidFill>
                  <a:schemeClr val="tx1"/>
                </a:solidFill>
                <a:latin typeface="楷体_GB2312" pitchFamily="49" charset="-122"/>
                <a:ea typeface="楷体_GB2312" pitchFamily="49" charset="-122"/>
              </a:rPr>
              <a:t>2018</a:t>
            </a:r>
            <a:r>
              <a:rPr lang="zh-CN" altLang="en-US" b="1" dirty="0" smtClean="0">
                <a:solidFill>
                  <a:schemeClr val="tx1"/>
                </a:solidFill>
                <a:latin typeface="楷体_GB2312" pitchFamily="49" charset="-122"/>
                <a:ea typeface="楷体_GB2312" pitchFamily="49" charset="-122"/>
              </a:rPr>
              <a:t>年</a:t>
            </a:r>
            <a:r>
              <a:rPr lang="en-US" altLang="zh-CN" b="1" dirty="0" smtClean="0">
                <a:solidFill>
                  <a:schemeClr val="tx1"/>
                </a:solidFill>
                <a:latin typeface="楷体_GB2312" pitchFamily="49" charset="-122"/>
                <a:ea typeface="楷体_GB2312" pitchFamily="49" charset="-122"/>
              </a:rPr>
              <a:t>10</a:t>
            </a:r>
            <a:r>
              <a:rPr lang="zh-CN" altLang="en-US" b="1" dirty="0" smtClean="0">
                <a:solidFill>
                  <a:schemeClr val="tx1"/>
                </a:solidFill>
                <a:latin typeface="楷体_GB2312" pitchFamily="49" charset="-122"/>
                <a:ea typeface="楷体_GB2312" pitchFamily="49" charset="-122"/>
              </a:rPr>
              <a:t>月</a:t>
            </a:r>
            <a:r>
              <a:rPr lang="en-US" altLang="zh-CN" b="1" dirty="0" smtClean="0">
                <a:solidFill>
                  <a:schemeClr val="tx1"/>
                </a:solidFill>
                <a:latin typeface="楷体_GB2312" pitchFamily="49" charset="-122"/>
                <a:ea typeface="楷体_GB2312" pitchFamily="49" charset="-122"/>
              </a:rPr>
              <a:t>28</a:t>
            </a:r>
            <a:r>
              <a:rPr lang="zh-CN" altLang="en-US" b="1" dirty="0" smtClean="0">
                <a:solidFill>
                  <a:schemeClr val="tx1"/>
                </a:solidFill>
                <a:latin typeface="楷体_GB2312" pitchFamily="49" charset="-122"/>
                <a:ea typeface="楷体_GB2312" pitchFamily="49" charset="-122"/>
              </a:rPr>
              <a:t>日 </a:t>
            </a:r>
            <a:r>
              <a:rPr lang="en-US" altLang="zh-CN" b="1" dirty="0" smtClean="0">
                <a:solidFill>
                  <a:schemeClr val="tx1"/>
                </a:solidFill>
                <a:latin typeface="楷体_GB2312" pitchFamily="49" charset="-122"/>
                <a:ea typeface="楷体_GB2312" pitchFamily="49" charset="-122"/>
              </a:rPr>
              <a:t>《</a:t>
            </a:r>
            <a:r>
              <a:rPr lang="zh-CN" altLang="en-US" b="1" dirty="0" smtClean="0">
                <a:solidFill>
                  <a:schemeClr val="tx1"/>
                </a:solidFill>
                <a:latin typeface="楷体_GB2312" pitchFamily="49" charset="-122"/>
                <a:ea typeface="楷体_GB2312" pitchFamily="49" charset="-122"/>
              </a:rPr>
              <a:t>条例</a:t>
            </a:r>
            <a:r>
              <a:rPr lang="en-US" altLang="zh-CN" b="1" dirty="0" smtClean="0">
                <a:solidFill>
                  <a:schemeClr val="tx1"/>
                </a:solidFill>
                <a:latin typeface="楷体_GB2312" pitchFamily="49" charset="-122"/>
                <a:ea typeface="楷体_GB2312" pitchFamily="49" charset="-122"/>
              </a:rPr>
              <a:t>》</a:t>
            </a:r>
            <a:r>
              <a:rPr lang="zh-CN" altLang="en-US" b="1" dirty="0" smtClean="0">
                <a:solidFill>
                  <a:schemeClr val="tx1"/>
                </a:solidFill>
                <a:latin typeface="楷体_GB2312" pitchFamily="49" charset="-122"/>
                <a:ea typeface="楷体_GB2312" pitchFamily="49" charset="-122"/>
              </a:rPr>
              <a:t>颁布实施</a:t>
            </a:r>
            <a:endParaRPr lang="zh-CN" altLang="en-US" dirty="0">
              <a:solidFill>
                <a:schemeClr val="tx1"/>
              </a:solidFill>
              <a:latin typeface="楷体_GB2312" pitchFamily="49" charset="-122"/>
              <a:ea typeface="楷体_GB2312" pitchFamily="49" charset="-122"/>
            </a:endParaRPr>
          </a:p>
        </p:txBody>
      </p:sp>
      <p:sp>
        <p:nvSpPr>
          <p:cNvPr id="32" name="矩形 31"/>
          <p:cNvSpPr/>
          <p:nvPr/>
        </p:nvSpPr>
        <p:spPr>
          <a:xfrm>
            <a:off x="2555776" y="6309320"/>
            <a:ext cx="1502334" cy="400110"/>
          </a:xfrm>
          <a:prstGeom prst="rect">
            <a:avLst/>
          </a:prstGeom>
        </p:spPr>
        <p:style>
          <a:lnRef idx="2">
            <a:schemeClr val="accent2"/>
          </a:lnRef>
          <a:fillRef idx="1">
            <a:schemeClr val="lt1"/>
          </a:fillRef>
          <a:effectRef idx="0">
            <a:schemeClr val="accent2"/>
          </a:effectRef>
          <a:fontRef idx="minor">
            <a:schemeClr val="dk1"/>
          </a:fontRef>
        </p:style>
        <p:txBody>
          <a:bodyPr wrap="none">
            <a:spAutoFit/>
          </a:bodyPr>
          <a:lstStyle/>
          <a:p>
            <a:r>
              <a:rPr lang="zh-CN" altLang="en-US" sz="2000" b="1" spc="-300" dirty="0" smtClean="0">
                <a:solidFill>
                  <a:srgbClr val="FF0000"/>
                </a:solidFill>
                <a:latin typeface="楷体_GB2312" pitchFamily="49" charset="-122"/>
                <a:ea typeface="楷体_GB2312" pitchFamily="49" charset="-122"/>
              </a:rPr>
              <a:t>深入调查研究</a:t>
            </a:r>
            <a:endParaRPr lang="en-US" altLang="zh-CN" sz="2000" b="1" spc="-300" dirty="0" smtClean="0">
              <a:solidFill>
                <a:srgbClr val="FF0000"/>
              </a:solidFill>
              <a:latin typeface="楷体_GB2312" pitchFamily="49" charset="-122"/>
              <a:ea typeface="楷体_GB2312" pitchFamily="49" charset="-122"/>
            </a:endParaRPr>
          </a:p>
        </p:txBody>
      </p:sp>
      <p:sp>
        <p:nvSpPr>
          <p:cNvPr id="30" name="标题 1"/>
          <p:cNvSpPr txBox="1">
            <a:spLocks noChangeArrowheads="1"/>
          </p:cNvSpPr>
          <p:nvPr/>
        </p:nvSpPr>
        <p:spPr>
          <a:xfrm>
            <a:off x="896938" y="260648"/>
            <a:ext cx="8247062" cy="1054100"/>
          </a:xfrm>
          <a:prstGeom prst="rect">
            <a:avLst/>
          </a:prstGeom>
        </p:spPr>
        <p:txBody>
          <a:bodyPr vert="horz" lIns="91440" tIns="45720" rIns="91440" bIns="45720" rtlCol="0" anchor="ctr">
            <a:normAutofit/>
          </a:bodyPr>
          <a:lstStyle/>
          <a:p>
            <a:pPr lvl="0" algn="ctr">
              <a:spcBef>
                <a:spcPct val="0"/>
              </a:spcBef>
              <a:defRPr/>
            </a:pPr>
            <a:r>
              <a:rPr kumimoji="0" lang="zh-CN" altLang="en-US" sz="2800" b="1" i="0" u="none" kern="1200" cap="none" spc="-300" normalizeH="0" baseline="0" noProof="0" dirty="0" smtClean="0">
                <a:ln>
                  <a:noFill/>
                </a:ln>
                <a:uLnTx/>
                <a:uFillTx/>
                <a:latin typeface="楷体_GB2312" pitchFamily="49" charset="-122"/>
                <a:ea typeface="楷体_GB2312" pitchFamily="49" charset="-122"/>
                <a:cs typeface="+mj-cs"/>
              </a:rPr>
              <a:t>第一讲 </a:t>
            </a:r>
            <a:r>
              <a:rPr kumimoji="0" lang="en-US" altLang="zh-CN" sz="2800" b="1" i="0" u="none" kern="1200" cap="none" spc="-300" normalizeH="0" baseline="0" noProof="0" dirty="0" smtClean="0">
                <a:ln>
                  <a:noFill/>
                </a:ln>
                <a:uLnTx/>
                <a:uFillTx/>
                <a:latin typeface="楷体_GB2312" pitchFamily="49" charset="-122"/>
                <a:ea typeface="楷体_GB2312" pitchFamily="49" charset="-122"/>
                <a:cs typeface="+mj-cs"/>
              </a:rPr>
              <a:t>《</a:t>
            </a:r>
            <a:r>
              <a:rPr kumimoji="0" lang="zh-CN" altLang="en-US" sz="2800" b="1" i="0" u="none" kern="1200" cap="none" spc="-300" normalizeH="0" baseline="0" noProof="0" dirty="0" smtClean="0">
                <a:ln>
                  <a:noFill/>
                </a:ln>
                <a:uLnTx/>
                <a:uFillTx/>
                <a:latin typeface="楷体_GB2312" pitchFamily="49" charset="-122"/>
                <a:ea typeface="楷体_GB2312" pitchFamily="49" charset="-122"/>
                <a:cs typeface="+mj-cs"/>
              </a:rPr>
              <a:t>中国共产党支部工作条例</a:t>
            </a:r>
            <a:r>
              <a:rPr lang="zh-CN" altLang="en-US" sz="2800" b="1" spc="-300" dirty="0" smtClean="0">
                <a:latin typeface="楷体_GB2312" pitchFamily="49" charset="-122"/>
                <a:ea typeface="楷体_GB2312" pitchFamily="49" charset="-122"/>
              </a:rPr>
              <a:t>（试行）</a:t>
            </a:r>
            <a:r>
              <a:rPr kumimoji="0" lang="en-US" altLang="zh-CN" sz="2800" b="1" i="0" u="none" kern="1200" cap="none" spc="-300" normalizeH="0" baseline="0" noProof="0" dirty="0" smtClean="0">
                <a:ln>
                  <a:noFill/>
                </a:ln>
                <a:uLnTx/>
                <a:uFillTx/>
                <a:latin typeface="楷体_GB2312" pitchFamily="49" charset="-122"/>
                <a:ea typeface="楷体_GB2312" pitchFamily="49" charset="-122"/>
                <a:cs typeface="+mj-cs"/>
              </a:rPr>
              <a:t>》</a:t>
            </a:r>
            <a:r>
              <a:rPr kumimoji="0" lang="zh-CN" altLang="en-US" sz="2800" b="1" i="0" u="none" kern="1200" cap="none" spc="-300" normalizeH="0" baseline="0" noProof="0" dirty="0" smtClean="0">
                <a:ln>
                  <a:noFill/>
                </a:ln>
                <a:uLnTx/>
                <a:uFillTx/>
                <a:latin typeface="楷体_GB2312" pitchFamily="49" charset="-122"/>
                <a:ea typeface="楷体_GB2312" pitchFamily="49" charset="-122"/>
                <a:cs typeface="+mj-cs"/>
              </a:rPr>
              <a:t>的出台</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srcRect/>
          <a:stretch>
            <a:fillRect/>
          </a:stretch>
        </p:blipFill>
        <p:spPr bwMode="auto">
          <a:xfrm>
            <a:off x="611560" y="116632"/>
            <a:ext cx="864096" cy="963799"/>
          </a:xfrm>
          <a:prstGeom prst="rect">
            <a:avLst/>
          </a:prstGeom>
          <a:noFill/>
          <a:ln w="9525">
            <a:noFill/>
            <a:miter lim="800000"/>
            <a:headEnd/>
            <a:tailEnd/>
          </a:ln>
        </p:spPr>
      </p:pic>
      <p:cxnSp>
        <p:nvCxnSpPr>
          <p:cNvPr id="6" name="直接连接符 5"/>
          <p:cNvCxnSpPr/>
          <p:nvPr/>
        </p:nvCxnSpPr>
        <p:spPr>
          <a:xfrm>
            <a:off x="0" y="1124744"/>
            <a:ext cx="91440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8" name="矩形 7"/>
          <p:cNvSpPr/>
          <p:nvPr/>
        </p:nvSpPr>
        <p:spPr>
          <a:xfrm>
            <a:off x="0" y="1268760"/>
            <a:ext cx="9144000" cy="72008"/>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5" name="图片 118792" descr="u=1237167493,126921189&amp;fm=11&amp;gp=0"/>
          <p:cNvPicPr>
            <a:picLocks noChangeAspect="1" noChangeArrowheads="1"/>
          </p:cNvPicPr>
          <p:nvPr/>
        </p:nvPicPr>
        <p:blipFill>
          <a:blip r:embed="rId3" cstate="print"/>
          <a:srcRect/>
          <a:stretch>
            <a:fillRect/>
          </a:stretch>
        </p:blipFill>
        <p:spPr bwMode="auto">
          <a:xfrm>
            <a:off x="6084168" y="5229200"/>
            <a:ext cx="2919164" cy="1497335"/>
          </a:xfrm>
          <a:prstGeom prst="rect">
            <a:avLst/>
          </a:prstGeom>
          <a:ln w="38100" cap="sq">
            <a:solidFill>
              <a:srgbClr val="FF0000"/>
            </a:solidFill>
            <a:prstDash val="solid"/>
            <a:miter lim="800000"/>
          </a:ln>
          <a:effectLst>
            <a:outerShdw blurRad="50800" dist="38100" dir="2700000" algn="tl" rotWithShape="0">
              <a:srgbClr val="000000">
                <a:alpha val="43000"/>
              </a:srgbClr>
            </a:outerShdw>
          </a:effectLst>
        </p:spPr>
      </p:pic>
      <p:sp>
        <p:nvSpPr>
          <p:cNvPr id="7" name="矩形 6"/>
          <p:cNvSpPr/>
          <p:nvPr/>
        </p:nvSpPr>
        <p:spPr>
          <a:xfrm>
            <a:off x="1763688" y="2420888"/>
            <a:ext cx="3312368" cy="451406"/>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a:lnSpc>
                <a:spcPts val="2800"/>
              </a:lnSpc>
            </a:pPr>
            <a:r>
              <a:rPr lang="zh-CN" altLang="zh-CN" sz="2000" b="1" dirty="0" smtClean="0">
                <a:solidFill>
                  <a:srgbClr val="7030A0"/>
                </a:solidFill>
                <a:latin typeface="楷体_GB2312" pitchFamily="49" charset="-122"/>
                <a:ea typeface="楷体_GB2312" pitchFamily="49" charset="-122"/>
              </a:rPr>
              <a:t>加强</a:t>
            </a:r>
            <a:r>
              <a:rPr lang="zh-CN" altLang="zh-CN" sz="2000" b="1" dirty="0">
                <a:solidFill>
                  <a:srgbClr val="7030A0"/>
                </a:solidFill>
                <a:latin typeface="楷体_GB2312" pitchFamily="49" charset="-122"/>
                <a:ea typeface="楷体_GB2312" pitchFamily="49" charset="-122"/>
              </a:rPr>
              <a:t>党的组织体系</a:t>
            </a:r>
            <a:r>
              <a:rPr lang="zh-CN" altLang="zh-CN" sz="2000" b="1" dirty="0" smtClean="0">
                <a:solidFill>
                  <a:srgbClr val="7030A0"/>
                </a:solidFill>
                <a:latin typeface="楷体_GB2312" pitchFamily="49" charset="-122"/>
                <a:ea typeface="楷体_GB2312" pitchFamily="49" charset="-122"/>
              </a:rPr>
              <a:t>建设</a:t>
            </a:r>
            <a:endParaRPr lang="zh-CN" altLang="en-US" sz="2000" b="1" dirty="0">
              <a:solidFill>
                <a:srgbClr val="7030A0"/>
              </a:solidFill>
              <a:latin typeface="楷体_GB2312" pitchFamily="49" charset="-122"/>
              <a:ea typeface="楷体_GB2312" pitchFamily="49" charset="-122"/>
            </a:endParaRPr>
          </a:p>
        </p:txBody>
      </p:sp>
      <p:sp>
        <p:nvSpPr>
          <p:cNvPr id="9" name="标题 1"/>
          <p:cNvSpPr txBox="1">
            <a:spLocks noChangeArrowheads="1"/>
          </p:cNvSpPr>
          <p:nvPr/>
        </p:nvSpPr>
        <p:spPr>
          <a:xfrm>
            <a:off x="539552" y="1294780"/>
            <a:ext cx="5976664" cy="1054100"/>
          </a:xfrm>
          <a:prstGeom prst="rect">
            <a:avLst/>
          </a:prstGeom>
        </p:spPr>
        <p:txBody>
          <a:bodyPr vert="horz" lIns="91440" tIns="45720" rIns="91440" bIns="45720" rtlCol="0" anchor="ctr">
            <a:normAutofit/>
          </a:bodyPr>
          <a:lstStyle/>
          <a:p>
            <a:pPr marL="0" marR="0" lvl="0" indent="0" defTabSz="914400" rtl="0" eaLnBrk="1" fontAlgn="auto" latinLnBrk="0" hangingPunct="1">
              <a:lnSpc>
                <a:spcPct val="100000"/>
              </a:lnSpc>
              <a:spcBef>
                <a:spcPct val="0"/>
              </a:spcBef>
              <a:spcAft>
                <a:spcPts val="0"/>
              </a:spcAft>
              <a:buClrTx/>
              <a:buSzTx/>
              <a:buFontTx/>
              <a:buNone/>
              <a:tabLst/>
              <a:defRPr/>
            </a:pPr>
            <a:r>
              <a:rPr kumimoji="0" lang="zh-CN" altLang="en-US" sz="2800" b="1" i="0" u="none" kern="1200" cap="none" spc="-300" normalizeH="0" baseline="0" noProof="0" dirty="0" smtClean="0">
                <a:ln>
                  <a:noFill/>
                </a:ln>
                <a:uLnTx/>
                <a:uFillTx/>
                <a:latin typeface="楷体_GB2312" pitchFamily="49" charset="-122"/>
                <a:ea typeface="楷体_GB2312" pitchFamily="49" charset="-122"/>
                <a:cs typeface="+mj-cs"/>
              </a:rPr>
              <a:t>四、</a:t>
            </a:r>
            <a:r>
              <a:rPr kumimoji="0" lang="en-US" altLang="zh-CN" sz="2800" b="1" i="0" u="none" kern="1200" cap="none" spc="-300" normalizeH="0" baseline="0" noProof="0" dirty="0" smtClean="0">
                <a:ln>
                  <a:noFill/>
                </a:ln>
                <a:uLnTx/>
                <a:uFillTx/>
                <a:latin typeface="楷体_GB2312" pitchFamily="49" charset="-122"/>
                <a:ea typeface="楷体_GB2312" pitchFamily="49" charset="-122"/>
                <a:cs typeface="+mj-cs"/>
              </a:rPr>
              <a:t>《</a:t>
            </a:r>
            <a:r>
              <a:rPr kumimoji="0" lang="zh-CN" altLang="en-US" sz="2800" b="1" i="0" u="none" kern="1200" cap="none" spc="-300" normalizeH="0" baseline="0" noProof="0" dirty="0" smtClean="0">
                <a:ln>
                  <a:noFill/>
                </a:ln>
                <a:uLnTx/>
                <a:uFillTx/>
                <a:latin typeface="楷体_GB2312" pitchFamily="49" charset="-122"/>
                <a:ea typeface="楷体_GB2312" pitchFamily="49" charset="-122"/>
                <a:cs typeface="+mj-cs"/>
              </a:rPr>
              <a:t>条例</a:t>
            </a:r>
            <a:r>
              <a:rPr kumimoji="0" lang="en-US" altLang="zh-CN" sz="2800" b="1" i="0" u="none" kern="1200" cap="none" spc="-300" normalizeH="0" baseline="0" noProof="0" dirty="0" smtClean="0">
                <a:ln>
                  <a:noFill/>
                </a:ln>
                <a:uLnTx/>
                <a:uFillTx/>
                <a:latin typeface="楷体_GB2312" pitchFamily="49" charset="-122"/>
                <a:ea typeface="楷体_GB2312" pitchFamily="49" charset="-122"/>
                <a:cs typeface="+mj-cs"/>
              </a:rPr>
              <a:t>》</a:t>
            </a:r>
            <a:r>
              <a:rPr kumimoji="0" lang="zh-CN" altLang="en-US" sz="2800" b="1" i="0" u="none" kern="1200" cap="none" spc="-300" normalizeH="0" baseline="0" noProof="0" dirty="0" smtClean="0">
                <a:ln>
                  <a:noFill/>
                </a:ln>
                <a:uLnTx/>
                <a:uFillTx/>
                <a:latin typeface="楷体_GB2312" pitchFamily="49" charset="-122"/>
                <a:ea typeface="楷体_GB2312" pitchFamily="49" charset="-122"/>
                <a:cs typeface="+mj-cs"/>
              </a:rPr>
              <a:t>出台的重大意义</a:t>
            </a:r>
          </a:p>
        </p:txBody>
      </p:sp>
      <p:sp>
        <p:nvSpPr>
          <p:cNvPr id="11" name="矩形 10"/>
          <p:cNvSpPr/>
          <p:nvPr/>
        </p:nvSpPr>
        <p:spPr>
          <a:xfrm>
            <a:off x="1763688" y="3068960"/>
            <a:ext cx="3600400" cy="451406"/>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a:lnSpc>
                <a:spcPts val="2800"/>
              </a:lnSpc>
            </a:pPr>
            <a:r>
              <a:rPr lang="zh-CN" altLang="zh-CN" sz="2000" b="1" dirty="0" smtClean="0">
                <a:solidFill>
                  <a:srgbClr val="7030A0"/>
                </a:solidFill>
                <a:latin typeface="楷体_GB2312" pitchFamily="49" charset="-122"/>
                <a:ea typeface="楷体_GB2312" pitchFamily="49" charset="-122"/>
              </a:rPr>
              <a:t>推动</a:t>
            </a:r>
            <a:r>
              <a:rPr lang="zh-CN" altLang="zh-CN" sz="2000" b="1" dirty="0">
                <a:solidFill>
                  <a:srgbClr val="7030A0"/>
                </a:solidFill>
                <a:latin typeface="楷体_GB2312" pitchFamily="49" charset="-122"/>
                <a:ea typeface="楷体_GB2312" pitchFamily="49" charset="-122"/>
              </a:rPr>
              <a:t>全面从严治党向基层</a:t>
            </a:r>
            <a:r>
              <a:rPr lang="zh-CN" altLang="zh-CN" sz="2000" b="1" dirty="0" smtClean="0">
                <a:solidFill>
                  <a:srgbClr val="7030A0"/>
                </a:solidFill>
                <a:latin typeface="楷体_GB2312" pitchFamily="49" charset="-122"/>
                <a:ea typeface="楷体_GB2312" pitchFamily="49" charset="-122"/>
              </a:rPr>
              <a:t>延伸</a:t>
            </a:r>
            <a:endParaRPr lang="zh-CN" altLang="en-US" sz="2000" b="1" dirty="0">
              <a:solidFill>
                <a:srgbClr val="7030A0"/>
              </a:solidFill>
              <a:latin typeface="楷体_GB2312" pitchFamily="49" charset="-122"/>
              <a:ea typeface="楷体_GB2312" pitchFamily="49" charset="-122"/>
            </a:endParaRPr>
          </a:p>
        </p:txBody>
      </p:sp>
      <p:sp>
        <p:nvSpPr>
          <p:cNvPr id="12" name="矩形 11"/>
          <p:cNvSpPr/>
          <p:nvPr/>
        </p:nvSpPr>
        <p:spPr>
          <a:xfrm>
            <a:off x="1763688" y="3717032"/>
            <a:ext cx="3672408" cy="451406"/>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a:lnSpc>
                <a:spcPts val="2800"/>
              </a:lnSpc>
            </a:pPr>
            <a:r>
              <a:rPr lang="zh-CN" altLang="zh-CN" sz="2000" b="1" dirty="0" smtClean="0">
                <a:solidFill>
                  <a:srgbClr val="7030A0"/>
                </a:solidFill>
                <a:latin typeface="楷体_GB2312" pitchFamily="49" charset="-122"/>
                <a:ea typeface="楷体_GB2312" pitchFamily="49" charset="-122"/>
              </a:rPr>
              <a:t>全面</a:t>
            </a:r>
            <a:r>
              <a:rPr lang="zh-CN" altLang="zh-CN" sz="2000" b="1" dirty="0">
                <a:solidFill>
                  <a:srgbClr val="7030A0"/>
                </a:solidFill>
                <a:latin typeface="楷体_GB2312" pitchFamily="49" charset="-122"/>
                <a:ea typeface="楷体_GB2312" pitchFamily="49" charset="-122"/>
              </a:rPr>
              <a:t>提升党支部组织</a:t>
            </a:r>
            <a:r>
              <a:rPr lang="zh-CN" altLang="zh-CN" sz="2000" b="1" dirty="0" smtClean="0">
                <a:solidFill>
                  <a:srgbClr val="7030A0"/>
                </a:solidFill>
                <a:latin typeface="楷体_GB2312" pitchFamily="49" charset="-122"/>
                <a:ea typeface="楷体_GB2312" pitchFamily="49" charset="-122"/>
              </a:rPr>
              <a:t>力</a:t>
            </a:r>
            <a:endParaRPr lang="zh-CN" altLang="en-US" sz="2000" b="1" dirty="0">
              <a:solidFill>
                <a:srgbClr val="7030A0"/>
              </a:solidFill>
              <a:latin typeface="楷体_GB2312" pitchFamily="49" charset="-122"/>
              <a:ea typeface="楷体_GB2312" pitchFamily="49" charset="-122"/>
            </a:endParaRPr>
          </a:p>
        </p:txBody>
      </p:sp>
      <p:sp>
        <p:nvSpPr>
          <p:cNvPr id="13" name="矩形 12"/>
          <p:cNvSpPr/>
          <p:nvPr/>
        </p:nvSpPr>
        <p:spPr>
          <a:xfrm>
            <a:off x="1763688" y="4365104"/>
            <a:ext cx="3600400" cy="451406"/>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a:lnSpc>
                <a:spcPts val="2800"/>
              </a:lnSpc>
            </a:pPr>
            <a:r>
              <a:rPr lang="zh-CN" altLang="zh-CN" sz="2000" b="1" dirty="0" smtClean="0">
                <a:solidFill>
                  <a:srgbClr val="7030A0"/>
                </a:solidFill>
                <a:latin typeface="楷体_GB2312" pitchFamily="49" charset="-122"/>
                <a:ea typeface="楷体_GB2312" pitchFamily="49" charset="-122"/>
              </a:rPr>
              <a:t>强化</a:t>
            </a:r>
            <a:r>
              <a:rPr lang="zh-CN" altLang="zh-CN" sz="2000" b="1" dirty="0">
                <a:solidFill>
                  <a:srgbClr val="7030A0"/>
                </a:solidFill>
                <a:latin typeface="楷体_GB2312" pitchFamily="49" charset="-122"/>
                <a:ea typeface="楷体_GB2312" pitchFamily="49" charset="-122"/>
              </a:rPr>
              <a:t>党支部政治</a:t>
            </a:r>
            <a:r>
              <a:rPr lang="zh-CN" altLang="zh-CN" sz="2000" b="1" dirty="0" smtClean="0">
                <a:solidFill>
                  <a:srgbClr val="7030A0"/>
                </a:solidFill>
                <a:latin typeface="楷体_GB2312" pitchFamily="49" charset="-122"/>
                <a:ea typeface="楷体_GB2312" pitchFamily="49" charset="-122"/>
              </a:rPr>
              <a:t>功能</a:t>
            </a:r>
            <a:endParaRPr lang="zh-CN" altLang="en-US" sz="2000" b="1" dirty="0">
              <a:solidFill>
                <a:srgbClr val="7030A0"/>
              </a:solidFill>
              <a:latin typeface="楷体_GB2312" pitchFamily="49" charset="-122"/>
              <a:ea typeface="楷体_GB2312" pitchFamily="49" charset="-122"/>
            </a:endParaRPr>
          </a:p>
        </p:txBody>
      </p:sp>
      <p:sp>
        <p:nvSpPr>
          <p:cNvPr id="14" name="矩形 13"/>
          <p:cNvSpPr/>
          <p:nvPr/>
        </p:nvSpPr>
        <p:spPr>
          <a:xfrm>
            <a:off x="1763688" y="4993818"/>
            <a:ext cx="3744416" cy="451406"/>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a:lnSpc>
                <a:spcPts val="2800"/>
              </a:lnSpc>
            </a:pPr>
            <a:r>
              <a:rPr lang="zh-CN" altLang="zh-CN" sz="2000" b="1" dirty="0" smtClean="0">
                <a:solidFill>
                  <a:srgbClr val="FF0000"/>
                </a:solidFill>
                <a:latin typeface="楷体_GB2312" pitchFamily="49" charset="-122"/>
                <a:ea typeface="楷体_GB2312" pitchFamily="49" charset="-122"/>
              </a:rPr>
              <a:t>巩固</a:t>
            </a:r>
            <a:r>
              <a:rPr lang="zh-CN" altLang="zh-CN" sz="2000" b="1" dirty="0">
                <a:solidFill>
                  <a:srgbClr val="FF0000"/>
                </a:solidFill>
                <a:latin typeface="楷体_GB2312" pitchFamily="49" charset="-122"/>
                <a:ea typeface="楷体_GB2312" pitchFamily="49" charset="-122"/>
              </a:rPr>
              <a:t>党长期执政的组织</a:t>
            </a:r>
            <a:r>
              <a:rPr lang="zh-CN" altLang="zh-CN" sz="2000" b="1" dirty="0" smtClean="0">
                <a:solidFill>
                  <a:srgbClr val="FF0000"/>
                </a:solidFill>
                <a:latin typeface="楷体_GB2312" pitchFamily="49" charset="-122"/>
                <a:ea typeface="楷体_GB2312" pitchFamily="49" charset="-122"/>
              </a:rPr>
              <a:t>基础</a:t>
            </a:r>
            <a:endParaRPr lang="zh-CN" altLang="en-US" sz="2000" b="1" dirty="0">
              <a:solidFill>
                <a:srgbClr val="FF0000"/>
              </a:solidFill>
              <a:latin typeface="楷体_GB2312" pitchFamily="49" charset="-122"/>
              <a:ea typeface="楷体_GB2312" pitchFamily="49" charset="-122"/>
            </a:endParaRPr>
          </a:p>
        </p:txBody>
      </p:sp>
      <p:sp>
        <p:nvSpPr>
          <p:cNvPr id="16" name="标题 1"/>
          <p:cNvSpPr txBox="1">
            <a:spLocks noChangeArrowheads="1"/>
          </p:cNvSpPr>
          <p:nvPr/>
        </p:nvSpPr>
        <p:spPr>
          <a:xfrm>
            <a:off x="896938" y="260648"/>
            <a:ext cx="8247062" cy="1054100"/>
          </a:xfrm>
          <a:prstGeom prst="rect">
            <a:avLst/>
          </a:prstGeom>
        </p:spPr>
        <p:txBody>
          <a:bodyPr vert="horz" lIns="91440" tIns="45720" rIns="91440" bIns="45720" rtlCol="0" anchor="ctr">
            <a:normAutofit/>
          </a:bodyPr>
          <a:lstStyle/>
          <a:p>
            <a:pPr lvl="0" algn="ctr">
              <a:spcBef>
                <a:spcPct val="0"/>
              </a:spcBef>
              <a:defRPr/>
            </a:pPr>
            <a:r>
              <a:rPr kumimoji="0" lang="zh-CN" altLang="en-US" sz="2800" b="1" i="0" u="none" kern="1200" cap="none" spc="-300" normalizeH="0" baseline="0" noProof="0" dirty="0" smtClean="0">
                <a:ln>
                  <a:noFill/>
                </a:ln>
                <a:uLnTx/>
                <a:uFillTx/>
                <a:latin typeface="楷体_GB2312" pitchFamily="49" charset="-122"/>
                <a:ea typeface="楷体_GB2312" pitchFamily="49" charset="-122"/>
                <a:cs typeface="+mj-cs"/>
              </a:rPr>
              <a:t>第一讲 </a:t>
            </a:r>
            <a:r>
              <a:rPr kumimoji="0" lang="en-US" altLang="zh-CN" sz="2800" b="1" i="0" u="none" kern="1200" cap="none" spc="-300" normalizeH="0" baseline="0" noProof="0" dirty="0" smtClean="0">
                <a:ln>
                  <a:noFill/>
                </a:ln>
                <a:uLnTx/>
                <a:uFillTx/>
                <a:latin typeface="楷体_GB2312" pitchFamily="49" charset="-122"/>
                <a:ea typeface="楷体_GB2312" pitchFamily="49" charset="-122"/>
                <a:cs typeface="+mj-cs"/>
              </a:rPr>
              <a:t>《</a:t>
            </a:r>
            <a:r>
              <a:rPr kumimoji="0" lang="zh-CN" altLang="en-US" sz="2800" b="1" i="0" u="none" kern="1200" cap="none" spc="-300" normalizeH="0" baseline="0" noProof="0" dirty="0" smtClean="0">
                <a:ln>
                  <a:noFill/>
                </a:ln>
                <a:uLnTx/>
                <a:uFillTx/>
                <a:latin typeface="楷体_GB2312" pitchFamily="49" charset="-122"/>
                <a:ea typeface="楷体_GB2312" pitchFamily="49" charset="-122"/>
                <a:cs typeface="+mj-cs"/>
              </a:rPr>
              <a:t>中国共产党支部工作条例</a:t>
            </a:r>
            <a:r>
              <a:rPr lang="zh-CN" altLang="en-US" sz="2800" b="1" spc="-300" dirty="0" smtClean="0">
                <a:latin typeface="楷体_GB2312" pitchFamily="49" charset="-122"/>
                <a:ea typeface="楷体_GB2312" pitchFamily="49" charset="-122"/>
              </a:rPr>
              <a:t>（试行）</a:t>
            </a:r>
            <a:r>
              <a:rPr kumimoji="0" lang="en-US" altLang="zh-CN" sz="2800" b="1" i="0" u="none" kern="1200" cap="none" spc="-300" normalizeH="0" baseline="0" noProof="0" dirty="0" smtClean="0">
                <a:ln>
                  <a:noFill/>
                </a:ln>
                <a:uLnTx/>
                <a:uFillTx/>
                <a:latin typeface="楷体_GB2312" pitchFamily="49" charset="-122"/>
                <a:ea typeface="楷体_GB2312" pitchFamily="49" charset="-122"/>
                <a:cs typeface="+mj-cs"/>
              </a:rPr>
              <a:t>》</a:t>
            </a:r>
            <a:r>
              <a:rPr kumimoji="0" lang="zh-CN" altLang="en-US" sz="2800" b="1" i="0" u="none" kern="1200" cap="none" spc="-300" normalizeH="0" baseline="0" noProof="0" dirty="0" smtClean="0">
                <a:ln>
                  <a:noFill/>
                </a:ln>
                <a:uLnTx/>
                <a:uFillTx/>
                <a:latin typeface="楷体_GB2312" pitchFamily="49" charset="-122"/>
                <a:ea typeface="楷体_GB2312" pitchFamily="49" charset="-122"/>
                <a:cs typeface="+mj-cs"/>
              </a:rPr>
              <a:t>的出台</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13833</TotalTime>
  <Words>5988</Words>
  <Application>Microsoft Office PowerPoint</Application>
  <PresentationFormat>全屏显示(4:3)</PresentationFormat>
  <Paragraphs>462</Paragraphs>
  <Slides>42</Slides>
  <Notes>0</Notes>
  <HiddenSlides>0</HiddenSlides>
  <MMClips>0</MMClips>
  <ScaleCrop>false</ScaleCrop>
  <HeadingPairs>
    <vt:vector size="4" baseType="variant">
      <vt:variant>
        <vt:lpstr>主题</vt:lpstr>
      </vt:variant>
      <vt:variant>
        <vt:i4>1</vt:i4>
      </vt:variant>
      <vt:variant>
        <vt:lpstr>幻灯片标题</vt:lpstr>
      </vt:variant>
      <vt:variant>
        <vt:i4>42</vt:i4>
      </vt:variant>
    </vt:vector>
  </HeadingPairs>
  <TitlesOfParts>
    <vt:vector size="43" baseType="lpstr">
      <vt:lpstr>Office 主题</vt:lpstr>
      <vt:lpstr>幻灯片 1</vt:lpstr>
      <vt:lpstr>幻灯片 2</vt:lpstr>
      <vt:lpstr>幻灯片 3</vt:lpstr>
      <vt:lpstr>幻灯片 4</vt:lpstr>
      <vt:lpstr>幻灯片 5</vt:lpstr>
      <vt:lpstr>幻灯片 6</vt:lpstr>
      <vt:lpstr>幻灯片 7</vt:lpstr>
      <vt:lpstr>幻灯片 8</vt:lpstr>
      <vt:lpstr>幻灯片 9</vt:lpstr>
      <vt:lpstr>幻灯片 10</vt:lpstr>
      <vt:lpstr>幻灯片 11</vt:lpstr>
      <vt:lpstr>幻灯片 12</vt:lpstr>
      <vt:lpstr>幻灯片 13</vt:lpstr>
      <vt:lpstr>幻灯片 14</vt:lpstr>
      <vt:lpstr>幻灯片 15</vt:lpstr>
      <vt:lpstr>幻灯片 16</vt:lpstr>
      <vt:lpstr>幻灯片 17</vt:lpstr>
      <vt:lpstr>幻灯片 18</vt:lpstr>
      <vt:lpstr>幻灯片 19</vt:lpstr>
      <vt:lpstr>幻灯片 20</vt:lpstr>
      <vt:lpstr>幻灯片 21</vt:lpstr>
      <vt:lpstr>幻灯片 22</vt:lpstr>
      <vt:lpstr>幻灯片 23</vt:lpstr>
      <vt:lpstr>幻灯片 24</vt:lpstr>
      <vt:lpstr>幻灯片 25</vt:lpstr>
      <vt:lpstr>幻灯片 26</vt:lpstr>
      <vt:lpstr>幻灯片 27</vt:lpstr>
      <vt:lpstr>幻灯片 28</vt:lpstr>
      <vt:lpstr>幻灯片 29</vt:lpstr>
      <vt:lpstr>幻灯片 30</vt:lpstr>
      <vt:lpstr>幻灯片 31</vt:lpstr>
      <vt:lpstr>幻灯片 32</vt:lpstr>
      <vt:lpstr>幻灯片 33</vt:lpstr>
      <vt:lpstr>幻灯片 34</vt:lpstr>
      <vt:lpstr>幻灯片 35</vt:lpstr>
      <vt:lpstr>幻灯片 36</vt:lpstr>
      <vt:lpstr>幻灯片 37</vt:lpstr>
      <vt:lpstr>幻灯片 38</vt:lpstr>
      <vt:lpstr>幻灯片 39</vt:lpstr>
      <vt:lpstr>幻灯片 40</vt:lpstr>
      <vt:lpstr>幻灯片 41</vt:lpstr>
      <vt:lpstr>幻灯片 42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张继红</dc:creator>
  <cp:lastModifiedBy>张继红</cp:lastModifiedBy>
  <cp:revision>215</cp:revision>
  <dcterms:created xsi:type="dcterms:W3CDTF">2019-04-02T07:31:32Z</dcterms:created>
  <dcterms:modified xsi:type="dcterms:W3CDTF">2019-05-23T04:13:42Z</dcterms:modified>
</cp:coreProperties>
</file>