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1" r:id="rId4"/>
    <p:sldId id="262" r:id="rId5"/>
    <p:sldId id="263" r:id="rId6"/>
    <p:sldId id="264" r:id="rId7"/>
    <p:sldId id="265" r:id="rId8"/>
    <p:sldId id="266" r:id="rId9"/>
    <p:sldId id="279" r:id="rId10"/>
    <p:sldId id="280" r:id="rId11"/>
    <p:sldId id="267" r:id="rId12"/>
    <p:sldId id="268" r:id="rId13"/>
    <p:sldId id="269" r:id="rId14"/>
    <p:sldId id="270" r:id="rId15"/>
    <p:sldId id="271" r:id="rId16"/>
    <p:sldId id="272" r:id="rId17"/>
    <p:sldId id="273" r:id="rId18"/>
    <p:sldId id="274" r:id="rId19"/>
    <p:sldId id="278" r:id="rId20"/>
  </p:sldIdLst>
  <p:sldSz cx="9144000" cy="5143500" type="screen16x9"/>
  <p:notesSz cx="6858000" cy="9144000"/>
  <p:defaultTextStyle>
    <a:defPPr>
      <a:defRPr lang="zh-CN"/>
    </a:defPPr>
    <a:lvl1pPr algn="l" defTabSz="685800" rtl="0" fontAlgn="base">
      <a:spcBef>
        <a:spcPct val="0"/>
      </a:spcBef>
      <a:spcAft>
        <a:spcPct val="0"/>
      </a:spcAft>
      <a:defRPr sz="1400" kern="1200">
        <a:solidFill>
          <a:schemeClr val="tx1"/>
        </a:solidFill>
        <a:latin typeface="Arial" charset="0"/>
        <a:ea typeface="宋体" charset="-122"/>
        <a:cs typeface="+mn-cs"/>
      </a:defRPr>
    </a:lvl1pPr>
    <a:lvl2pPr marL="342900" indent="114300" algn="l" defTabSz="685800" rtl="0" fontAlgn="base">
      <a:spcBef>
        <a:spcPct val="0"/>
      </a:spcBef>
      <a:spcAft>
        <a:spcPct val="0"/>
      </a:spcAft>
      <a:defRPr sz="1400" kern="1200">
        <a:solidFill>
          <a:schemeClr val="tx1"/>
        </a:solidFill>
        <a:latin typeface="Arial" charset="0"/>
        <a:ea typeface="宋体" charset="-122"/>
        <a:cs typeface="+mn-cs"/>
      </a:defRPr>
    </a:lvl2pPr>
    <a:lvl3pPr marL="685800" indent="228600" algn="l" defTabSz="685800" rtl="0" fontAlgn="base">
      <a:spcBef>
        <a:spcPct val="0"/>
      </a:spcBef>
      <a:spcAft>
        <a:spcPct val="0"/>
      </a:spcAft>
      <a:defRPr sz="1400" kern="1200">
        <a:solidFill>
          <a:schemeClr val="tx1"/>
        </a:solidFill>
        <a:latin typeface="Arial" charset="0"/>
        <a:ea typeface="宋体" charset="-122"/>
        <a:cs typeface="+mn-cs"/>
      </a:defRPr>
    </a:lvl3pPr>
    <a:lvl4pPr marL="1028700" indent="342900" algn="l" defTabSz="685800" rtl="0" fontAlgn="base">
      <a:spcBef>
        <a:spcPct val="0"/>
      </a:spcBef>
      <a:spcAft>
        <a:spcPct val="0"/>
      </a:spcAft>
      <a:defRPr sz="1400" kern="1200">
        <a:solidFill>
          <a:schemeClr val="tx1"/>
        </a:solidFill>
        <a:latin typeface="Arial" charset="0"/>
        <a:ea typeface="宋体" charset="-122"/>
        <a:cs typeface="+mn-cs"/>
      </a:defRPr>
    </a:lvl4pPr>
    <a:lvl5pPr marL="1371600" indent="457200" algn="l" defTabSz="685800" rtl="0" fontAlgn="base">
      <a:spcBef>
        <a:spcPct val="0"/>
      </a:spcBef>
      <a:spcAft>
        <a:spcPct val="0"/>
      </a:spcAft>
      <a:defRPr sz="1400" kern="1200">
        <a:solidFill>
          <a:schemeClr val="tx1"/>
        </a:solidFill>
        <a:latin typeface="Arial" charset="0"/>
        <a:ea typeface="宋体" charset="-122"/>
        <a:cs typeface="+mn-cs"/>
      </a:defRPr>
    </a:lvl5pPr>
    <a:lvl6pPr marL="2286000" algn="l" defTabSz="914400" rtl="0" eaLnBrk="1" latinLnBrk="0" hangingPunct="1">
      <a:defRPr sz="1400" kern="1200">
        <a:solidFill>
          <a:schemeClr val="tx1"/>
        </a:solidFill>
        <a:latin typeface="Arial" charset="0"/>
        <a:ea typeface="宋体" charset="-122"/>
        <a:cs typeface="+mn-cs"/>
      </a:defRPr>
    </a:lvl6pPr>
    <a:lvl7pPr marL="2743200" algn="l" defTabSz="914400" rtl="0" eaLnBrk="1" latinLnBrk="0" hangingPunct="1">
      <a:defRPr sz="1400" kern="1200">
        <a:solidFill>
          <a:schemeClr val="tx1"/>
        </a:solidFill>
        <a:latin typeface="Arial" charset="0"/>
        <a:ea typeface="宋体" charset="-122"/>
        <a:cs typeface="+mn-cs"/>
      </a:defRPr>
    </a:lvl7pPr>
    <a:lvl8pPr marL="3200400" algn="l" defTabSz="914400" rtl="0" eaLnBrk="1" latinLnBrk="0" hangingPunct="1">
      <a:defRPr sz="1400" kern="1200">
        <a:solidFill>
          <a:schemeClr val="tx1"/>
        </a:solidFill>
        <a:latin typeface="Arial" charset="0"/>
        <a:ea typeface="宋体" charset="-122"/>
        <a:cs typeface="+mn-cs"/>
      </a:defRPr>
    </a:lvl8pPr>
    <a:lvl9pPr marL="3657600" algn="l" defTabSz="914400" rtl="0" eaLnBrk="1" latinLnBrk="0" hangingPunct="1">
      <a:defRPr sz="1400" kern="1200">
        <a:solidFill>
          <a:schemeClr val="tx1"/>
        </a:solidFill>
        <a:latin typeface="Arial"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tzj"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5E7D8"/>
    <a:srgbClr val="D20000"/>
    <a:srgbClr val="B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132" d="100"/>
          <a:sy n="132" d="100"/>
        </p:scale>
        <p:origin x="-168" y="-84"/>
      </p:cViewPr>
      <p:guideLst>
        <p:guide orient="horz" pos="1620"/>
        <p:guide pos="2880"/>
      </p:guideLst>
    </p:cSldViewPr>
  </p:slideViewPr>
  <p:notesTextViewPr>
    <p:cViewPr>
      <p:scale>
        <a:sx n="1" d="1"/>
        <a:sy n="1" d="1"/>
      </p:scale>
      <p:origin x="0" y="0"/>
    </p:cViewPr>
  </p:notesTextViewPr>
  <p:sorterViewPr>
    <p:cViewPr>
      <p:scale>
        <a:sx n="139" d="100"/>
        <a:sy n="139"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0-09T23:38:37.442" idx="1">
    <p:pos x="2697" y="894"/>
    <p:text>党的十八届三中全会明确提出，推动党的纪律检查工作双重领导体制具体化、程序化、制度化，强化上级纪委对下级纪委的领导。查办腐败案件以上级纪委领导为主，线索处置和案件查办在向同级党委报告的同时必须向上级纪委报告。各级纪委书记、副书记的提名和考察以上级纪委会同组织部门为主。</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714A68FC-B29F-4EA4-A2B7-BDCCEE93B107}" type="datetimeFigureOut">
              <a:rPr lang="zh-CN" altLang="en-US"/>
              <a:pPr>
                <a:defRPr/>
              </a:pPr>
              <a:t>2018-10-11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6CA123C-A3D1-45DB-8AEB-26B03D9419C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defTabSz="685800" rtl="0" fontAlgn="base">
      <a:spcBef>
        <a:spcPct val="30000"/>
      </a:spcBef>
      <a:spcAft>
        <a:spcPct val="0"/>
      </a:spcAft>
      <a:defRPr sz="900" kern="1200">
        <a:solidFill>
          <a:schemeClr val="tx1"/>
        </a:solidFill>
        <a:latin typeface="+mn-lt"/>
        <a:ea typeface="+mn-ea"/>
        <a:cs typeface="+mn-cs"/>
      </a:defRPr>
    </a:lvl1pPr>
    <a:lvl2pPr marL="342900" algn="l" defTabSz="685800" rtl="0" fontAlgn="base">
      <a:spcBef>
        <a:spcPct val="30000"/>
      </a:spcBef>
      <a:spcAft>
        <a:spcPct val="0"/>
      </a:spcAft>
      <a:defRPr sz="900" kern="1200">
        <a:solidFill>
          <a:schemeClr val="tx1"/>
        </a:solidFill>
        <a:latin typeface="+mn-lt"/>
        <a:ea typeface="+mn-ea"/>
        <a:cs typeface="+mn-cs"/>
      </a:defRPr>
    </a:lvl2pPr>
    <a:lvl3pPr marL="685800" algn="l" defTabSz="685800" rtl="0" fontAlgn="base">
      <a:spcBef>
        <a:spcPct val="30000"/>
      </a:spcBef>
      <a:spcAft>
        <a:spcPct val="0"/>
      </a:spcAft>
      <a:defRPr sz="900" kern="1200">
        <a:solidFill>
          <a:schemeClr val="tx1"/>
        </a:solidFill>
        <a:latin typeface="+mn-lt"/>
        <a:ea typeface="+mn-ea"/>
        <a:cs typeface="+mn-cs"/>
      </a:defRPr>
    </a:lvl3pPr>
    <a:lvl4pPr marL="1028700" algn="l" defTabSz="685800" rtl="0" fontAlgn="base">
      <a:spcBef>
        <a:spcPct val="30000"/>
      </a:spcBef>
      <a:spcAft>
        <a:spcPct val="0"/>
      </a:spcAft>
      <a:defRPr sz="900" kern="1200">
        <a:solidFill>
          <a:schemeClr val="tx1"/>
        </a:solidFill>
        <a:latin typeface="+mn-lt"/>
        <a:ea typeface="+mn-ea"/>
        <a:cs typeface="+mn-cs"/>
      </a:defRPr>
    </a:lvl4pPr>
    <a:lvl5pPr marL="1371600" algn="l" defTabSz="685800" rtl="0" fontAlgn="base">
      <a:spcBef>
        <a:spcPct val="3000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53F8D3F1-87EB-4756-BF46-42689B6EBA55}" type="datetimeFigureOut">
              <a:rPr lang="zh-CN" altLang="en-US"/>
              <a:pPr>
                <a:defRPr/>
              </a:pPr>
              <a:t>2018-10-11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028885F-F910-4E0A-9A6B-E7316A53559F}"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8345749-AB1F-4E66-B95C-A907D3AF2707}" type="datetimeFigureOut">
              <a:rPr lang="zh-CN" altLang="en-US"/>
              <a:pPr>
                <a:defRPr/>
              </a:pPr>
              <a:t>2018-10-11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57919BC-4A28-4583-97A3-F70F1FDC61EC}"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CFE392C-641F-4B37-80D3-C8878FC01AFE}" type="datetimeFigureOut">
              <a:rPr lang="zh-CN" altLang="en-US"/>
              <a:pPr>
                <a:defRPr/>
              </a:pPr>
              <a:t>2018-10-11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19FF782-662A-4A0D-8A8E-C077C530BA9B}"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ED286457-47F0-4F9C-B2B3-E13356DEDE74}" type="datetimeFigureOut">
              <a:rPr lang="zh-CN" altLang="en-US"/>
              <a:pPr>
                <a:defRPr/>
              </a:pPr>
              <a:t>2018-10-11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91C57C7-F4CD-49B3-84A9-FAE2F72A5E8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D3C380A-683C-41E2-A30F-8A8E29DEBB6A}" type="datetimeFigureOut">
              <a:rPr lang="zh-CN" altLang="en-US"/>
              <a:pPr>
                <a:defRPr/>
              </a:pPr>
              <a:t>2018-10-11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C6DDF5-DCAB-4C25-B8E6-3BAD0A7B8CD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EF4CB2C7-E494-48B0-8ACD-2AC6439C796A}" type="datetimeFigureOut">
              <a:rPr lang="zh-CN" altLang="en-US"/>
              <a:pPr>
                <a:defRPr/>
              </a:pPr>
              <a:t>2018-10-11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803BCD3-E578-47B4-B9CB-23B1806D486A}"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BA8ABC07-716F-4ACF-A597-0BF405205AE6}" type="datetimeFigureOut">
              <a:rPr lang="zh-CN" altLang="en-US"/>
              <a:pPr>
                <a:defRPr/>
              </a:pPr>
              <a:t>2018-10-11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70CC3AA6-204F-49A1-AD2A-27ACE63C2E1F}"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DA6D6003-EAA6-44D5-A1BB-A485FD387AEE}" type="datetimeFigureOut">
              <a:rPr lang="zh-CN" altLang="en-US"/>
              <a:pPr>
                <a:defRPr/>
              </a:pPr>
              <a:t>2018-10-11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15228D0-9C53-44F3-9DAA-780B16E5807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7D596A5-FAC6-41BE-8CD9-1A9E811D636A}" type="datetimeFigureOut">
              <a:rPr lang="zh-CN" altLang="en-US"/>
              <a:pPr>
                <a:defRPr/>
              </a:pPr>
              <a:t>2018-10-11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D4134B0-6004-4D14-8979-0432E411CEC2}"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A7D945D-D2DE-42D5-B1A8-3E31548EAD1F}" type="datetimeFigureOut">
              <a:rPr lang="zh-CN" altLang="en-US"/>
              <a:pPr>
                <a:defRPr/>
              </a:pPr>
              <a:t>2018-10-11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594DE10-18EA-4F0F-8F22-3D292296AB37}"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ACA0EBC-5564-47FA-B901-1B473BB52F83}" type="datetimeFigureOut">
              <a:rPr lang="zh-CN" altLang="en-US"/>
              <a:pPr>
                <a:defRPr/>
              </a:pPr>
              <a:t>2018-10-11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09BDDD-9B8E-4C53-90D8-35C7A1AD7DC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28650" y="274638"/>
            <a:ext cx="7886700" cy="993775"/>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628650" y="1370013"/>
            <a:ext cx="7886700" cy="3262312"/>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68580" tIns="34290" rIns="68580" bIns="34290" rtlCol="0" anchor="ctr"/>
          <a:lstStyle>
            <a:lvl1pPr algn="l" fontAlgn="auto">
              <a:spcBef>
                <a:spcPts val="0"/>
              </a:spcBef>
              <a:spcAft>
                <a:spcPts val="0"/>
              </a:spcAft>
              <a:defRPr sz="900" smtClean="0">
                <a:solidFill>
                  <a:schemeClr val="tx1">
                    <a:tint val="75000"/>
                  </a:schemeClr>
                </a:solidFill>
                <a:latin typeface="+mn-lt"/>
                <a:ea typeface="+mn-ea"/>
              </a:defRPr>
            </a:lvl1pPr>
          </a:lstStyle>
          <a:p>
            <a:pPr>
              <a:defRPr/>
            </a:pPr>
            <a:fld id="{2D4404F8-7582-40E7-83C8-DFB1E5A975CE}" type="datetimeFigureOut">
              <a:rPr lang="zh-CN" altLang="en-US"/>
              <a:pPr>
                <a:defRPr/>
              </a:pPr>
              <a:t>2018-10-11</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68580" tIns="34290" rIns="68580" bIns="3429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68580" tIns="34290" rIns="68580" bIns="34290" rtlCol="0" anchor="ctr"/>
          <a:lstStyle>
            <a:lvl1pPr algn="r" fontAlgn="auto">
              <a:spcBef>
                <a:spcPts val="0"/>
              </a:spcBef>
              <a:spcAft>
                <a:spcPts val="0"/>
              </a:spcAft>
              <a:defRPr sz="900" smtClean="0">
                <a:solidFill>
                  <a:schemeClr val="tx1">
                    <a:tint val="75000"/>
                  </a:schemeClr>
                </a:solidFill>
                <a:latin typeface="+mn-lt"/>
                <a:ea typeface="+mn-ea"/>
              </a:defRPr>
            </a:lvl1pPr>
          </a:lstStyle>
          <a:p>
            <a:pPr>
              <a:defRPr/>
            </a:pPr>
            <a:fld id="{86842F27-ECEA-4868-A438-63C5E186E58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a:ea typeface="宋体" charset="-122"/>
        </a:defRPr>
      </a:lvl2pPr>
      <a:lvl3pPr algn="l" defTabSz="685800" rtl="0" fontAlgn="base">
        <a:lnSpc>
          <a:spcPct val="90000"/>
        </a:lnSpc>
        <a:spcBef>
          <a:spcPct val="0"/>
        </a:spcBef>
        <a:spcAft>
          <a:spcPct val="0"/>
        </a:spcAft>
        <a:defRPr sz="3300">
          <a:solidFill>
            <a:schemeClr val="tx1"/>
          </a:solidFill>
          <a:latin typeface="Calibri Light"/>
          <a:ea typeface="宋体" charset="-122"/>
        </a:defRPr>
      </a:lvl3pPr>
      <a:lvl4pPr algn="l" defTabSz="685800" rtl="0" fontAlgn="base">
        <a:lnSpc>
          <a:spcPct val="90000"/>
        </a:lnSpc>
        <a:spcBef>
          <a:spcPct val="0"/>
        </a:spcBef>
        <a:spcAft>
          <a:spcPct val="0"/>
        </a:spcAft>
        <a:defRPr sz="3300">
          <a:solidFill>
            <a:schemeClr val="tx1"/>
          </a:solidFill>
          <a:latin typeface="Calibri Light"/>
          <a:ea typeface="宋体" charset="-122"/>
        </a:defRPr>
      </a:lvl4pPr>
      <a:lvl5pPr algn="l" defTabSz="685800" rtl="0" fontAlgn="base">
        <a:lnSpc>
          <a:spcPct val="90000"/>
        </a:lnSpc>
        <a:spcBef>
          <a:spcPct val="0"/>
        </a:spcBef>
        <a:spcAft>
          <a:spcPct val="0"/>
        </a:spcAft>
        <a:defRPr sz="3300">
          <a:solidFill>
            <a:schemeClr val="tx1"/>
          </a:solidFill>
          <a:latin typeface="Calibri Light"/>
          <a:ea typeface="宋体" charset="-122"/>
        </a:defRPr>
      </a:lvl5pPr>
      <a:lvl6pPr marL="457200" algn="l" defTabSz="685800" rtl="0" fontAlgn="base">
        <a:lnSpc>
          <a:spcPct val="90000"/>
        </a:lnSpc>
        <a:spcBef>
          <a:spcPct val="0"/>
        </a:spcBef>
        <a:spcAft>
          <a:spcPct val="0"/>
        </a:spcAft>
        <a:defRPr sz="3300">
          <a:solidFill>
            <a:schemeClr val="tx1"/>
          </a:solidFill>
          <a:latin typeface="Calibri Light"/>
          <a:ea typeface="宋体" charset="-122"/>
        </a:defRPr>
      </a:lvl6pPr>
      <a:lvl7pPr marL="914400" algn="l" defTabSz="685800" rtl="0" fontAlgn="base">
        <a:lnSpc>
          <a:spcPct val="90000"/>
        </a:lnSpc>
        <a:spcBef>
          <a:spcPct val="0"/>
        </a:spcBef>
        <a:spcAft>
          <a:spcPct val="0"/>
        </a:spcAft>
        <a:defRPr sz="3300">
          <a:solidFill>
            <a:schemeClr val="tx1"/>
          </a:solidFill>
          <a:latin typeface="Calibri Light"/>
          <a:ea typeface="宋体" charset="-122"/>
        </a:defRPr>
      </a:lvl7pPr>
      <a:lvl8pPr marL="1371600" algn="l" defTabSz="685800" rtl="0" fontAlgn="base">
        <a:lnSpc>
          <a:spcPct val="90000"/>
        </a:lnSpc>
        <a:spcBef>
          <a:spcPct val="0"/>
        </a:spcBef>
        <a:spcAft>
          <a:spcPct val="0"/>
        </a:spcAft>
        <a:defRPr sz="3300">
          <a:solidFill>
            <a:schemeClr val="tx1"/>
          </a:solidFill>
          <a:latin typeface="Calibri Light"/>
          <a:ea typeface="宋体" charset="-122"/>
        </a:defRPr>
      </a:lvl8pPr>
      <a:lvl9pPr marL="1828800" algn="l" defTabSz="685800" rtl="0" fontAlgn="base">
        <a:lnSpc>
          <a:spcPct val="90000"/>
        </a:lnSpc>
        <a:spcBef>
          <a:spcPct val="0"/>
        </a:spcBef>
        <a:spcAft>
          <a:spcPct val="0"/>
        </a:spcAft>
        <a:defRPr sz="3300">
          <a:solidFill>
            <a:schemeClr val="tx1"/>
          </a:solidFill>
          <a:latin typeface="Calibri Light"/>
          <a:ea typeface="宋体" charset="-122"/>
        </a:defRPr>
      </a:lvl9pPr>
    </p:titleStyle>
    <p:bodyStyle>
      <a:lvl1pPr marL="171450" indent="-171450"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charset="0"/>
        <a:buChar char="•"/>
        <a:defRPr sz="14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矩形 5"/>
          <p:cNvSpPr>
            <a:spLocks noChangeArrowheads="1"/>
          </p:cNvSpPr>
          <p:nvPr/>
        </p:nvSpPr>
        <p:spPr bwMode="auto">
          <a:xfrm>
            <a:off x="768350" y="1249363"/>
            <a:ext cx="7966075" cy="1430337"/>
          </a:xfrm>
          <a:prstGeom prst="rect">
            <a:avLst/>
          </a:prstGeom>
          <a:noFill/>
          <a:ln w="9525">
            <a:noFill/>
            <a:miter lim="800000"/>
            <a:headEnd/>
            <a:tailEnd/>
          </a:ln>
        </p:spPr>
        <p:txBody>
          <a:bodyPr wrap="none" lIns="68580" tIns="34290" rIns="68580" bIns="34290">
            <a:spAutoFit/>
          </a:bodyPr>
          <a:lstStyle/>
          <a:p>
            <a:pPr algn="ctr">
              <a:lnSpc>
                <a:spcPct val="150000"/>
              </a:lnSpc>
            </a:pPr>
            <a:r>
              <a:rPr lang="zh-CN" altLang="en-US" sz="3200" b="1">
                <a:solidFill>
                  <a:schemeClr val="tx2"/>
                </a:solidFill>
                <a:latin typeface="黑体" pitchFamily="2" charset="-122"/>
                <a:ea typeface="黑体" pitchFamily="2" charset="-122"/>
              </a:rPr>
              <a:t>全面从严治党背景下，</a:t>
            </a:r>
            <a:endParaRPr lang="en-US" altLang="zh-CN" sz="3200" b="1">
              <a:solidFill>
                <a:schemeClr val="tx2"/>
              </a:solidFill>
              <a:latin typeface="黑体" pitchFamily="2" charset="-122"/>
              <a:ea typeface="黑体" pitchFamily="2" charset="-122"/>
            </a:endParaRPr>
          </a:p>
          <a:p>
            <a:pPr algn="ctr">
              <a:lnSpc>
                <a:spcPct val="150000"/>
              </a:lnSpc>
            </a:pPr>
            <a:r>
              <a:rPr lang="zh-CN" altLang="en-US" sz="3200" b="1">
                <a:solidFill>
                  <a:schemeClr val="tx2"/>
                </a:solidFill>
                <a:latin typeface="黑体" pitchFamily="2" charset="-122"/>
                <a:ea typeface="黑体" pitchFamily="2" charset="-122"/>
              </a:rPr>
              <a:t>如何做好高校纪检监察部门“三转”工作？</a:t>
            </a:r>
          </a:p>
        </p:txBody>
      </p:sp>
      <p:sp>
        <p:nvSpPr>
          <p:cNvPr id="14339" name="Freeform 29"/>
          <p:cNvSpPr>
            <a:spLocks/>
          </p:cNvSpPr>
          <p:nvPr/>
        </p:nvSpPr>
        <p:spPr bwMode="auto">
          <a:xfrm>
            <a:off x="3729038" y="146050"/>
            <a:ext cx="1116012" cy="1023938"/>
          </a:xfrm>
          <a:custGeom>
            <a:avLst/>
            <a:gdLst>
              <a:gd name="T0" fmla="*/ 476908 w 1880"/>
              <a:gd name="T1" fmla="*/ 9152 h 1680"/>
              <a:gd name="T2" fmla="*/ 744166 w 1880"/>
              <a:gd name="T3" fmla="*/ 650995 h 1680"/>
              <a:gd name="T4" fmla="*/ 432365 w 1880"/>
              <a:gd name="T5" fmla="*/ 329463 h 1680"/>
              <a:gd name="T6" fmla="*/ 551146 w 1880"/>
              <a:gd name="T7" fmla="*/ 206830 h 1680"/>
              <a:gd name="T8" fmla="*/ 476908 w 1880"/>
              <a:gd name="T9" fmla="*/ 131175 h 1680"/>
              <a:gd name="T10" fmla="*/ 326055 w 1880"/>
              <a:gd name="T11" fmla="*/ 162901 h 1680"/>
              <a:gd name="T12" fmla="*/ 89086 w 1880"/>
              <a:gd name="T13" fmla="*/ 406338 h 1680"/>
              <a:gd name="T14" fmla="*/ 223309 w 1880"/>
              <a:gd name="T15" fmla="*/ 543004 h 1680"/>
              <a:gd name="T16" fmla="*/ 312989 w 1880"/>
              <a:gd name="T17" fmla="*/ 452096 h 1680"/>
              <a:gd name="T18" fmla="*/ 624791 w 1880"/>
              <a:gd name="T19" fmla="*/ 772408 h 1680"/>
              <a:gd name="T20" fmla="*/ 104528 w 1880"/>
              <a:gd name="T21" fmla="*/ 665027 h 1680"/>
              <a:gd name="T22" fmla="*/ 29101 w 1880"/>
              <a:gd name="T23" fmla="*/ 742512 h 1680"/>
              <a:gd name="T24" fmla="*/ 94431 w 1880"/>
              <a:gd name="T25" fmla="*/ 827928 h 1680"/>
              <a:gd name="T26" fmla="*/ 85523 w 1880"/>
              <a:gd name="T27" fmla="*/ 836470 h 1680"/>
              <a:gd name="T28" fmla="*/ 72457 w 1880"/>
              <a:gd name="T29" fmla="*/ 834030 h 1680"/>
              <a:gd name="T30" fmla="*/ 0 w 1880"/>
              <a:gd name="T31" fmla="*/ 911514 h 1680"/>
              <a:gd name="T32" fmla="*/ 73051 w 1880"/>
              <a:gd name="T33" fmla="*/ 985949 h 1680"/>
              <a:gd name="T34" fmla="*/ 147883 w 1880"/>
              <a:gd name="T35" fmla="*/ 910904 h 1680"/>
              <a:gd name="T36" fmla="*/ 145507 w 1880"/>
              <a:gd name="T37" fmla="*/ 896872 h 1680"/>
              <a:gd name="T38" fmla="*/ 157386 w 1880"/>
              <a:gd name="T39" fmla="*/ 885279 h 1680"/>
              <a:gd name="T40" fmla="*/ 745354 w 1880"/>
              <a:gd name="T41" fmla="*/ 895041 h 1680"/>
              <a:gd name="T42" fmla="*/ 832658 w 1880"/>
              <a:gd name="T43" fmla="*/ 985338 h 1680"/>
              <a:gd name="T44" fmla="*/ 952034 w 1880"/>
              <a:gd name="T45" fmla="*/ 863925 h 1680"/>
              <a:gd name="T46" fmla="*/ 864135 w 1880"/>
              <a:gd name="T47" fmla="*/ 773018 h 1680"/>
              <a:gd name="T48" fmla="*/ 476908 w 1880"/>
              <a:gd name="T49" fmla="*/ 9152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pic>
        <p:nvPicPr>
          <p:cNvPr id="14340" name="图片 3"/>
          <p:cNvPicPr>
            <a:picLocks noChangeAspect="1"/>
          </p:cNvPicPr>
          <p:nvPr/>
        </p:nvPicPr>
        <p:blipFill>
          <a:blip r:embed="rId3"/>
          <a:srcRect/>
          <a:stretch>
            <a:fillRect/>
          </a:stretch>
        </p:blipFill>
        <p:spPr bwMode="auto">
          <a:xfrm>
            <a:off x="6280150" y="3173413"/>
            <a:ext cx="2143125" cy="893762"/>
          </a:xfrm>
          <a:prstGeom prst="rect">
            <a:avLst/>
          </a:prstGeom>
          <a:noFill/>
          <a:ln w="9525">
            <a:noFill/>
            <a:miter lim="800000"/>
            <a:headEnd/>
            <a:tailEnd/>
          </a:ln>
        </p:spPr>
      </p:pic>
      <p:sp>
        <p:nvSpPr>
          <p:cNvPr id="3" name="TextBox 2"/>
          <p:cNvSpPr txBox="1"/>
          <p:nvPr/>
        </p:nvSpPr>
        <p:spPr>
          <a:xfrm>
            <a:off x="2938463" y="3357563"/>
            <a:ext cx="2697162" cy="523875"/>
          </a:xfrm>
          <a:prstGeom prst="rect">
            <a:avLst/>
          </a:prstGeom>
          <a:noFill/>
        </p:spPr>
        <p:txBody>
          <a:bodyPr wrap="none">
            <a:spAutoFit/>
          </a:bodyPr>
          <a:lstStyle/>
          <a:p>
            <a:pPr fontAlgn="auto">
              <a:spcBef>
                <a:spcPts val="0"/>
              </a:spcBef>
              <a:spcAft>
                <a:spcPts val="0"/>
              </a:spcAft>
              <a:defRPr/>
            </a:pPr>
            <a:r>
              <a:rPr lang="zh-CN" altLang="en-US" sz="2800" b="1" dirty="0">
                <a:solidFill>
                  <a:schemeClr val="accent4">
                    <a:lumMod val="75000"/>
                  </a:schemeClr>
                </a:solidFill>
                <a:latin typeface="黑体" pitchFamily="49" charset="-122"/>
                <a:ea typeface="黑体" pitchFamily="49" charset="-122"/>
              </a:rPr>
              <a:t>纪监统战党支部</a:t>
            </a:r>
            <a:endParaRPr lang="zh-CN" altLang="en-US" sz="2800" b="1" dirty="0">
              <a:solidFill>
                <a:schemeClr val="accent4">
                  <a:lumMod val="75000"/>
                </a:schemeClr>
              </a:solidFill>
              <a:latin typeface="黑体" pitchFamily="49" charset="-122"/>
              <a:ea typeface="黑体" pitchFamily="49" charset="-122"/>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555" name="矩形 4"/>
          <p:cNvSpPr>
            <a:spLocks noChangeArrowheads="1"/>
          </p:cNvSpPr>
          <p:nvPr/>
        </p:nvSpPr>
        <p:spPr bwMode="auto">
          <a:xfrm>
            <a:off x="795338" y="265113"/>
            <a:ext cx="5135562"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四、高校纪检监察部门“三转”面临的问题</a:t>
            </a:r>
          </a:p>
        </p:txBody>
      </p:sp>
      <p:sp>
        <p:nvSpPr>
          <p:cNvPr id="23556"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9" name="矩形 8"/>
          <p:cNvSpPr/>
          <p:nvPr/>
        </p:nvSpPr>
        <p:spPr>
          <a:xfrm>
            <a:off x="2057400" y="1631950"/>
            <a:ext cx="5348288" cy="400050"/>
          </a:xfrm>
          <a:prstGeom prst="rect">
            <a:avLst/>
          </a:prstGeom>
        </p:spPr>
        <p:txBody>
          <a:bodyPr wrap="none">
            <a:spAutoFit/>
          </a:bodyPr>
          <a:lstStyle/>
          <a:p>
            <a:pPr fontAlgn="auto">
              <a:spcBef>
                <a:spcPts val="0"/>
              </a:spcBef>
              <a:spcAft>
                <a:spcPts val="0"/>
              </a:spcAft>
              <a:defRPr/>
            </a:pPr>
            <a:r>
              <a:rPr lang="en-US" altLang="zh-CN" sz="2000" b="1" dirty="0">
                <a:solidFill>
                  <a:srgbClr val="002060"/>
                </a:solidFill>
                <a:latin typeface="+mn-ea"/>
                <a:ea typeface="+mn-ea"/>
              </a:rPr>
              <a:t>3.</a:t>
            </a:r>
            <a:r>
              <a:rPr lang="zh-CN" altLang="zh-CN" sz="2000" b="1" dirty="0">
                <a:solidFill>
                  <a:srgbClr val="002060"/>
                </a:solidFill>
                <a:latin typeface="+mn-ea"/>
                <a:ea typeface="+mn-ea"/>
              </a:rPr>
              <a:t>高校纪检监察机关推进“三转”进展不平衡</a:t>
            </a:r>
            <a:endParaRPr lang="zh-CN" altLang="en-US" sz="2000" b="1" dirty="0">
              <a:solidFill>
                <a:srgbClr val="002060"/>
              </a:solidFill>
              <a:latin typeface="+mn-ea"/>
              <a:ea typeface="+mn-ea"/>
            </a:endParaRPr>
          </a:p>
        </p:txBody>
      </p:sp>
      <p:sp>
        <p:nvSpPr>
          <p:cNvPr id="23558" name="矩形 12"/>
          <p:cNvSpPr>
            <a:spLocks noChangeArrowheads="1"/>
          </p:cNvSpPr>
          <p:nvPr/>
        </p:nvSpPr>
        <p:spPr bwMode="auto">
          <a:xfrm>
            <a:off x="2398713" y="2251075"/>
            <a:ext cx="3860800" cy="369888"/>
          </a:xfrm>
          <a:prstGeom prst="rect">
            <a:avLst/>
          </a:prstGeom>
          <a:noFill/>
          <a:ln w="9525">
            <a:noFill/>
            <a:miter lim="800000"/>
            <a:headEnd/>
            <a:tailEnd/>
          </a:ln>
        </p:spPr>
        <p:txBody>
          <a:bodyPr>
            <a:spAutoFit/>
          </a:bodyPr>
          <a:lstStyle/>
          <a:p>
            <a:pPr>
              <a:buFont typeface="Wingdings" pitchFamily="2" charset="2"/>
              <a:buChar char="ü"/>
            </a:pPr>
            <a:r>
              <a:rPr lang="zh-CN" altLang="zh-CN" sz="1800" b="1">
                <a:solidFill>
                  <a:srgbClr val="0070C0"/>
                </a:solidFill>
                <a:latin typeface="楷体_GB2312" pitchFamily="49" charset="-122"/>
                <a:ea typeface="楷体_GB2312" pitchFamily="49" charset="-122"/>
              </a:rPr>
              <a:t>清理协调议事机构工作进展不平衡</a:t>
            </a:r>
            <a:endParaRPr lang="zh-CN" altLang="en-US" sz="1800" b="1">
              <a:solidFill>
                <a:srgbClr val="0070C0"/>
              </a:solidFill>
              <a:latin typeface="楷体_GB2312" pitchFamily="49" charset="-122"/>
              <a:ea typeface="楷体_GB2312" pitchFamily="49" charset="-122"/>
            </a:endParaRPr>
          </a:p>
        </p:txBody>
      </p:sp>
      <p:sp>
        <p:nvSpPr>
          <p:cNvPr id="23559" name="矩形 13"/>
          <p:cNvSpPr>
            <a:spLocks noChangeArrowheads="1"/>
          </p:cNvSpPr>
          <p:nvPr/>
        </p:nvSpPr>
        <p:spPr bwMode="auto">
          <a:xfrm>
            <a:off x="2409825" y="2757488"/>
            <a:ext cx="3048000" cy="369887"/>
          </a:xfrm>
          <a:prstGeom prst="rect">
            <a:avLst/>
          </a:prstGeom>
          <a:noFill/>
          <a:ln w="9525">
            <a:noFill/>
            <a:miter lim="800000"/>
            <a:headEnd/>
            <a:tailEnd/>
          </a:ln>
        </p:spPr>
        <p:txBody>
          <a:bodyPr>
            <a:spAutoFit/>
          </a:bodyPr>
          <a:lstStyle/>
          <a:p>
            <a:pPr>
              <a:buFont typeface="Wingdings" pitchFamily="2" charset="2"/>
              <a:buChar char="ü"/>
            </a:pPr>
            <a:r>
              <a:rPr lang="zh-CN" altLang="zh-CN" sz="1800" b="1">
                <a:solidFill>
                  <a:srgbClr val="0070C0"/>
                </a:solidFill>
                <a:latin typeface="楷体_GB2312" pitchFamily="49" charset="-122"/>
                <a:ea typeface="楷体_GB2312" pitchFamily="49" charset="-122"/>
              </a:rPr>
              <a:t>转变工作方式进展不平衡</a:t>
            </a:r>
            <a:endParaRPr lang="zh-CN" altLang="en-US" sz="1800" b="1">
              <a:solidFill>
                <a:srgbClr val="0070C0"/>
              </a:solidFill>
              <a:latin typeface="楷体_GB2312" pitchFamily="49" charset="-122"/>
              <a:ea typeface="楷体_GB2312" pitchFamily="49" charset="-122"/>
            </a:endParaRPr>
          </a:p>
        </p:txBody>
      </p:sp>
      <p:sp>
        <p:nvSpPr>
          <p:cNvPr id="23560" name="矩形 14"/>
          <p:cNvSpPr>
            <a:spLocks noChangeArrowheads="1"/>
          </p:cNvSpPr>
          <p:nvPr/>
        </p:nvSpPr>
        <p:spPr bwMode="auto">
          <a:xfrm>
            <a:off x="2409825" y="3297238"/>
            <a:ext cx="3446463" cy="369887"/>
          </a:xfrm>
          <a:prstGeom prst="rect">
            <a:avLst/>
          </a:prstGeom>
          <a:noFill/>
          <a:ln w="9525">
            <a:noFill/>
            <a:miter lim="800000"/>
            <a:headEnd/>
            <a:tailEnd/>
          </a:ln>
        </p:spPr>
        <p:txBody>
          <a:bodyPr>
            <a:spAutoFit/>
          </a:bodyPr>
          <a:lstStyle/>
          <a:p>
            <a:pPr>
              <a:buFont typeface="Wingdings" pitchFamily="2" charset="2"/>
              <a:buChar char="ü"/>
            </a:pPr>
            <a:r>
              <a:rPr lang="zh-CN" altLang="zh-CN" sz="1800" b="1">
                <a:solidFill>
                  <a:srgbClr val="0070C0"/>
                </a:solidFill>
                <a:latin typeface="楷体_GB2312" pitchFamily="49" charset="-122"/>
                <a:ea typeface="楷体_GB2312" pitchFamily="49" charset="-122"/>
              </a:rPr>
              <a:t>开展监督执纪工作进展不平衡</a:t>
            </a:r>
            <a:endParaRPr lang="zh-CN" altLang="en-US" sz="1800" b="1">
              <a:solidFill>
                <a:srgbClr val="0070C0"/>
              </a:solidFill>
              <a:latin typeface="楷体_GB2312" pitchFamily="49" charset="-122"/>
              <a:ea typeface="楷体_GB2312" pitchFamily="49" charset="-122"/>
            </a:endParaRPr>
          </a:p>
        </p:txBody>
      </p:sp>
      <p:sp>
        <p:nvSpPr>
          <p:cNvPr id="23561" name="矩形 10"/>
          <p:cNvSpPr>
            <a:spLocks noChangeArrowheads="1"/>
          </p:cNvSpPr>
          <p:nvPr/>
        </p:nvSpPr>
        <p:spPr bwMode="auto">
          <a:xfrm>
            <a:off x="1227138" y="1008063"/>
            <a:ext cx="5861050" cy="400050"/>
          </a:xfrm>
          <a:prstGeom prst="rect">
            <a:avLst/>
          </a:prstGeom>
          <a:noFill/>
          <a:ln w="9525">
            <a:noFill/>
            <a:miter lim="800000"/>
            <a:headEnd/>
            <a:tailEnd/>
          </a:ln>
        </p:spPr>
        <p:txBody>
          <a:bodyPr wrap="none">
            <a:spAutoFit/>
          </a:bodyPr>
          <a:lstStyle/>
          <a:p>
            <a:r>
              <a:rPr lang="zh-CN" altLang="zh-CN" sz="2000" b="1">
                <a:solidFill>
                  <a:srgbClr val="002060"/>
                </a:solidFill>
                <a:latin typeface="黑体" pitchFamily="2" charset="-122"/>
                <a:ea typeface="黑体" pitchFamily="2" charset="-122"/>
              </a:rPr>
              <a:t>当前高校纪检监察部门“三转”存在的主要问题：</a:t>
            </a:r>
            <a:endParaRPr lang="zh-CN" altLang="en-US" sz="2000">
              <a:solidFill>
                <a:srgbClr val="002060"/>
              </a:solidFill>
              <a:latin typeface="黑体" pitchFamily="2" charset="-122"/>
              <a:ea typeface="黑体" pitchFamily="2"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579" name="矩形 4"/>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五、聚焦主责主业，持续深化“三转”</a:t>
            </a:r>
          </a:p>
        </p:txBody>
      </p:sp>
      <p:sp>
        <p:nvSpPr>
          <p:cNvPr id="24580"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4581" name="矩形 2"/>
          <p:cNvSpPr>
            <a:spLocks noChangeArrowheads="1"/>
          </p:cNvSpPr>
          <p:nvPr/>
        </p:nvSpPr>
        <p:spPr bwMode="auto">
          <a:xfrm>
            <a:off x="1695450" y="1476375"/>
            <a:ext cx="4572000" cy="2308225"/>
          </a:xfrm>
          <a:prstGeom prst="rect">
            <a:avLst/>
          </a:prstGeom>
          <a:noFill/>
          <a:ln w="9525">
            <a:noFill/>
            <a:miter lim="800000"/>
            <a:headEnd/>
            <a:tailEnd/>
          </a:ln>
        </p:spPr>
        <p:txBody>
          <a:bodyPr>
            <a:spAutoFit/>
          </a:bodyPr>
          <a:lstStyle/>
          <a:p>
            <a:pPr>
              <a:lnSpc>
                <a:spcPct val="150000"/>
              </a:lnSpc>
              <a:buFont typeface="Wingdings" pitchFamily="2" charset="2"/>
              <a:buChar char="u"/>
            </a:pPr>
            <a:r>
              <a:rPr lang="zh-CN" altLang="zh-CN" sz="2400" b="1">
                <a:solidFill>
                  <a:srgbClr val="0070C0"/>
                </a:solidFill>
                <a:latin typeface="楷体_GB2312" pitchFamily="49" charset="-122"/>
                <a:ea typeface="楷体_GB2312" pitchFamily="49" charset="-122"/>
              </a:rPr>
              <a:t>“三转”的前提是转思想</a:t>
            </a:r>
            <a:endParaRPr lang="en-US" altLang="zh-CN" sz="2400" b="1">
              <a:solidFill>
                <a:srgbClr val="0070C0"/>
              </a:solidFill>
              <a:latin typeface="楷体_GB2312" pitchFamily="49" charset="-122"/>
              <a:ea typeface="楷体_GB2312" pitchFamily="49" charset="-122"/>
            </a:endParaRPr>
          </a:p>
          <a:p>
            <a:pPr>
              <a:lnSpc>
                <a:spcPct val="150000"/>
              </a:lnSpc>
              <a:buFont typeface="Wingdings" pitchFamily="2" charset="2"/>
              <a:buChar char="u"/>
            </a:pPr>
            <a:r>
              <a:rPr lang="zh-CN" altLang="zh-CN" sz="2400" b="1">
                <a:solidFill>
                  <a:srgbClr val="0070C0"/>
                </a:solidFill>
                <a:latin typeface="楷体_GB2312" pitchFamily="49" charset="-122"/>
                <a:ea typeface="楷体_GB2312" pitchFamily="49" charset="-122"/>
              </a:rPr>
              <a:t>“三转”</a:t>
            </a:r>
            <a:r>
              <a:rPr lang="zh-CN" altLang="en-US" sz="2400" b="1">
                <a:solidFill>
                  <a:srgbClr val="0070C0"/>
                </a:solidFill>
                <a:latin typeface="楷体_GB2312" pitchFamily="49" charset="-122"/>
                <a:ea typeface="楷体_GB2312" pitchFamily="49" charset="-122"/>
              </a:rPr>
              <a:t>是</a:t>
            </a:r>
            <a:r>
              <a:rPr lang="zh-CN" altLang="zh-CN" sz="2400" b="1">
                <a:solidFill>
                  <a:srgbClr val="0070C0"/>
                </a:solidFill>
                <a:latin typeface="楷体_GB2312" pitchFamily="49" charset="-122"/>
                <a:ea typeface="楷体_GB2312" pitchFamily="49" charset="-122"/>
              </a:rPr>
              <a:t>一项长期的任务</a:t>
            </a:r>
            <a:endParaRPr lang="en-US" altLang="zh-CN" sz="2400" b="1">
              <a:solidFill>
                <a:srgbClr val="0070C0"/>
              </a:solidFill>
              <a:latin typeface="楷体_GB2312" pitchFamily="49" charset="-122"/>
              <a:ea typeface="楷体_GB2312" pitchFamily="49" charset="-122"/>
            </a:endParaRPr>
          </a:p>
          <a:p>
            <a:pPr>
              <a:lnSpc>
                <a:spcPct val="150000"/>
              </a:lnSpc>
              <a:buFont typeface="Wingdings" pitchFamily="2" charset="2"/>
              <a:buChar char="u"/>
            </a:pPr>
            <a:r>
              <a:rPr lang="zh-CN" altLang="en-US" sz="2400" b="1">
                <a:solidFill>
                  <a:srgbClr val="0070C0"/>
                </a:solidFill>
                <a:latin typeface="楷体_GB2312" pitchFamily="49" charset="-122"/>
                <a:ea typeface="楷体_GB2312" pitchFamily="49" charset="-122"/>
              </a:rPr>
              <a:t> 要</a:t>
            </a:r>
            <a:r>
              <a:rPr lang="zh-CN" altLang="zh-CN" sz="2400" b="1">
                <a:solidFill>
                  <a:srgbClr val="0070C0"/>
                </a:solidFill>
                <a:latin typeface="楷体_GB2312" pitchFamily="49" charset="-122"/>
                <a:ea typeface="楷体_GB2312" pitchFamily="49" charset="-122"/>
              </a:rPr>
              <a:t>强化监督执纪问责</a:t>
            </a:r>
            <a:endParaRPr lang="en-US" altLang="zh-CN" sz="2400" b="1">
              <a:solidFill>
                <a:srgbClr val="0070C0"/>
              </a:solidFill>
              <a:latin typeface="楷体_GB2312" pitchFamily="49" charset="-122"/>
              <a:ea typeface="楷体_GB2312" pitchFamily="49" charset="-122"/>
            </a:endParaRPr>
          </a:p>
          <a:p>
            <a:pPr>
              <a:lnSpc>
                <a:spcPct val="150000"/>
              </a:lnSpc>
              <a:buFont typeface="Wingdings" pitchFamily="2" charset="2"/>
              <a:buChar char="u"/>
            </a:pPr>
            <a:r>
              <a:rPr lang="en-US" altLang="zh-CN" sz="2400" b="1">
                <a:solidFill>
                  <a:srgbClr val="0070C0"/>
                </a:solidFill>
                <a:latin typeface="楷体_GB2312" pitchFamily="49" charset="-122"/>
                <a:ea typeface="楷体_GB2312" pitchFamily="49" charset="-122"/>
              </a:rPr>
              <a:t> </a:t>
            </a:r>
            <a:r>
              <a:rPr lang="zh-CN" altLang="zh-CN" sz="2400" b="1">
                <a:solidFill>
                  <a:srgbClr val="0070C0"/>
                </a:solidFill>
                <a:latin typeface="楷体_GB2312" pitchFamily="49" charset="-122"/>
                <a:ea typeface="楷体_GB2312" pitchFamily="49" charset="-122"/>
              </a:rPr>
              <a:t>要理清“三转”思路</a:t>
            </a:r>
            <a:endParaRPr lang="zh-CN" altLang="en-US" sz="2400" b="1">
              <a:solidFill>
                <a:srgbClr val="0070C0"/>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603"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5604"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五、聚焦主责主业，持续深化“三转”</a:t>
            </a:r>
          </a:p>
        </p:txBody>
      </p:sp>
      <p:sp>
        <p:nvSpPr>
          <p:cNvPr id="25605" name="TextBox 8"/>
          <p:cNvSpPr txBox="1">
            <a:spLocks noChangeArrowheads="1"/>
          </p:cNvSpPr>
          <p:nvPr/>
        </p:nvSpPr>
        <p:spPr bwMode="auto">
          <a:xfrm>
            <a:off x="979488" y="1138238"/>
            <a:ext cx="7196137" cy="1476375"/>
          </a:xfrm>
          <a:prstGeom prst="rect">
            <a:avLst/>
          </a:prstGeom>
          <a:noFill/>
          <a:ln w="9525">
            <a:noFill/>
            <a:miter lim="800000"/>
            <a:headEnd/>
            <a:tailEnd/>
          </a:ln>
        </p:spPr>
        <p:txBody>
          <a:bodyPr>
            <a:spAutoFit/>
          </a:bodyPr>
          <a:lstStyle/>
          <a:p>
            <a:r>
              <a:rPr lang="en-US" altLang="zh-CN" sz="1800" b="1">
                <a:solidFill>
                  <a:srgbClr val="0070C0"/>
                </a:solidFill>
                <a:latin typeface="楷体_GB2312" pitchFamily="49" charset="-122"/>
                <a:ea typeface="楷体_GB2312" pitchFamily="49" charset="-122"/>
              </a:rPr>
              <a:t>   </a:t>
            </a:r>
            <a:r>
              <a:rPr lang="en-US" altLang="zh-CN" sz="1800" b="1">
                <a:solidFill>
                  <a:srgbClr val="C00000"/>
                </a:solidFill>
                <a:latin typeface="楷体_GB2312" pitchFamily="49" charset="-122"/>
                <a:ea typeface="楷体_GB2312" pitchFamily="49" charset="-122"/>
              </a:rPr>
              <a:t> </a:t>
            </a:r>
            <a:r>
              <a:rPr lang="zh-CN" altLang="zh-CN" sz="1800" b="1">
                <a:solidFill>
                  <a:srgbClr val="C00000"/>
                </a:solidFill>
                <a:latin typeface="楷体_GB2312" pitchFamily="49" charset="-122"/>
                <a:ea typeface="楷体_GB2312" pitchFamily="49" charset="-122"/>
              </a:rPr>
              <a:t>首先，</a:t>
            </a:r>
            <a:r>
              <a:rPr lang="zh-CN" altLang="zh-CN" sz="1800" b="1">
                <a:solidFill>
                  <a:srgbClr val="0070C0"/>
                </a:solidFill>
                <a:latin typeface="楷体_GB2312" pitchFamily="49" charset="-122"/>
                <a:ea typeface="楷体_GB2312" pitchFamily="49" charset="-122"/>
              </a:rPr>
              <a:t>要抓住政策机遇，借力有利的政治形势和政策要求，摒弃等靠要的思想，坚决落实“三转”要求。围绕“三转”方向和原则，制定有效措施，明确监督界限，推动“三转”落实，确保不仅形式要转到位，实质更要转到位，切实保障纪委能够聚焦主业，开展监督执纪问责。</a:t>
            </a:r>
            <a:endParaRPr lang="zh-CN" altLang="en-US" sz="1800" b="1">
              <a:solidFill>
                <a:srgbClr val="0070C0"/>
              </a:solidFill>
              <a:latin typeface="楷体_GB2312" pitchFamily="49" charset="-122"/>
              <a:ea typeface="楷体_GB2312" pitchFamily="49" charset="-122"/>
            </a:endParaRPr>
          </a:p>
        </p:txBody>
      </p:sp>
      <p:sp>
        <p:nvSpPr>
          <p:cNvPr id="25606" name="TextBox 10"/>
          <p:cNvSpPr txBox="1">
            <a:spLocks noChangeArrowheads="1"/>
          </p:cNvSpPr>
          <p:nvPr/>
        </p:nvSpPr>
        <p:spPr bwMode="auto">
          <a:xfrm>
            <a:off x="977900" y="2841625"/>
            <a:ext cx="7186613" cy="923925"/>
          </a:xfrm>
          <a:prstGeom prst="rect">
            <a:avLst/>
          </a:prstGeom>
          <a:noFill/>
          <a:ln w="9525">
            <a:noFill/>
            <a:miter lim="800000"/>
            <a:headEnd/>
            <a:tailEnd/>
          </a:ln>
        </p:spPr>
        <p:txBody>
          <a:bodyPr>
            <a:spAutoFit/>
          </a:bodyPr>
          <a:lstStyle/>
          <a:p>
            <a:r>
              <a:rPr lang="en-US" altLang="zh-CN" sz="1800" b="1">
                <a:solidFill>
                  <a:srgbClr val="C00000"/>
                </a:solidFill>
                <a:latin typeface="楷体_GB2312" pitchFamily="49" charset="-122"/>
                <a:ea typeface="楷体_GB2312" pitchFamily="49" charset="-122"/>
              </a:rPr>
              <a:t>    </a:t>
            </a:r>
            <a:r>
              <a:rPr lang="zh-CN" altLang="zh-CN" sz="1800" b="1">
                <a:solidFill>
                  <a:srgbClr val="C00000"/>
                </a:solidFill>
                <a:latin typeface="楷体_GB2312" pitchFamily="49" charset="-122"/>
                <a:ea typeface="楷体_GB2312" pitchFamily="49" charset="-122"/>
              </a:rPr>
              <a:t>其次，</a:t>
            </a:r>
            <a:r>
              <a:rPr lang="zh-CN" altLang="zh-CN" sz="1800" b="1">
                <a:solidFill>
                  <a:srgbClr val="0070C0"/>
                </a:solidFill>
                <a:latin typeface="楷体_GB2312" pitchFamily="49" charset="-122"/>
                <a:ea typeface="楷体_GB2312" pitchFamily="49" charset="-122"/>
              </a:rPr>
              <a:t>纪委要协助党委及有关部门认真研究学校有关事项的监督工作，争取监督责任划分清楚，确保“三转”后学校监督工作无空白，全覆盖。</a:t>
            </a:r>
            <a:endParaRPr lang="zh-CN" altLang="en-US">
              <a:latin typeface="Calibri"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627"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6628"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五、聚焦主责主业，持续深化“三转”</a:t>
            </a:r>
          </a:p>
        </p:txBody>
      </p:sp>
      <p:sp>
        <p:nvSpPr>
          <p:cNvPr id="26629" name="Rectangle 1"/>
          <p:cNvSpPr>
            <a:spLocks noChangeArrowheads="1"/>
          </p:cNvSpPr>
          <p:nvPr/>
        </p:nvSpPr>
        <p:spPr bwMode="auto">
          <a:xfrm>
            <a:off x="936625" y="1492250"/>
            <a:ext cx="7207250" cy="2308225"/>
          </a:xfrm>
          <a:prstGeom prst="rect">
            <a:avLst/>
          </a:prstGeom>
          <a:noFill/>
          <a:ln w="9525">
            <a:noFill/>
            <a:miter lim="800000"/>
            <a:headEnd/>
            <a:tailEnd/>
          </a:ln>
        </p:spPr>
        <p:txBody>
          <a:bodyPr anchor="ctr">
            <a:spAutoFit/>
          </a:bodyPr>
          <a:lstStyle/>
          <a:p>
            <a:pPr indent="355600"/>
            <a:r>
              <a:rPr lang="zh-CN" altLang="zh-CN" sz="1800" b="1">
                <a:solidFill>
                  <a:srgbClr val="C00000"/>
                </a:solidFill>
                <a:latin typeface="楷体_GB2312" pitchFamily="49" charset="-122"/>
                <a:ea typeface="楷体_GB2312" pitchFamily="49" charset="-122"/>
              </a:rPr>
              <a:t>第三，</a:t>
            </a:r>
            <a:r>
              <a:rPr lang="zh-CN" altLang="zh-CN" sz="1800" b="1">
                <a:solidFill>
                  <a:srgbClr val="0070C0"/>
                </a:solidFill>
                <a:latin typeface="楷体_GB2312" pitchFamily="49" charset="-122"/>
                <a:ea typeface="楷体_GB2312" pitchFamily="49" charset="-122"/>
              </a:rPr>
              <a:t>学校纪委在落实“三转”中，要积极督促业务部门主动承担监督主体责任，必要时帮助指导其确定监督内容，规范监督程序，指导履行监督职能，纪委要充分发挥监督的再监督职能，强化监督执纪问责。</a:t>
            </a:r>
            <a:endParaRPr lang="en-US" altLang="zh-CN" sz="1800" b="1">
              <a:solidFill>
                <a:srgbClr val="0070C0"/>
              </a:solidFill>
              <a:latin typeface="楷体_GB2312" pitchFamily="49" charset="-122"/>
              <a:ea typeface="楷体_GB2312" pitchFamily="49" charset="-122"/>
            </a:endParaRPr>
          </a:p>
          <a:p>
            <a:pPr indent="355600"/>
            <a:endParaRPr lang="zh-CN" altLang="zh-CN" sz="1800" b="1">
              <a:solidFill>
                <a:srgbClr val="C00000"/>
              </a:solidFill>
              <a:latin typeface="楷体_GB2312" pitchFamily="49" charset="-122"/>
              <a:ea typeface="楷体_GB2312" pitchFamily="49" charset="-122"/>
            </a:endParaRPr>
          </a:p>
          <a:p>
            <a:pPr indent="355600"/>
            <a:r>
              <a:rPr lang="zh-CN" altLang="zh-CN" sz="1800" b="1">
                <a:solidFill>
                  <a:srgbClr val="C00000"/>
                </a:solidFill>
                <a:latin typeface="楷体_GB2312" pitchFamily="49" charset="-122"/>
                <a:ea typeface="楷体_GB2312" pitchFamily="49" charset="-122"/>
              </a:rPr>
              <a:t>第四，</a:t>
            </a:r>
            <a:r>
              <a:rPr lang="zh-CN" altLang="zh-CN" sz="1800" b="1">
                <a:solidFill>
                  <a:srgbClr val="0070C0"/>
                </a:solidFill>
                <a:latin typeface="楷体_GB2312" pitchFamily="49" charset="-122"/>
                <a:ea typeface="楷体_GB2312" pitchFamily="49" charset="-122"/>
              </a:rPr>
              <a:t>校级纪委要加强对二级单位纪委的工作督促和指导，督促推动“三转”落实，及时协调解决落实“三转”中遇到的问题，确保“三转”上下形成合力，均衡推进转到位。</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651" name="矩形 4"/>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六、他山之石</a:t>
            </a:r>
          </a:p>
        </p:txBody>
      </p:sp>
      <p:sp>
        <p:nvSpPr>
          <p:cNvPr id="27652"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7653" name="Rectangle 1"/>
          <p:cNvSpPr>
            <a:spLocks noChangeArrowheads="1"/>
          </p:cNvSpPr>
          <p:nvPr/>
        </p:nvSpPr>
        <p:spPr bwMode="auto">
          <a:xfrm>
            <a:off x="957263" y="1181100"/>
            <a:ext cx="7197725" cy="2446338"/>
          </a:xfrm>
          <a:prstGeom prst="rect">
            <a:avLst/>
          </a:prstGeom>
          <a:noFill/>
          <a:ln w="9525">
            <a:noFill/>
            <a:miter lim="800000"/>
            <a:headEnd/>
            <a:tailEnd/>
          </a:ln>
        </p:spPr>
        <p:txBody>
          <a:bodyPr anchor="ctr">
            <a:spAutoFit/>
          </a:bodyPr>
          <a:lstStyle/>
          <a:p>
            <a:pPr indent="355600"/>
            <a:r>
              <a:rPr lang="en-US" altLang="zh-CN" sz="1800" b="1">
                <a:solidFill>
                  <a:srgbClr val="0070C0"/>
                </a:solidFill>
                <a:latin typeface="楷体_GB2312" pitchFamily="49" charset="-122"/>
                <a:ea typeface="楷体_GB2312" pitchFamily="49" charset="-122"/>
              </a:rPr>
              <a:t>2017</a:t>
            </a:r>
            <a:r>
              <a:rPr lang="zh-CN" altLang="en-US" sz="1800" b="1">
                <a:solidFill>
                  <a:srgbClr val="0070C0"/>
                </a:solidFill>
                <a:latin typeface="楷体_GB2312" pitchFamily="49" charset="-122"/>
                <a:ea typeface="楷体_GB2312" pitchFamily="49" charset="-122"/>
              </a:rPr>
              <a:t>年教育部党组第五巡视组向东华大学反馈巡视情况：</a:t>
            </a:r>
            <a:endParaRPr lang="en-US" altLang="zh-CN" sz="1800" b="1">
              <a:solidFill>
                <a:srgbClr val="0070C0"/>
              </a:solidFill>
              <a:latin typeface="楷体_GB2312" pitchFamily="49" charset="-122"/>
              <a:ea typeface="楷体_GB2312" pitchFamily="49" charset="-122"/>
            </a:endParaRPr>
          </a:p>
          <a:p>
            <a:pPr indent="355600" algn="ctr"/>
            <a:endParaRPr lang="en-US" altLang="zh-CN" sz="1800" b="1">
              <a:solidFill>
                <a:srgbClr val="C00000"/>
              </a:solidFill>
              <a:latin typeface="楷体_GB2312" pitchFamily="49" charset="-122"/>
              <a:ea typeface="楷体_GB2312" pitchFamily="49" charset="-122"/>
            </a:endParaRPr>
          </a:p>
          <a:p>
            <a:pPr indent="355600" algn="ctr"/>
            <a:r>
              <a:rPr lang="zh-CN" altLang="en-US" sz="1800" b="1">
                <a:solidFill>
                  <a:srgbClr val="C00000"/>
                </a:solidFill>
                <a:latin typeface="楷体_GB2312" pitchFamily="49" charset="-122"/>
                <a:ea typeface="楷体_GB2312" pitchFamily="49" charset="-122"/>
              </a:rPr>
              <a:t>纪委履行监督责任不力。</a:t>
            </a:r>
          </a:p>
          <a:p>
            <a:pPr indent="355600"/>
            <a:endParaRPr lang="en-US" altLang="zh-CN" sz="1800" b="1">
              <a:solidFill>
                <a:srgbClr val="0070C0"/>
              </a:solidFill>
              <a:latin typeface="楷体_GB2312" pitchFamily="49" charset="-122"/>
              <a:ea typeface="楷体_GB2312" pitchFamily="49" charset="-122"/>
            </a:endParaRPr>
          </a:p>
          <a:p>
            <a:pPr indent="355600">
              <a:lnSpc>
                <a:spcPct val="150000"/>
              </a:lnSpc>
            </a:pPr>
            <a:r>
              <a:rPr lang="zh-CN" altLang="en-US" sz="1800" b="1">
                <a:solidFill>
                  <a:srgbClr val="C00000"/>
                </a:solidFill>
                <a:latin typeface="楷体_GB2312" pitchFamily="49" charset="-122"/>
                <a:ea typeface="楷体_GB2312" pitchFamily="49" charset="-122"/>
              </a:rPr>
              <a:t>具体反馈意见为：</a:t>
            </a:r>
            <a:r>
              <a:rPr lang="zh-CN" altLang="en-US" sz="1800" b="1">
                <a:solidFill>
                  <a:srgbClr val="0070C0"/>
                </a:solidFill>
                <a:latin typeface="楷体_GB2312" pitchFamily="49" charset="-122"/>
                <a:ea typeface="楷体_GB2312" pitchFamily="49" charset="-122"/>
              </a:rPr>
              <a:t>纪检监察工作实施“三转”不到位。纪检监察部门没有实施“三转”的具体措施和行动，未聚焦监督执纪问责主业。践行“四种形态”不到位，“咬耳扯袖红脸出汗”未成为常态。</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8675"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8193" name="Rectangle 1"/>
          <p:cNvSpPr>
            <a:spLocks noChangeArrowheads="1"/>
          </p:cNvSpPr>
          <p:nvPr/>
        </p:nvSpPr>
        <p:spPr bwMode="auto">
          <a:xfrm>
            <a:off x="236538" y="939800"/>
            <a:ext cx="8648700" cy="2216150"/>
          </a:xfrm>
          <a:prstGeom prst="rect">
            <a:avLst/>
          </a:prstGeom>
          <a:noFill/>
          <a:ln w="9525">
            <a:noFill/>
            <a:miter lim="800000"/>
            <a:headEnd/>
            <a:tailEnd/>
          </a:ln>
          <a:effectLst/>
        </p:spPr>
        <p:txBody>
          <a:bodyPr anchor="ctr">
            <a:spAutoFit/>
          </a:bodyPr>
          <a:lstStyle/>
          <a:p>
            <a:pPr indent="357188" algn="ctr">
              <a:spcAft>
                <a:spcPts val="1200"/>
              </a:spcAft>
              <a:defRPr/>
            </a:pPr>
            <a:r>
              <a:rPr lang="zh-CN" altLang="zh-CN" sz="2000" b="1" dirty="0">
                <a:solidFill>
                  <a:srgbClr val="002060"/>
                </a:solidFill>
                <a:latin typeface="黑体" pitchFamily="49" charset="-122"/>
                <a:ea typeface="黑体" pitchFamily="49" charset="-122"/>
              </a:rPr>
              <a:t>东华大学关于</a:t>
            </a:r>
            <a:r>
              <a:rPr lang="zh-CN" altLang="en-US" sz="2000" b="1" dirty="0">
                <a:solidFill>
                  <a:srgbClr val="002060"/>
                </a:solidFill>
                <a:latin typeface="黑体" pitchFamily="49" charset="-122"/>
                <a:ea typeface="黑体" pitchFamily="49" charset="-122"/>
              </a:rPr>
              <a:t>“纪委履行监督责任不力”的整改情况</a:t>
            </a:r>
          </a:p>
          <a:p>
            <a:pPr indent="355600">
              <a:lnSpc>
                <a:spcPct val="150000"/>
              </a:lnSpc>
              <a:defRPr/>
            </a:pPr>
            <a:r>
              <a:rPr lang="zh-CN" altLang="en-US" sz="1800" b="1" dirty="0">
                <a:solidFill>
                  <a:srgbClr val="0070C0"/>
                </a:solidFill>
                <a:latin typeface="楷体_GB2312" pitchFamily="49" charset="-122"/>
                <a:ea typeface="楷体_GB2312" pitchFamily="49" charset="-122"/>
              </a:rPr>
              <a:t>一是落实“三转”要求。制定“三转”工作实施方案，学校党委旗帜鲜明支持纪委聚焦主责主业，制定具体方案，细化“一岗双责、党政同责”具体要求，明确了领导班子成员和二级单位负责人党风廉政建设和党内监督的职责，进一步调减了纪委书记兼职，以利集中精力抓监督执纪问责。</a:t>
            </a:r>
          </a:p>
        </p:txBody>
      </p:sp>
      <p:sp>
        <p:nvSpPr>
          <p:cNvPr id="28677"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六、他山之石</a:t>
            </a:r>
          </a:p>
        </p:txBody>
      </p:sp>
      <p:sp>
        <p:nvSpPr>
          <p:cNvPr id="28678" name="Rectangle 1"/>
          <p:cNvSpPr>
            <a:spLocks noChangeArrowheads="1"/>
          </p:cNvSpPr>
          <p:nvPr/>
        </p:nvSpPr>
        <p:spPr bwMode="auto">
          <a:xfrm>
            <a:off x="258763" y="3198813"/>
            <a:ext cx="8648700" cy="1338262"/>
          </a:xfrm>
          <a:prstGeom prst="rect">
            <a:avLst/>
          </a:prstGeom>
          <a:noFill/>
          <a:ln w="9525">
            <a:noFill/>
            <a:miter lim="800000"/>
            <a:headEnd/>
            <a:tailEnd/>
          </a:ln>
        </p:spPr>
        <p:txBody>
          <a:bodyPr anchor="ctr">
            <a:spAutoFit/>
          </a:bodyPr>
          <a:lstStyle/>
          <a:p>
            <a:pPr indent="355600">
              <a:lnSpc>
                <a:spcPct val="150000"/>
              </a:lnSpc>
            </a:pPr>
            <a:r>
              <a:rPr lang="zh-CN" altLang="zh-CN" sz="1800" b="1">
                <a:solidFill>
                  <a:srgbClr val="0070C0"/>
                </a:solidFill>
                <a:latin typeface="楷体_GB2312" pitchFamily="49" charset="-122"/>
                <a:ea typeface="楷体_GB2312" pitchFamily="49" charset="-122"/>
              </a:rPr>
              <a:t>二是梳理和清理纪检监察部门参与的议事机构和协调小组，退出纪检监察部门不应参加的议事机构和协调小组。</a:t>
            </a:r>
            <a:r>
              <a:rPr lang="zh-CN" altLang="en-US" sz="1800" b="1">
                <a:solidFill>
                  <a:srgbClr val="0070C0"/>
                </a:solidFill>
                <a:latin typeface="楷体_GB2312" pitchFamily="49" charset="-122"/>
                <a:ea typeface="楷体_GB2312" pitchFamily="49" charset="-122"/>
              </a:rPr>
              <a:t>明确东华大学党风廉政建设领导小组、招生领导小组等</a:t>
            </a:r>
            <a:r>
              <a:rPr lang="en-US" altLang="zh-CN" sz="1800" b="1">
                <a:solidFill>
                  <a:srgbClr val="0070C0"/>
                </a:solidFill>
                <a:latin typeface="楷体_GB2312" pitchFamily="49" charset="-122"/>
                <a:ea typeface="楷体_GB2312" pitchFamily="49" charset="-122"/>
              </a:rPr>
              <a:t>7</a:t>
            </a:r>
            <a:r>
              <a:rPr lang="zh-CN" altLang="en-US" sz="1800" b="1">
                <a:solidFill>
                  <a:srgbClr val="0070C0"/>
                </a:solidFill>
                <a:latin typeface="楷体_GB2312" pitchFamily="49" charset="-122"/>
                <a:ea typeface="楷体_GB2312" pitchFamily="49" charset="-122"/>
              </a:rPr>
              <a:t>个议事协调机构继续保留纪检监察部门，分阶段逐步退出其余</a:t>
            </a:r>
            <a:r>
              <a:rPr lang="en-US" altLang="zh-CN" sz="1800" b="1">
                <a:solidFill>
                  <a:srgbClr val="0070C0"/>
                </a:solidFill>
                <a:latin typeface="楷体_GB2312" pitchFamily="49" charset="-122"/>
                <a:ea typeface="楷体_GB2312" pitchFamily="49" charset="-122"/>
              </a:rPr>
              <a:t>22</a:t>
            </a:r>
            <a:r>
              <a:rPr lang="zh-CN" altLang="en-US" sz="1800" b="1">
                <a:solidFill>
                  <a:srgbClr val="0070C0"/>
                </a:solidFill>
                <a:latin typeface="楷体_GB2312" pitchFamily="49" charset="-122"/>
                <a:ea typeface="楷体_GB2312" pitchFamily="49" charset="-122"/>
              </a:rPr>
              <a:t>个机构</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699"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9700"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六、他山之石</a:t>
            </a:r>
          </a:p>
        </p:txBody>
      </p:sp>
      <p:sp>
        <p:nvSpPr>
          <p:cNvPr id="29701" name="Rectangle 2"/>
          <p:cNvSpPr>
            <a:spLocks noChangeArrowheads="1"/>
          </p:cNvSpPr>
          <p:nvPr/>
        </p:nvSpPr>
        <p:spPr bwMode="auto">
          <a:xfrm>
            <a:off x="215900" y="938213"/>
            <a:ext cx="8669338" cy="3416300"/>
          </a:xfrm>
          <a:prstGeom prst="rect">
            <a:avLst/>
          </a:prstGeom>
          <a:noFill/>
          <a:ln w="9525">
            <a:noFill/>
            <a:miter lim="800000"/>
            <a:headEnd/>
            <a:tailEnd/>
          </a:ln>
        </p:spPr>
        <p:txBody>
          <a:bodyPr anchor="ctr">
            <a:spAutoFit/>
          </a:bodyPr>
          <a:lstStyle/>
          <a:p>
            <a:pPr indent="355600">
              <a:lnSpc>
                <a:spcPct val="150000"/>
              </a:lnSpc>
            </a:pPr>
            <a:r>
              <a:rPr lang="zh-CN" altLang="zh-CN" sz="1800" b="1">
                <a:solidFill>
                  <a:srgbClr val="0070C0"/>
                </a:solidFill>
                <a:latin typeface="楷体_GB2312" pitchFamily="49" charset="-122"/>
                <a:ea typeface="楷体_GB2312" pitchFamily="49" charset="-122"/>
              </a:rPr>
              <a:t>三是聚焦监督执纪主责，实现监督方式从被动式参与向主动监督、有效监督转变。学校党委在</a:t>
            </a:r>
            <a:r>
              <a:rPr lang="en-US" altLang="zh-CN" sz="1800" b="1">
                <a:solidFill>
                  <a:srgbClr val="0070C0"/>
                </a:solidFill>
                <a:latin typeface="楷体_GB2312" pitchFamily="49" charset="-122"/>
                <a:ea typeface="楷体_GB2312" pitchFamily="49" charset="-122"/>
              </a:rPr>
              <a:t>“</a:t>
            </a:r>
            <a:r>
              <a:rPr lang="zh-CN" altLang="en-US" sz="1800" b="1">
                <a:solidFill>
                  <a:srgbClr val="0070C0"/>
                </a:solidFill>
                <a:latin typeface="楷体_GB2312" pitchFamily="49" charset="-122"/>
                <a:ea typeface="楷体_GB2312" pitchFamily="49" charset="-122"/>
              </a:rPr>
              <a:t>三转”实施方案中明确纪检监察部门改变一线监督的方式，把工作重点转移到加强对职能部门履行职责特别是监管职责的监督上；要由“全程参与”、“过程监督”转变为调阅材料、专项检查、双随机抽查、程序倒查等形式的主动型监督。</a:t>
            </a:r>
            <a:endParaRPr lang="en-US" altLang="zh-CN" sz="1800" b="1">
              <a:solidFill>
                <a:srgbClr val="0070C0"/>
              </a:solidFill>
              <a:latin typeface="楷体_GB2312" pitchFamily="49" charset="-122"/>
              <a:ea typeface="楷体_GB2312" pitchFamily="49" charset="-122"/>
            </a:endParaRPr>
          </a:p>
          <a:p>
            <a:pPr indent="355600">
              <a:lnSpc>
                <a:spcPct val="150000"/>
              </a:lnSpc>
            </a:pPr>
            <a:endParaRPr lang="zh-CN" altLang="en-US" sz="1800" b="1">
              <a:solidFill>
                <a:srgbClr val="0070C0"/>
              </a:solidFill>
              <a:latin typeface="楷体_GB2312" pitchFamily="49" charset="-122"/>
              <a:ea typeface="楷体_GB2312" pitchFamily="49" charset="-122"/>
            </a:endParaRPr>
          </a:p>
          <a:p>
            <a:pPr indent="355600">
              <a:lnSpc>
                <a:spcPct val="150000"/>
              </a:lnSpc>
            </a:pPr>
            <a:r>
              <a:rPr lang="zh-CN" altLang="en-US" sz="1800" b="1">
                <a:solidFill>
                  <a:srgbClr val="0070C0"/>
                </a:solidFill>
                <a:latin typeface="楷体_GB2312" pitchFamily="49" charset="-122"/>
                <a:ea typeface="楷体_GB2312" pitchFamily="49" charset="-122"/>
              </a:rPr>
              <a:t>四是强化制度建设，细化</a:t>
            </a:r>
            <a:r>
              <a:rPr lang="en-US" altLang="zh-CN" sz="1800" b="1">
                <a:solidFill>
                  <a:srgbClr val="0070C0"/>
                </a:solidFill>
                <a:latin typeface="楷体_GB2312" pitchFamily="49" charset="-122"/>
                <a:ea typeface="楷体_GB2312" pitchFamily="49" charset="-122"/>
              </a:rPr>
              <a:t>《</a:t>
            </a:r>
            <a:r>
              <a:rPr lang="zh-CN" altLang="en-US" sz="1800" b="1">
                <a:solidFill>
                  <a:srgbClr val="0070C0"/>
                </a:solidFill>
                <a:latin typeface="楷体_GB2312" pitchFamily="49" charset="-122"/>
                <a:ea typeface="楷体_GB2312" pitchFamily="49" charset="-122"/>
              </a:rPr>
              <a:t>监督执纪工作规则（试行）</a:t>
            </a:r>
            <a:r>
              <a:rPr lang="en-US" altLang="zh-CN" sz="1800" b="1">
                <a:solidFill>
                  <a:srgbClr val="0070C0"/>
                </a:solidFill>
                <a:latin typeface="楷体_GB2312" pitchFamily="49" charset="-122"/>
                <a:ea typeface="楷体_GB2312" pitchFamily="49" charset="-122"/>
              </a:rPr>
              <a:t>》</a:t>
            </a:r>
            <a:r>
              <a:rPr lang="zh-CN" altLang="en-US" sz="1800" b="1">
                <a:solidFill>
                  <a:srgbClr val="0070C0"/>
                </a:solidFill>
                <a:latin typeface="楷体_GB2312" pitchFamily="49" charset="-122"/>
                <a:ea typeface="楷体_GB2312" pitchFamily="49" charset="-122"/>
              </a:rPr>
              <a:t>流程，修订</a:t>
            </a:r>
            <a:r>
              <a:rPr lang="en-US" altLang="zh-CN" sz="1800" b="1">
                <a:solidFill>
                  <a:srgbClr val="0070C0"/>
                </a:solidFill>
                <a:latin typeface="楷体_GB2312" pitchFamily="49" charset="-122"/>
                <a:ea typeface="楷体_GB2312" pitchFamily="49" charset="-122"/>
              </a:rPr>
              <a:t>《</a:t>
            </a:r>
            <a:r>
              <a:rPr lang="zh-CN" altLang="en-US" sz="1800" b="1">
                <a:solidFill>
                  <a:srgbClr val="0070C0"/>
                </a:solidFill>
                <a:latin typeface="楷体_GB2312" pitchFamily="49" charset="-122"/>
                <a:ea typeface="楷体_GB2312" pitchFamily="49" charset="-122"/>
              </a:rPr>
              <a:t>东华大学纪检监察信访举报工作实施办法</a:t>
            </a:r>
            <a:r>
              <a:rPr lang="en-US" altLang="zh-CN" sz="1800" b="1">
                <a:solidFill>
                  <a:srgbClr val="0070C0"/>
                </a:solidFill>
                <a:latin typeface="楷体_GB2312" pitchFamily="49" charset="-122"/>
                <a:ea typeface="楷体_GB2312" pitchFamily="49" charset="-122"/>
              </a:rPr>
              <a:t>》</a:t>
            </a:r>
            <a:r>
              <a:rPr lang="zh-CN" altLang="en-US" sz="1800" b="1">
                <a:solidFill>
                  <a:srgbClr val="0070C0"/>
                </a:solidFill>
                <a:latin typeface="楷体_GB2312" pitchFamily="49" charset="-122"/>
                <a:ea typeface="楷体_GB2312" pitchFamily="49" charset="-122"/>
              </a:rPr>
              <a:t>等一系列规范内部工作的规章制度。</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723"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30724"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六、他山之石</a:t>
            </a:r>
          </a:p>
        </p:txBody>
      </p:sp>
      <p:sp>
        <p:nvSpPr>
          <p:cNvPr id="30725" name="Rectangle 1"/>
          <p:cNvSpPr>
            <a:spLocks noChangeArrowheads="1"/>
          </p:cNvSpPr>
          <p:nvPr/>
        </p:nvSpPr>
        <p:spPr bwMode="auto">
          <a:xfrm>
            <a:off x="225425" y="1044575"/>
            <a:ext cx="8659813" cy="3000375"/>
          </a:xfrm>
          <a:prstGeom prst="rect">
            <a:avLst/>
          </a:prstGeom>
          <a:noFill/>
          <a:ln w="9525">
            <a:noFill/>
            <a:miter lim="800000"/>
            <a:headEnd/>
            <a:tailEnd/>
          </a:ln>
        </p:spPr>
        <p:txBody>
          <a:bodyPr anchor="ctr">
            <a:spAutoFit/>
          </a:bodyPr>
          <a:lstStyle/>
          <a:p>
            <a:pPr indent="355600">
              <a:lnSpc>
                <a:spcPct val="150000"/>
              </a:lnSpc>
            </a:pPr>
            <a:r>
              <a:rPr lang="zh-CN" altLang="zh-CN" sz="1800" b="1">
                <a:solidFill>
                  <a:srgbClr val="0070C0"/>
                </a:solidFill>
                <a:latin typeface="楷体_GB2312" pitchFamily="49" charset="-122"/>
                <a:ea typeface="楷体_GB2312" pitchFamily="49" charset="-122"/>
              </a:rPr>
              <a:t>五是按照《监督执纪工作规则（试行）》和《中共东华大学纪律检查委员会问题线索处置、信访举报集体研判工作实施办法》，规范信访件办理和处置工作。学校纪委办已从信访举报受理范围、阅批发函、办理程序、自查自纠、工作纪律等方面对学校纪检监察信访举报工作进行了规范。</a:t>
            </a:r>
            <a:endParaRPr lang="en-US" altLang="zh-CN" sz="1800" b="1">
              <a:solidFill>
                <a:srgbClr val="0070C0"/>
              </a:solidFill>
              <a:latin typeface="楷体_GB2312" pitchFamily="49" charset="-122"/>
              <a:ea typeface="楷体_GB2312" pitchFamily="49" charset="-122"/>
            </a:endParaRPr>
          </a:p>
          <a:p>
            <a:pPr indent="355600">
              <a:lnSpc>
                <a:spcPct val="150000"/>
              </a:lnSpc>
            </a:pPr>
            <a:endParaRPr lang="zh-CN" altLang="zh-CN" sz="1800" b="1">
              <a:solidFill>
                <a:srgbClr val="0070C0"/>
              </a:solidFill>
              <a:latin typeface="楷体_GB2312" pitchFamily="49" charset="-122"/>
              <a:ea typeface="楷体_GB2312" pitchFamily="49" charset="-122"/>
            </a:endParaRPr>
          </a:p>
          <a:p>
            <a:pPr indent="355600">
              <a:lnSpc>
                <a:spcPct val="150000"/>
              </a:lnSpc>
            </a:pPr>
            <a:r>
              <a:rPr lang="zh-CN" altLang="zh-CN" sz="1800" b="1">
                <a:solidFill>
                  <a:srgbClr val="0070C0"/>
                </a:solidFill>
                <a:latin typeface="楷体_GB2312" pitchFamily="49" charset="-122"/>
                <a:ea typeface="楷体_GB2312" pitchFamily="49" charset="-122"/>
              </a:rPr>
              <a:t>六是严格执行《监督执纪工作规则（试行）》要求，建立纪检监察谈话室，规范纪检监察工作，加强纪检监察人员业务培训和能力培养。</a:t>
            </a:r>
            <a:endParaRPr lang="zh-CN" altLang="en-US" sz="1800" b="1">
              <a:solidFill>
                <a:srgbClr val="0070C0"/>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747"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31748"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六、他山之石</a:t>
            </a:r>
          </a:p>
        </p:txBody>
      </p:sp>
      <p:sp>
        <p:nvSpPr>
          <p:cNvPr id="31749" name="Rectangle 1"/>
          <p:cNvSpPr>
            <a:spLocks noChangeArrowheads="1"/>
          </p:cNvSpPr>
          <p:nvPr/>
        </p:nvSpPr>
        <p:spPr bwMode="auto">
          <a:xfrm>
            <a:off x="263525" y="1022350"/>
            <a:ext cx="8612188" cy="3832225"/>
          </a:xfrm>
          <a:prstGeom prst="rect">
            <a:avLst/>
          </a:prstGeom>
          <a:noFill/>
          <a:ln w="9525">
            <a:noFill/>
            <a:miter lim="800000"/>
            <a:headEnd/>
            <a:tailEnd/>
          </a:ln>
        </p:spPr>
        <p:txBody>
          <a:bodyPr anchor="ctr">
            <a:spAutoFit/>
          </a:bodyPr>
          <a:lstStyle/>
          <a:p>
            <a:pPr indent="355600">
              <a:lnSpc>
                <a:spcPct val="150000"/>
              </a:lnSpc>
            </a:pPr>
            <a:r>
              <a:rPr lang="zh-CN" altLang="zh-CN" sz="1800" b="1">
                <a:solidFill>
                  <a:srgbClr val="0070C0"/>
                </a:solidFill>
                <a:latin typeface="楷体_GB2312" pitchFamily="49" charset="-122"/>
                <a:ea typeface="楷体_GB2312" pitchFamily="49" charset="-122"/>
              </a:rPr>
              <a:t>七是进一步细化和规范践行</a:t>
            </a:r>
            <a:r>
              <a:rPr lang="zh-CN" altLang="en-US" sz="1800" b="1">
                <a:solidFill>
                  <a:srgbClr val="0070C0"/>
                </a:solidFill>
                <a:latin typeface="楷体_GB2312" pitchFamily="49" charset="-122"/>
                <a:ea typeface="楷体_GB2312" pitchFamily="49" charset="-122"/>
              </a:rPr>
              <a:t>“四种形态”具体流程，对巡视中发现的问题，充分运用“四种形态”，对违规责任人进行批评教育或处分。针对巡视组移交给我校的问题线索、其它信访件，学校党委、纪委认真核查，分别给予责任人党纪处分、组织处理、诫勉谈话、提醒谈话和批评教育。</a:t>
            </a:r>
            <a:endParaRPr lang="en-US" altLang="zh-CN" sz="1800" b="1">
              <a:solidFill>
                <a:srgbClr val="0070C0"/>
              </a:solidFill>
              <a:latin typeface="楷体_GB2312" pitchFamily="49" charset="-122"/>
              <a:ea typeface="楷体_GB2312" pitchFamily="49" charset="-122"/>
            </a:endParaRPr>
          </a:p>
          <a:p>
            <a:pPr indent="355600">
              <a:lnSpc>
                <a:spcPct val="150000"/>
              </a:lnSpc>
            </a:pPr>
            <a:endParaRPr lang="zh-CN" altLang="en-US" sz="1800" b="1">
              <a:solidFill>
                <a:srgbClr val="0070C0"/>
              </a:solidFill>
              <a:latin typeface="楷体_GB2312" pitchFamily="49" charset="-122"/>
              <a:ea typeface="楷体_GB2312" pitchFamily="49" charset="-122"/>
            </a:endParaRPr>
          </a:p>
          <a:p>
            <a:pPr indent="355600">
              <a:lnSpc>
                <a:spcPct val="150000"/>
              </a:lnSpc>
            </a:pPr>
            <a:r>
              <a:rPr lang="zh-CN" altLang="en-US" sz="1800" b="1">
                <a:solidFill>
                  <a:srgbClr val="0070C0"/>
                </a:solidFill>
                <a:latin typeface="楷体_GB2312" pitchFamily="49" charset="-122"/>
                <a:ea typeface="楷体_GB2312" pitchFamily="49" charset="-122"/>
              </a:rPr>
              <a:t>八是针对相关案件做好用身边事教育身边人。学校党委在</a:t>
            </a:r>
            <a:r>
              <a:rPr lang="en-US" altLang="zh-CN" sz="1800" b="1">
                <a:solidFill>
                  <a:srgbClr val="0070C0"/>
                </a:solidFill>
                <a:latin typeface="楷体_GB2312" pitchFamily="49" charset="-122"/>
                <a:ea typeface="楷体_GB2312" pitchFamily="49" charset="-122"/>
              </a:rPr>
              <a:t>2017</a:t>
            </a:r>
            <a:r>
              <a:rPr lang="zh-CN" altLang="en-US" sz="1800" b="1">
                <a:solidFill>
                  <a:srgbClr val="0070C0"/>
                </a:solidFill>
                <a:latin typeface="楷体_GB2312" pitchFamily="49" charset="-122"/>
                <a:ea typeface="楷体_GB2312" pitchFamily="49" charset="-122"/>
              </a:rPr>
              <a:t>年的党委全委会、党委常委会、纪委全委会、党总支书记例会上对相关案件作了通报。同时，从学校管理、制度建设、干部廉洁自律等方面分析本案的原因和教训，提出完善相关制度，切实防范类似问题的再次发生的要求。</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771" name="矩形 7"/>
          <p:cNvSpPr>
            <a:spLocks noChangeArrowheads="1"/>
          </p:cNvSpPr>
          <p:nvPr/>
        </p:nvSpPr>
        <p:spPr bwMode="auto">
          <a:xfrm>
            <a:off x="1689100" y="2165350"/>
            <a:ext cx="5722938" cy="557213"/>
          </a:xfrm>
          <a:prstGeom prst="rect">
            <a:avLst/>
          </a:prstGeom>
          <a:noFill/>
          <a:ln w="9525">
            <a:noFill/>
            <a:miter lim="800000"/>
            <a:headEnd/>
            <a:tailEnd/>
          </a:ln>
        </p:spPr>
        <p:txBody>
          <a:bodyPr lIns="68580" tIns="34290" rIns="68580" bIns="34290">
            <a:spAutoFit/>
          </a:bodyPr>
          <a:lstStyle/>
          <a:p>
            <a:pPr algn="ctr"/>
            <a:r>
              <a:rPr lang="zh-CN" altLang="en-US" sz="3200" b="1">
                <a:solidFill>
                  <a:schemeClr val="accent1"/>
                </a:solidFill>
                <a:latin typeface="微软雅黑"/>
                <a:ea typeface="微软雅黑"/>
                <a:cs typeface="微软雅黑"/>
              </a:rPr>
              <a:t>谢谢，恳请批评指正！</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reeform 5"/>
          <p:cNvSpPr>
            <a:spLocks/>
          </p:cNvSpPr>
          <p:nvPr/>
        </p:nvSpPr>
        <p:spPr bwMode="auto">
          <a:xfrm>
            <a:off x="884238" y="1077913"/>
            <a:ext cx="1652587" cy="1852612"/>
          </a:xfrm>
          <a:custGeom>
            <a:avLst/>
            <a:gdLst>
              <a:gd name="T0" fmla="*/ 956435 w 3175"/>
              <a:gd name="T1" fmla="*/ 47886 h 3561"/>
              <a:gd name="T2" fmla="*/ 1239669 w 3175"/>
              <a:gd name="T3" fmla="*/ 211323 h 3561"/>
              <a:gd name="T4" fmla="*/ 1522902 w 3175"/>
              <a:gd name="T5" fmla="*/ 374761 h 3561"/>
              <a:gd name="T6" fmla="*/ 1653065 w 3175"/>
              <a:gd name="T7" fmla="*/ 600137 h 3561"/>
              <a:gd name="T8" fmla="*/ 1653065 w 3175"/>
              <a:gd name="T9" fmla="*/ 927012 h 3561"/>
              <a:gd name="T10" fmla="*/ 1653065 w 3175"/>
              <a:gd name="T11" fmla="*/ 1253366 h 3561"/>
              <a:gd name="T12" fmla="*/ 1522902 w 3175"/>
              <a:gd name="T13" fmla="*/ 1478743 h 3561"/>
              <a:gd name="T14" fmla="*/ 1239669 w 3175"/>
              <a:gd name="T15" fmla="*/ 1642180 h 3561"/>
              <a:gd name="T16" fmla="*/ 956435 w 3175"/>
              <a:gd name="T17" fmla="*/ 1805617 h 3561"/>
              <a:gd name="T18" fmla="*/ 696630 w 3175"/>
              <a:gd name="T19" fmla="*/ 1805617 h 3561"/>
              <a:gd name="T20" fmla="*/ 413396 w 3175"/>
              <a:gd name="T21" fmla="*/ 1642180 h 3561"/>
              <a:gd name="T22" fmla="*/ 130163 w 3175"/>
              <a:gd name="T23" fmla="*/ 1478743 h 3561"/>
              <a:gd name="T24" fmla="*/ 0 w 3175"/>
              <a:gd name="T25" fmla="*/ 1253366 h 3561"/>
              <a:gd name="T26" fmla="*/ 0 w 3175"/>
              <a:gd name="T27" fmla="*/ 927012 h 3561"/>
              <a:gd name="T28" fmla="*/ 0 w 3175"/>
              <a:gd name="T29" fmla="*/ 600137 h 3561"/>
              <a:gd name="T30" fmla="*/ 130163 w 3175"/>
              <a:gd name="T31" fmla="*/ 374761 h 3561"/>
              <a:gd name="T32" fmla="*/ 413396 w 3175"/>
              <a:gd name="T33" fmla="*/ 211323 h 3561"/>
              <a:gd name="T34" fmla="*/ 696630 w 3175"/>
              <a:gd name="T35" fmla="*/ 47886 h 3561"/>
              <a:gd name="T36" fmla="*/ 956435 w 3175"/>
              <a:gd name="T37" fmla="*/ 47886 h 35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75"/>
              <a:gd name="T58" fmla="*/ 0 h 3561"/>
              <a:gd name="T59" fmla="*/ 3175 w 3175"/>
              <a:gd name="T60" fmla="*/ 3561 h 35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75" h="3561">
                <a:moveTo>
                  <a:pt x="1837" y="92"/>
                </a:moveTo>
                <a:lnTo>
                  <a:pt x="2381" y="406"/>
                </a:lnTo>
                <a:lnTo>
                  <a:pt x="2925" y="720"/>
                </a:lnTo>
                <a:cubicBezTo>
                  <a:pt x="3084" y="812"/>
                  <a:pt x="3175" y="969"/>
                  <a:pt x="3175" y="1153"/>
                </a:cubicBezTo>
                <a:lnTo>
                  <a:pt x="3175" y="1781"/>
                </a:lnTo>
                <a:lnTo>
                  <a:pt x="3175" y="2408"/>
                </a:lnTo>
                <a:cubicBezTo>
                  <a:pt x="3175" y="2592"/>
                  <a:pt x="3084" y="2750"/>
                  <a:pt x="2925" y="2841"/>
                </a:cubicBezTo>
                <a:lnTo>
                  <a:pt x="2381" y="3155"/>
                </a:lnTo>
                <a:lnTo>
                  <a:pt x="1837" y="3469"/>
                </a:lnTo>
                <a:cubicBezTo>
                  <a:pt x="1678" y="3561"/>
                  <a:pt x="1496" y="3561"/>
                  <a:pt x="1338" y="3469"/>
                </a:cubicBezTo>
                <a:lnTo>
                  <a:pt x="794" y="3155"/>
                </a:lnTo>
                <a:lnTo>
                  <a:pt x="250" y="2841"/>
                </a:lnTo>
                <a:cubicBezTo>
                  <a:pt x="91" y="2750"/>
                  <a:pt x="0" y="2592"/>
                  <a:pt x="0" y="2408"/>
                </a:cubicBezTo>
                <a:lnTo>
                  <a:pt x="0" y="1781"/>
                </a:lnTo>
                <a:lnTo>
                  <a:pt x="0" y="1153"/>
                </a:lnTo>
                <a:cubicBezTo>
                  <a:pt x="0" y="969"/>
                  <a:pt x="91" y="812"/>
                  <a:pt x="250" y="720"/>
                </a:cubicBezTo>
                <a:lnTo>
                  <a:pt x="794" y="406"/>
                </a:lnTo>
                <a:lnTo>
                  <a:pt x="1338" y="92"/>
                </a:lnTo>
                <a:cubicBezTo>
                  <a:pt x="1496" y="0"/>
                  <a:pt x="1678" y="0"/>
                  <a:pt x="1837" y="92"/>
                </a:cubicBezTo>
                <a:close/>
              </a:path>
            </a:pathLst>
          </a:custGeom>
          <a:noFill/>
          <a:ln w="12700">
            <a:solidFill>
              <a:schemeClr val="accent1"/>
            </a:solidFill>
            <a:round/>
            <a:headEnd/>
            <a:tailEnd/>
          </a:ln>
        </p:spPr>
        <p:txBody>
          <a:bodyPr lIns="68580" tIns="34290" rIns="68580" bIns="34290"/>
          <a:lstStyle/>
          <a:p>
            <a:endParaRPr lang="zh-CN" altLang="en-US"/>
          </a:p>
        </p:txBody>
      </p:sp>
      <p:sp>
        <p:nvSpPr>
          <p:cNvPr id="3" name="Freeform 5"/>
          <p:cNvSpPr>
            <a:spLocks/>
          </p:cNvSpPr>
          <p:nvPr/>
        </p:nvSpPr>
        <p:spPr bwMode="auto">
          <a:xfrm>
            <a:off x="1062126" y="1351882"/>
            <a:ext cx="1296762" cy="1305308"/>
          </a:xfrm>
          <a:custGeom>
            <a:avLst/>
            <a:gdLst>
              <a:gd name="T0" fmla="*/ 1837 w 3175"/>
              <a:gd name="T1" fmla="*/ 92 h 3561"/>
              <a:gd name="T2" fmla="*/ 2381 w 3175"/>
              <a:gd name="T3" fmla="*/ 406 h 3561"/>
              <a:gd name="T4" fmla="*/ 2925 w 3175"/>
              <a:gd name="T5" fmla="*/ 720 h 3561"/>
              <a:gd name="T6" fmla="*/ 3175 w 3175"/>
              <a:gd name="T7" fmla="*/ 1153 h 3561"/>
              <a:gd name="T8" fmla="*/ 3175 w 3175"/>
              <a:gd name="T9" fmla="*/ 1781 h 3561"/>
              <a:gd name="T10" fmla="*/ 3175 w 3175"/>
              <a:gd name="T11" fmla="*/ 2408 h 3561"/>
              <a:gd name="T12" fmla="*/ 2925 w 3175"/>
              <a:gd name="T13" fmla="*/ 2841 h 3561"/>
              <a:gd name="T14" fmla="*/ 2381 w 3175"/>
              <a:gd name="T15" fmla="*/ 3155 h 3561"/>
              <a:gd name="T16" fmla="*/ 1837 w 3175"/>
              <a:gd name="T17" fmla="*/ 3469 h 3561"/>
              <a:gd name="T18" fmla="*/ 1338 w 3175"/>
              <a:gd name="T19" fmla="*/ 3469 h 3561"/>
              <a:gd name="T20" fmla="*/ 794 w 3175"/>
              <a:gd name="T21" fmla="*/ 3155 h 3561"/>
              <a:gd name="T22" fmla="*/ 250 w 3175"/>
              <a:gd name="T23" fmla="*/ 2841 h 3561"/>
              <a:gd name="T24" fmla="*/ 0 w 3175"/>
              <a:gd name="T25" fmla="*/ 2408 h 3561"/>
              <a:gd name="T26" fmla="*/ 0 w 3175"/>
              <a:gd name="T27" fmla="*/ 1781 h 3561"/>
              <a:gd name="T28" fmla="*/ 0 w 3175"/>
              <a:gd name="T29" fmla="*/ 1153 h 3561"/>
              <a:gd name="T30" fmla="*/ 250 w 3175"/>
              <a:gd name="T31" fmla="*/ 720 h 3561"/>
              <a:gd name="T32" fmla="*/ 794 w 3175"/>
              <a:gd name="T33" fmla="*/ 406 h 3561"/>
              <a:gd name="T34" fmla="*/ 1338 w 3175"/>
              <a:gd name="T35" fmla="*/ 92 h 3561"/>
              <a:gd name="T36" fmla="*/ 1837 w 3175"/>
              <a:gd name="T37" fmla="*/ 92 h 3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75" h="3561">
                <a:moveTo>
                  <a:pt x="1837" y="92"/>
                </a:moveTo>
                <a:lnTo>
                  <a:pt x="2381" y="406"/>
                </a:lnTo>
                <a:lnTo>
                  <a:pt x="2925" y="720"/>
                </a:lnTo>
                <a:cubicBezTo>
                  <a:pt x="3084" y="812"/>
                  <a:pt x="3175" y="969"/>
                  <a:pt x="3175" y="1153"/>
                </a:cubicBezTo>
                <a:lnTo>
                  <a:pt x="3175" y="1781"/>
                </a:lnTo>
                <a:lnTo>
                  <a:pt x="3175" y="2408"/>
                </a:lnTo>
                <a:cubicBezTo>
                  <a:pt x="3175" y="2592"/>
                  <a:pt x="3084" y="2750"/>
                  <a:pt x="2925" y="2841"/>
                </a:cubicBezTo>
                <a:lnTo>
                  <a:pt x="2381" y="3155"/>
                </a:lnTo>
                <a:lnTo>
                  <a:pt x="1837" y="3469"/>
                </a:lnTo>
                <a:cubicBezTo>
                  <a:pt x="1678" y="3561"/>
                  <a:pt x="1496" y="3561"/>
                  <a:pt x="1338" y="3469"/>
                </a:cubicBezTo>
                <a:lnTo>
                  <a:pt x="794" y="3155"/>
                </a:lnTo>
                <a:lnTo>
                  <a:pt x="250" y="2841"/>
                </a:lnTo>
                <a:cubicBezTo>
                  <a:pt x="91" y="2750"/>
                  <a:pt x="0" y="2592"/>
                  <a:pt x="0" y="2408"/>
                </a:cubicBezTo>
                <a:lnTo>
                  <a:pt x="0" y="1781"/>
                </a:lnTo>
                <a:lnTo>
                  <a:pt x="0" y="1153"/>
                </a:lnTo>
                <a:cubicBezTo>
                  <a:pt x="0" y="969"/>
                  <a:pt x="91" y="812"/>
                  <a:pt x="250" y="720"/>
                </a:cubicBezTo>
                <a:lnTo>
                  <a:pt x="794" y="406"/>
                </a:lnTo>
                <a:lnTo>
                  <a:pt x="1338" y="92"/>
                </a:lnTo>
                <a:cubicBezTo>
                  <a:pt x="1496" y="0"/>
                  <a:pt x="1678" y="0"/>
                  <a:pt x="1837" y="92"/>
                </a:cubicBezTo>
                <a:close/>
              </a:path>
            </a:pathLst>
          </a:custGeom>
          <a:solidFill>
            <a:schemeClr val="accent3"/>
          </a:solidFill>
          <a:ln w="28575">
            <a:gradFill>
              <a:gsLst>
                <a:gs pos="50000">
                  <a:srgbClr val="FFFF00"/>
                </a:gs>
                <a:gs pos="0">
                  <a:srgbClr val="FFA000"/>
                </a:gs>
                <a:gs pos="100000">
                  <a:srgbClr val="FFA000"/>
                </a:gs>
              </a:gsLst>
              <a:lin ang="1800000" scaled="0"/>
            </a:gradFill>
          </a:ln>
          <a:effectLst>
            <a:outerShdw blurRad="203200" dist="1016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solidFill>
                <a:prstClr val="white"/>
              </a:solidFill>
            </a:endParaRPr>
          </a:p>
        </p:txBody>
      </p:sp>
      <p:sp>
        <p:nvSpPr>
          <p:cNvPr id="4" name="矩形 3"/>
          <p:cNvSpPr/>
          <p:nvPr/>
        </p:nvSpPr>
        <p:spPr>
          <a:xfrm>
            <a:off x="1093329" y="1754467"/>
            <a:ext cx="1164241" cy="500137"/>
          </a:xfrm>
          <a:prstGeom prst="rect">
            <a:avLst/>
          </a:prstGeom>
          <a:noFill/>
          <a:effectLst/>
        </p:spPr>
        <p:txBody>
          <a:bodyPr lIns="68580" tIns="34290" rIns="68580" bIns="34290">
            <a:spAutoFit/>
          </a:bodyPr>
          <a:lstStyle/>
          <a:p>
            <a:pPr algn="ctr" fontAlgn="auto">
              <a:spcBef>
                <a:spcPts val="0"/>
              </a:spcBef>
              <a:spcAft>
                <a:spcPts val="0"/>
              </a:spcAft>
              <a:defRPr/>
            </a:pPr>
            <a:r>
              <a:rPr lang="zh-CN" altLang="en-US" sz="2800" b="1" dirty="0">
                <a:gradFill>
                  <a:gsLst>
                    <a:gs pos="0">
                      <a:srgbClr val="FFC000"/>
                    </a:gs>
                    <a:gs pos="33000">
                      <a:srgbClr val="FFFF99"/>
                    </a:gs>
                    <a:gs pos="66000">
                      <a:srgbClr val="F2B800"/>
                    </a:gs>
                    <a:gs pos="100000">
                      <a:srgbClr val="FFFF00"/>
                    </a:gs>
                  </a:gsLst>
                  <a:lin ang="5400000" scaled="0"/>
                </a:gradFill>
                <a:effectLst>
                  <a:outerShdw blurRad="152400" dist="152400" dir="2700000" algn="tl" rotWithShape="0">
                    <a:prstClr val="black">
                      <a:alpha val="60000"/>
                    </a:prstClr>
                  </a:outerShdw>
                </a:effectLst>
                <a:latin typeface="微软雅黑" panose="020B0503020204020204" pitchFamily="34" charset="-122"/>
                <a:ea typeface="微软雅黑" panose="020B0503020204020204" pitchFamily="34" charset="-122"/>
              </a:rPr>
              <a:t>目录</a:t>
            </a:r>
          </a:p>
        </p:txBody>
      </p:sp>
      <p:pic>
        <p:nvPicPr>
          <p:cNvPr id="15366" name="图片 4"/>
          <p:cNvPicPr>
            <a:picLocks noChangeAspect="1"/>
          </p:cNvPicPr>
          <p:nvPr/>
        </p:nvPicPr>
        <p:blipFill>
          <a:blip r:embed="rId2"/>
          <a:srcRect/>
          <a:stretch>
            <a:fillRect/>
          </a:stretch>
        </p:blipFill>
        <p:spPr bwMode="auto">
          <a:xfrm>
            <a:off x="430213" y="376238"/>
            <a:ext cx="588962" cy="501650"/>
          </a:xfrm>
          <a:prstGeom prst="rect">
            <a:avLst/>
          </a:prstGeom>
          <a:noFill/>
          <a:ln w="9525">
            <a:noFill/>
            <a:miter lim="800000"/>
            <a:headEnd/>
            <a:tailEnd/>
          </a:ln>
        </p:spPr>
      </p:pic>
      <p:grpSp>
        <p:nvGrpSpPr>
          <p:cNvPr id="15367" name="组合 29"/>
          <p:cNvGrpSpPr>
            <a:grpSpLocks/>
          </p:cNvGrpSpPr>
          <p:nvPr/>
        </p:nvGrpSpPr>
        <p:grpSpPr bwMode="auto">
          <a:xfrm>
            <a:off x="3098800" y="655638"/>
            <a:ext cx="4813300" cy="442912"/>
            <a:chOff x="5544649" y="861109"/>
            <a:chExt cx="4957647" cy="523220"/>
          </a:xfrm>
        </p:grpSpPr>
        <p:sp>
          <p:nvSpPr>
            <p:cNvPr id="13" name="圆角矩形 12"/>
            <p:cNvSpPr/>
            <p:nvPr/>
          </p:nvSpPr>
          <p:spPr>
            <a:xfrm>
              <a:off x="5544649" y="861109"/>
              <a:ext cx="4753259" cy="523220"/>
            </a:xfrm>
            <a:prstGeom prst="roundRect">
              <a:avLst/>
            </a:prstGeom>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391" name="矩形 6"/>
            <p:cNvSpPr>
              <a:spLocks noChangeArrowheads="1"/>
            </p:cNvSpPr>
            <p:nvPr/>
          </p:nvSpPr>
          <p:spPr bwMode="auto">
            <a:xfrm>
              <a:off x="6109940" y="938960"/>
              <a:ext cx="4392356" cy="399666"/>
            </a:xfrm>
            <a:prstGeom prst="rect">
              <a:avLst/>
            </a:prstGeom>
            <a:noFill/>
            <a:ln w="9525">
              <a:noFill/>
              <a:miter lim="800000"/>
              <a:headEnd/>
              <a:tailEnd/>
            </a:ln>
          </p:spPr>
          <p:txBody>
            <a:bodyPr>
              <a:spAutoFit/>
            </a:bodyPr>
            <a:lstStyle/>
            <a:p>
              <a:r>
                <a:rPr lang="zh-CN" altLang="en-US" sz="1600" b="1">
                  <a:solidFill>
                    <a:schemeClr val="bg1"/>
                  </a:solidFill>
                  <a:latin typeface="微软雅黑"/>
                  <a:ea typeface="微软雅黑"/>
                  <a:cs typeface="微软雅黑"/>
                </a:rPr>
                <a:t>领会习近平总书记全面从严治党的重要思想</a:t>
              </a:r>
            </a:p>
          </p:txBody>
        </p:sp>
        <p:sp>
          <p:nvSpPr>
            <p:cNvPr id="19" name="圆角矩形 18"/>
            <p:cNvSpPr>
              <a:spLocks noChangeAspect="1"/>
            </p:cNvSpPr>
            <p:nvPr/>
          </p:nvSpPr>
          <p:spPr>
            <a:xfrm>
              <a:off x="5600243" y="906117"/>
              <a:ext cx="431668" cy="4332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100" b="1" dirty="0">
                  <a:solidFill>
                    <a:schemeClr val="accent1"/>
                  </a:solidFill>
                  <a:latin typeface="微软雅黑" panose="020B0503020204020204" pitchFamily="34" charset="-122"/>
                  <a:ea typeface="微软雅黑" panose="020B0503020204020204" pitchFamily="34" charset="-122"/>
                </a:rPr>
                <a:t>1</a:t>
              </a:r>
              <a:endParaRPr lang="zh-CN" altLang="en-US" sz="2100" b="1" dirty="0">
                <a:solidFill>
                  <a:schemeClr val="accent1"/>
                </a:solidFill>
                <a:latin typeface="微软雅黑" panose="020B0503020204020204" pitchFamily="34" charset="-122"/>
                <a:ea typeface="微软雅黑" panose="020B0503020204020204" pitchFamily="34" charset="-122"/>
              </a:endParaRPr>
            </a:p>
          </p:txBody>
        </p:sp>
      </p:grpSp>
      <p:grpSp>
        <p:nvGrpSpPr>
          <p:cNvPr id="15368" name="组合 30"/>
          <p:cNvGrpSpPr>
            <a:grpSpLocks/>
          </p:cNvGrpSpPr>
          <p:nvPr/>
        </p:nvGrpSpPr>
        <p:grpSpPr bwMode="auto">
          <a:xfrm>
            <a:off x="3098800" y="1160463"/>
            <a:ext cx="4613275" cy="442912"/>
            <a:chOff x="5544649" y="1533136"/>
            <a:chExt cx="4752902" cy="523220"/>
          </a:xfrm>
        </p:grpSpPr>
        <p:sp>
          <p:nvSpPr>
            <p:cNvPr id="14" name="圆角矩形 13"/>
            <p:cNvSpPr/>
            <p:nvPr/>
          </p:nvSpPr>
          <p:spPr>
            <a:xfrm>
              <a:off x="5544649" y="1533136"/>
              <a:ext cx="4752902" cy="523220"/>
            </a:xfrm>
            <a:prstGeom prst="roundRect">
              <a:avLst/>
            </a:prstGeom>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388" name="矩形 7"/>
            <p:cNvSpPr>
              <a:spLocks noChangeArrowheads="1"/>
            </p:cNvSpPr>
            <p:nvPr/>
          </p:nvSpPr>
          <p:spPr bwMode="auto">
            <a:xfrm>
              <a:off x="6109940" y="1586109"/>
              <a:ext cx="4010163" cy="399667"/>
            </a:xfrm>
            <a:prstGeom prst="rect">
              <a:avLst/>
            </a:prstGeom>
            <a:noFill/>
            <a:ln w="9525">
              <a:noFill/>
              <a:miter lim="800000"/>
              <a:headEnd/>
              <a:tailEnd/>
            </a:ln>
          </p:spPr>
          <p:txBody>
            <a:bodyPr>
              <a:spAutoFit/>
            </a:bodyPr>
            <a:lstStyle/>
            <a:p>
              <a:r>
                <a:rPr lang="zh-CN" altLang="en-US" sz="1600" b="1">
                  <a:solidFill>
                    <a:schemeClr val="bg1"/>
                  </a:solidFill>
                  <a:latin typeface="微软雅黑"/>
                  <a:ea typeface="微软雅黑"/>
                  <a:cs typeface="微软雅黑"/>
                </a:rPr>
                <a:t>当前高校全面从严治党中存在的主要问题</a:t>
              </a:r>
            </a:p>
          </p:txBody>
        </p:sp>
        <p:sp>
          <p:nvSpPr>
            <p:cNvPr id="20" name="圆角矩形 19"/>
            <p:cNvSpPr>
              <a:spLocks noChangeAspect="1"/>
            </p:cNvSpPr>
            <p:nvPr/>
          </p:nvSpPr>
          <p:spPr>
            <a:xfrm>
              <a:off x="5600258" y="1578144"/>
              <a:ext cx="431785" cy="4332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100" b="1" dirty="0">
                  <a:solidFill>
                    <a:schemeClr val="accent1"/>
                  </a:solidFill>
                  <a:latin typeface="微软雅黑" panose="020B0503020204020204" pitchFamily="34" charset="-122"/>
                  <a:ea typeface="微软雅黑" panose="020B0503020204020204" pitchFamily="34" charset="-122"/>
                </a:rPr>
                <a:t>2</a:t>
              </a:r>
              <a:endParaRPr lang="zh-CN" altLang="en-US" sz="2100" b="1" dirty="0">
                <a:solidFill>
                  <a:schemeClr val="accent1"/>
                </a:solidFill>
                <a:latin typeface="微软雅黑" panose="020B0503020204020204" pitchFamily="34" charset="-122"/>
                <a:ea typeface="微软雅黑" panose="020B0503020204020204" pitchFamily="34" charset="-122"/>
              </a:endParaRPr>
            </a:p>
          </p:txBody>
        </p:sp>
      </p:grpSp>
      <p:grpSp>
        <p:nvGrpSpPr>
          <p:cNvPr id="15369" name="组合 31"/>
          <p:cNvGrpSpPr>
            <a:grpSpLocks/>
          </p:cNvGrpSpPr>
          <p:nvPr/>
        </p:nvGrpSpPr>
        <p:grpSpPr bwMode="auto">
          <a:xfrm>
            <a:off x="3098800" y="1663700"/>
            <a:ext cx="4613275" cy="442913"/>
            <a:chOff x="5544649" y="2205163"/>
            <a:chExt cx="4752902" cy="523220"/>
          </a:xfrm>
        </p:grpSpPr>
        <p:sp>
          <p:nvSpPr>
            <p:cNvPr id="15" name="圆角矩形 14"/>
            <p:cNvSpPr/>
            <p:nvPr/>
          </p:nvSpPr>
          <p:spPr>
            <a:xfrm>
              <a:off x="5544649" y="2205163"/>
              <a:ext cx="4752902" cy="523220"/>
            </a:xfrm>
            <a:prstGeom prst="roundRect">
              <a:avLst/>
            </a:prstGeom>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385" name="矩形 8"/>
            <p:cNvSpPr>
              <a:spLocks noChangeArrowheads="1"/>
            </p:cNvSpPr>
            <p:nvPr/>
          </p:nvSpPr>
          <p:spPr bwMode="auto">
            <a:xfrm>
              <a:off x="6130414" y="2263139"/>
              <a:ext cx="3602201" cy="399666"/>
            </a:xfrm>
            <a:prstGeom prst="rect">
              <a:avLst/>
            </a:prstGeom>
            <a:noFill/>
            <a:ln w="9525">
              <a:noFill/>
              <a:miter lim="800000"/>
              <a:headEnd/>
              <a:tailEnd/>
            </a:ln>
          </p:spPr>
          <p:txBody>
            <a:bodyPr>
              <a:spAutoFit/>
            </a:bodyPr>
            <a:lstStyle/>
            <a:p>
              <a:r>
                <a:rPr lang="zh-CN" altLang="en-US" sz="1600" b="1">
                  <a:solidFill>
                    <a:schemeClr val="bg1"/>
                  </a:solidFill>
                  <a:latin typeface="微软雅黑"/>
                  <a:ea typeface="微软雅黑"/>
                  <a:cs typeface="微软雅黑"/>
                </a:rPr>
                <a:t>高校纪检监察工作的职能定位</a:t>
              </a:r>
            </a:p>
          </p:txBody>
        </p:sp>
        <p:sp>
          <p:nvSpPr>
            <p:cNvPr id="21" name="圆角矩形 20"/>
            <p:cNvSpPr>
              <a:spLocks noChangeAspect="1"/>
            </p:cNvSpPr>
            <p:nvPr/>
          </p:nvSpPr>
          <p:spPr>
            <a:xfrm>
              <a:off x="5600258" y="2250171"/>
              <a:ext cx="431785" cy="4332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100" b="1" dirty="0">
                  <a:solidFill>
                    <a:schemeClr val="accent1"/>
                  </a:solidFill>
                  <a:latin typeface="微软雅黑" panose="020B0503020204020204" pitchFamily="34" charset="-122"/>
                  <a:ea typeface="微软雅黑" panose="020B0503020204020204" pitchFamily="34" charset="-122"/>
                </a:rPr>
                <a:t>3</a:t>
              </a:r>
              <a:endParaRPr lang="zh-CN" altLang="en-US" sz="2100" b="1" dirty="0">
                <a:solidFill>
                  <a:schemeClr val="accent1"/>
                </a:solidFill>
                <a:latin typeface="微软雅黑" panose="020B0503020204020204" pitchFamily="34" charset="-122"/>
                <a:ea typeface="微软雅黑" panose="020B0503020204020204" pitchFamily="34" charset="-122"/>
              </a:endParaRPr>
            </a:p>
          </p:txBody>
        </p:sp>
      </p:grpSp>
      <p:grpSp>
        <p:nvGrpSpPr>
          <p:cNvPr id="15370" name="组合 32"/>
          <p:cNvGrpSpPr>
            <a:grpSpLocks/>
          </p:cNvGrpSpPr>
          <p:nvPr/>
        </p:nvGrpSpPr>
        <p:grpSpPr bwMode="auto">
          <a:xfrm>
            <a:off x="3098800" y="2168525"/>
            <a:ext cx="4613275" cy="442913"/>
            <a:chOff x="5544649" y="2877190"/>
            <a:chExt cx="4752902" cy="523220"/>
          </a:xfrm>
        </p:grpSpPr>
        <p:sp>
          <p:nvSpPr>
            <p:cNvPr id="16" name="圆角矩形 15"/>
            <p:cNvSpPr/>
            <p:nvPr/>
          </p:nvSpPr>
          <p:spPr>
            <a:xfrm>
              <a:off x="5544649" y="2877190"/>
              <a:ext cx="4752902" cy="523220"/>
            </a:xfrm>
            <a:prstGeom prst="roundRect">
              <a:avLst/>
            </a:prstGeom>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382" name="矩形 9"/>
            <p:cNvSpPr>
              <a:spLocks noChangeArrowheads="1"/>
            </p:cNvSpPr>
            <p:nvPr/>
          </p:nvSpPr>
          <p:spPr bwMode="auto">
            <a:xfrm>
              <a:off x="6137241" y="2907969"/>
              <a:ext cx="3941913" cy="399666"/>
            </a:xfrm>
            <a:prstGeom prst="rect">
              <a:avLst/>
            </a:prstGeom>
            <a:noFill/>
            <a:ln w="9525">
              <a:noFill/>
              <a:miter lim="800000"/>
              <a:headEnd/>
              <a:tailEnd/>
            </a:ln>
          </p:spPr>
          <p:txBody>
            <a:bodyPr>
              <a:spAutoFit/>
            </a:bodyPr>
            <a:lstStyle/>
            <a:p>
              <a:r>
                <a:rPr lang="zh-CN" altLang="en-US" sz="1600" b="1">
                  <a:solidFill>
                    <a:schemeClr val="bg1"/>
                  </a:solidFill>
                  <a:latin typeface="微软雅黑"/>
                  <a:ea typeface="微软雅黑"/>
                  <a:cs typeface="微软雅黑"/>
                </a:rPr>
                <a:t>高校纪检监察部门“三转”面临的问题</a:t>
              </a:r>
            </a:p>
          </p:txBody>
        </p:sp>
        <p:sp>
          <p:nvSpPr>
            <p:cNvPr id="22" name="圆角矩形 21"/>
            <p:cNvSpPr>
              <a:spLocks noChangeAspect="1"/>
            </p:cNvSpPr>
            <p:nvPr/>
          </p:nvSpPr>
          <p:spPr>
            <a:xfrm>
              <a:off x="5600258" y="2922198"/>
              <a:ext cx="431785" cy="4332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100" b="1" dirty="0">
                  <a:solidFill>
                    <a:schemeClr val="accent1"/>
                  </a:solidFill>
                  <a:latin typeface="微软雅黑" panose="020B0503020204020204" pitchFamily="34" charset="-122"/>
                  <a:ea typeface="微软雅黑" panose="020B0503020204020204" pitchFamily="34" charset="-122"/>
                </a:rPr>
                <a:t>4</a:t>
              </a:r>
              <a:endParaRPr lang="zh-CN" altLang="en-US" sz="2100" b="1" dirty="0">
                <a:solidFill>
                  <a:schemeClr val="accent1"/>
                </a:solidFill>
                <a:latin typeface="微软雅黑" panose="020B0503020204020204" pitchFamily="34" charset="-122"/>
                <a:ea typeface="微软雅黑" panose="020B0503020204020204" pitchFamily="34" charset="-122"/>
              </a:endParaRPr>
            </a:p>
          </p:txBody>
        </p:sp>
      </p:grpSp>
      <p:grpSp>
        <p:nvGrpSpPr>
          <p:cNvPr id="15371" name="组合 33"/>
          <p:cNvGrpSpPr>
            <a:grpSpLocks/>
          </p:cNvGrpSpPr>
          <p:nvPr/>
        </p:nvGrpSpPr>
        <p:grpSpPr bwMode="auto">
          <a:xfrm>
            <a:off x="3098800" y="2671763"/>
            <a:ext cx="4613275" cy="442912"/>
            <a:chOff x="5544649" y="3549217"/>
            <a:chExt cx="4752902" cy="523220"/>
          </a:xfrm>
        </p:grpSpPr>
        <p:sp>
          <p:nvSpPr>
            <p:cNvPr id="17" name="圆角矩形 16"/>
            <p:cNvSpPr/>
            <p:nvPr/>
          </p:nvSpPr>
          <p:spPr>
            <a:xfrm>
              <a:off x="5544649" y="3549217"/>
              <a:ext cx="4752902" cy="523220"/>
            </a:xfrm>
            <a:prstGeom prst="roundRect">
              <a:avLst/>
            </a:prstGeom>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600" dirty="0"/>
            </a:p>
          </p:txBody>
        </p:sp>
        <p:sp>
          <p:nvSpPr>
            <p:cNvPr id="15379" name="矩形 10"/>
            <p:cNvSpPr>
              <a:spLocks noChangeArrowheads="1"/>
            </p:cNvSpPr>
            <p:nvPr/>
          </p:nvSpPr>
          <p:spPr bwMode="auto">
            <a:xfrm>
              <a:off x="6191841" y="3579996"/>
              <a:ext cx="3602201" cy="399666"/>
            </a:xfrm>
            <a:prstGeom prst="rect">
              <a:avLst/>
            </a:prstGeom>
            <a:noFill/>
            <a:ln w="9525">
              <a:noFill/>
              <a:miter lim="800000"/>
              <a:headEnd/>
              <a:tailEnd/>
            </a:ln>
          </p:spPr>
          <p:txBody>
            <a:bodyPr>
              <a:spAutoFit/>
            </a:bodyPr>
            <a:lstStyle/>
            <a:p>
              <a:r>
                <a:rPr lang="zh-CN" altLang="en-US" sz="1600" b="1">
                  <a:solidFill>
                    <a:schemeClr val="bg1"/>
                  </a:solidFill>
                  <a:latin typeface="微软雅黑"/>
                  <a:ea typeface="微软雅黑"/>
                  <a:cs typeface="微软雅黑"/>
                </a:rPr>
                <a:t>聚焦主责主业，持续深化“三转”</a:t>
              </a:r>
            </a:p>
          </p:txBody>
        </p:sp>
        <p:sp>
          <p:nvSpPr>
            <p:cNvPr id="23" name="圆角矩形 22"/>
            <p:cNvSpPr>
              <a:spLocks noChangeAspect="1"/>
            </p:cNvSpPr>
            <p:nvPr/>
          </p:nvSpPr>
          <p:spPr>
            <a:xfrm>
              <a:off x="5600258" y="3594225"/>
              <a:ext cx="431785" cy="4332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100" b="1" dirty="0">
                  <a:solidFill>
                    <a:schemeClr val="accent1"/>
                  </a:solidFill>
                  <a:latin typeface="微软雅黑" panose="020B0503020204020204" pitchFamily="34" charset="-122"/>
                  <a:ea typeface="微软雅黑" panose="020B0503020204020204" pitchFamily="34" charset="-122"/>
                </a:rPr>
                <a:t>5</a:t>
              </a:r>
              <a:endParaRPr lang="zh-CN" altLang="en-US" sz="2100" b="1" dirty="0">
                <a:solidFill>
                  <a:schemeClr val="accent1"/>
                </a:solidFill>
                <a:latin typeface="微软雅黑" panose="020B0503020204020204" pitchFamily="34" charset="-122"/>
                <a:ea typeface="微软雅黑" panose="020B0503020204020204" pitchFamily="34" charset="-122"/>
              </a:endParaRPr>
            </a:p>
          </p:txBody>
        </p:sp>
      </p:grpSp>
      <p:grpSp>
        <p:nvGrpSpPr>
          <p:cNvPr id="15372" name="组合 34"/>
          <p:cNvGrpSpPr>
            <a:grpSpLocks/>
          </p:cNvGrpSpPr>
          <p:nvPr/>
        </p:nvGrpSpPr>
        <p:grpSpPr bwMode="auto">
          <a:xfrm>
            <a:off x="3098800" y="3176588"/>
            <a:ext cx="4613275" cy="442912"/>
            <a:chOff x="5544649" y="4221242"/>
            <a:chExt cx="4752902" cy="523220"/>
          </a:xfrm>
        </p:grpSpPr>
        <p:sp>
          <p:nvSpPr>
            <p:cNvPr id="18" name="圆角矩形 17"/>
            <p:cNvSpPr/>
            <p:nvPr/>
          </p:nvSpPr>
          <p:spPr>
            <a:xfrm>
              <a:off x="5544649" y="4221242"/>
              <a:ext cx="4752902" cy="523220"/>
            </a:xfrm>
            <a:prstGeom prst="roundRect">
              <a:avLst/>
            </a:prstGeom>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376" name="矩形 11"/>
            <p:cNvSpPr>
              <a:spLocks noChangeArrowheads="1"/>
            </p:cNvSpPr>
            <p:nvPr/>
          </p:nvSpPr>
          <p:spPr bwMode="auto">
            <a:xfrm>
              <a:off x="6198665" y="4252021"/>
              <a:ext cx="3602201" cy="399667"/>
            </a:xfrm>
            <a:prstGeom prst="rect">
              <a:avLst/>
            </a:prstGeom>
            <a:noFill/>
            <a:ln w="9525">
              <a:noFill/>
              <a:miter lim="800000"/>
              <a:headEnd/>
              <a:tailEnd/>
            </a:ln>
          </p:spPr>
          <p:txBody>
            <a:bodyPr>
              <a:spAutoFit/>
            </a:bodyPr>
            <a:lstStyle/>
            <a:p>
              <a:r>
                <a:rPr lang="zh-CN" altLang="en-US" sz="1600" b="1">
                  <a:solidFill>
                    <a:schemeClr val="bg1"/>
                  </a:solidFill>
                  <a:latin typeface="微软雅黑"/>
                  <a:ea typeface="微软雅黑"/>
                  <a:cs typeface="微软雅黑"/>
                </a:rPr>
                <a:t>他山之石</a:t>
              </a:r>
            </a:p>
          </p:txBody>
        </p:sp>
        <p:sp>
          <p:nvSpPr>
            <p:cNvPr id="24" name="圆角矩形 23"/>
            <p:cNvSpPr>
              <a:spLocks noChangeAspect="1"/>
            </p:cNvSpPr>
            <p:nvPr/>
          </p:nvSpPr>
          <p:spPr>
            <a:xfrm>
              <a:off x="5600258" y="4266250"/>
              <a:ext cx="431785" cy="4332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100" b="1" dirty="0">
                  <a:solidFill>
                    <a:schemeClr val="accent1"/>
                  </a:solidFill>
                  <a:latin typeface="微软雅黑" panose="020B0503020204020204" pitchFamily="34" charset="-122"/>
                  <a:ea typeface="微软雅黑" panose="020B0503020204020204" pitchFamily="34" charset="-122"/>
                </a:rPr>
                <a:t>6</a:t>
              </a:r>
              <a:endParaRPr lang="zh-CN" altLang="en-US" sz="2100" b="1" dirty="0">
                <a:solidFill>
                  <a:schemeClr val="accent1"/>
                </a:solidFill>
                <a:latin typeface="微软雅黑" panose="020B0503020204020204" pitchFamily="34" charset="-122"/>
                <a:ea typeface="微软雅黑" panose="020B0503020204020204" pitchFamily="34" charset="-122"/>
              </a:endParaRPr>
            </a:p>
          </p:txBody>
        </p:sp>
      </p:grpSp>
      <p:pic>
        <p:nvPicPr>
          <p:cNvPr id="15373" name="图片 27"/>
          <p:cNvPicPr>
            <a:picLocks noChangeAspect="1"/>
          </p:cNvPicPr>
          <p:nvPr/>
        </p:nvPicPr>
        <p:blipFill>
          <a:blip r:embed="rId3"/>
          <a:srcRect/>
          <a:stretch>
            <a:fillRect/>
          </a:stretch>
        </p:blipFill>
        <p:spPr bwMode="auto">
          <a:xfrm>
            <a:off x="425450" y="3779838"/>
            <a:ext cx="8293100" cy="1363662"/>
          </a:xfrm>
          <a:prstGeom prst="rect">
            <a:avLst/>
          </a:prstGeom>
          <a:noFill/>
          <a:ln w="9525">
            <a:noFill/>
            <a:miter lim="800000"/>
            <a:headEnd/>
            <a:tailEnd/>
          </a:ln>
        </p:spPr>
      </p:pic>
      <p:pic>
        <p:nvPicPr>
          <p:cNvPr id="15374" name="图片 28"/>
          <p:cNvPicPr>
            <a:picLocks noChangeAspect="1"/>
          </p:cNvPicPr>
          <p:nvPr/>
        </p:nvPicPr>
        <p:blipFill>
          <a:blip r:embed="rId4"/>
          <a:srcRect/>
          <a:stretch>
            <a:fillRect/>
          </a:stretch>
        </p:blipFill>
        <p:spPr bwMode="auto">
          <a:xfrm>
            <a:off x="352425" y="3562350"/>
            <a:ext cx="1527175" cy="636588"/>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387" name="矩形 4"/>
          <p:cNvSpPr>
            <a:spLocks noChangeArrowheads="1"/>
          </p:cNvSpPr>
          <p:nvPr/>
        </p:nvSpPr>
        <p:spPr bwMode="auto">
          <a:xfrm>
            <a:off x="795338" y="265113"/>
            <a:ext cx="58896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一、准确把握习近平总书记关于全面从严治党的重要思想</a:t>
            </a:r>
          </a:p>
        </p:txBody>
      </p:sp>
      <p:sp>
        <p:nvSpPr>
          <p:cNvPr id="16388"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3" name="矩形 2"/>
          <p:cNvSpPr/>
          <p:nvPr/>
        </p:nvSpPr>
        <p:spPr>
          <a:xfrm>
            <a:off x="984250" y="1020763"/>
            <a:ext cx="5087938" cy="400050"/>
          </a:xfrm>
          <a:prstGeom prst="rect">
            <a:avLst/>
          </a:prstGeom>
        </p:spPr>
        <p:txBody>
          <a:bodyPr wrap="none">
            <a:spAutoFit/>
          </a:bodyPr>
          <a:lstStyle/>
          <a:p>
            <a:pPr fontAlgn="auto">
              <a:spcBef>
                <a:spcPts val="0"/>
              </a:spcBef>
              <a:spcAft>
                <a:spcPts val="0"/>
              </a:spcAft>
              <a:defRPr/>
            </a:pPr>
            <a:r>
              <a:rPr lang="zh-CN" altLang="zh-CN" sz="2000" b="1" dirty="0">
                <a:solidFill>
                  <a:schemeClr val="accent5">
                    <a:lumMod val="50000"/>
                  </a:schemeClr>
                </a:solidFill>
                <a:latin typeface="黑体" pitchFamily="49" charset="-122"/>
                <a:ea typeface="黑体" pitchFamily="49" charset="-122"/>
              </a:rPr>
              <a:t>（一）全面从严治党是我们党最鲜明的品格</a:t>
            </a:r>
            <a:endParaRPr lang="zh-CN" altLang="en-US" sz="2000" b="1" dirty="0">
              <a:solidFill>
                <a:schemeClr val="accent5">
                  <a:lumMod val="50000"/>
                </a:schemeClr>
              </a:solidFill>
              <a:latin typeface="黑体" pitchFamily="49" charset="-122"/>
              <a:ea typeface="黑体" pitchFamily="49" charset="-122"/>
            </a:endParaRPr>
          </a:p>
        </p:txBody>
      </p:sp>
      <p:sp>
        <p:nvSpPr>
          <p:cNvPr id="26" name="矩形 25"/>
          <p:cNvSpPr/>
          <p:nvPr/>
        </p:nvSpPr>
        <p:spPr>
          <a:xfrm>
            <a:off x="984250" y="1714500"/>
            <a:ext cx="5346700" cy="400050"/>
          </a:xfrm>
          <a:prstGeom prst="rect">
            <a:avLst/>
          </a:prstGeom>
        </p:spPr>
        <p:txBody>
          <a:bodyPr wrap="none">
            <a:spAutoFit/>
          </a:bodyPr>
          <a:lstStyle/>
          <a:p>
            <a:pPr fontAlgn="auto">
              <a:spcBef>
                <a:spcPts val="0"/>
              </a:spcBef>
              <a:spcAft>
                <a:spcPts val="0"/>
              </a:spcAft>
              <a:defRPr/>
            </a:pPr>
            <a:r>
              <a:rPr lang="zh-CN" altLang="zh-CN" sz="2000" b="1" dirty="0">
                <a:solidFill>
                  <a:schemeClr val="accent5">
                    <a:lumMod val="50000"/>
                  </a:schemeClr>
                </a:solidFill>
                <a:latin typeface="黑体" pitchFamily="49" charset="-122"/>
                <a:ea typeface="黑体" pitchFamily="49" charset="-122"/>
              </a:rPr>
              <a:t>（二）党的十八大以来全面从严治党成效显著</a:t>
            </a:r>
            <a:endParaRPr lang="zh-CN" altLang="en-US" sz="2000" b="1" dirty="0">
              <a:solidFill>
                <a:schemeClr val="accent5">
                  <a:lumMod val="50000"/>
                </a:schemeClr>
              </a:solidFill>
              <a:latin typeface="黑体" pitchFamily="49" charset="-122"/>
              <a:ea typeface="黑体" pitchFamily="49" charset="-122"/>
            </a:endParaRPr>
          </a:p>
        </p:txBody>
      </p:sp>
      <p:sp>
        <p:nvSpPr>
          <p:cNvPr id="27" name="矩形 26"/>
          <p:cNvSpPr/>
          <p:nvPr/>
        </p:nvSpPr>
        <p:spPr>
          <a:xfrm>
            <a:off x="995363" y="2471738"/>
            <a:ext cx="6119812" cy="400050"/>
          </a:xfrm>
          <a:prstGeom prst="rect">
            <a:avLst/>
          </a:prstGeom>
        </p:spPr>
        <p:txBody>
          <a:bodyPr wrap="none">
            <a:spAutoFit/>
          </a:bodyPr>
          <a:lstStyle/>
          <a:p>
            <a:pPr fontAlgn="auto">
              <a:spcBef>
                <a:spcPts val="0"/>
              </a:spcBef>
              <a:spcAft>
                <a:spcPts val="0"/>
              </a:spcAft>
              <a:defRPr/>
            </a:pPr>
            <a:r>
              <a:rPr lang="zh-CN" altLang="zh-CN" sz="2000" b="1" dirty="0">
                <a:solidFill>
                  <a:schemeClr val="accent5">
                    <a:lumMod val="50000"/>
                  </a:schemeClr>
                </a:solidFill>
                <a:latin typeface="黑体" pitchFamily="49" charset="-122"/>
                <a:ea typeface="黑体" pitchFamily="49" charset="-122"/>
              </a:rPr>
              <a:t>（三）深刻领会新时代全面从严治党的新要求新部署</a:t>
            </a:r>
            <a:endParaRPr lang="zh-CN" altLang="en-US" sz="2000" b="1" dirty="0">
              <a:solidFill>
                <a:schemeClr val="accent5">
                  <a:lumMod val="50000"/>
                </a:schemeClr>
              </a:solidFill>
              <a:latin typeface="黑体" pitchFamily="49" charset="-122"/>
              <a:ea typeface="黑体" pitchFamily="49" charset="-122"/>
            </a:endParaRPr>
          </a:p>
        </p:txBody>
      </p:sp>
      <p:sp>
        <p:nvSpPr>
          <p:cNvPr id="28" name="矩形 27"/>
          <p:cNvSpPr/>
          <p:nvPr/>
        </p:nvSpPr>
        <p:spPr>
          <a:xfrm>
            <a:off x="1624013" y="3144838"/>
            <a:ext cx="6853237" cy="369887"/>
          </a:xfrm>
          <a:prstGeom prst="rect">
            <a:avLst/>
          </a:prstGeom>
        </p:spPr>
        <p:txBody>
          <a:bodyPr>
            <a:spAutoFit/>
          </a:bodyPr>
          <a:lstStyle/>
          <a:p>
            <a:pPr fontAlgn="auto">
              <a:spcBef>
                <a:spcPts val="0"/>
              </a:spcBef>
              <a:spcAft>
                <a:spcPts val="0"/>
              </a:spcAft>
              <a:defRPr/>
            </a:pPr>
            <a:r>
              <a:rPr lang="zh-CN" altLang="zh-CN" sz="1800" b="1" dirty="0">
                <a:solidFill>
                  <a:schemeClr val="accent5">
                    <a:lumMod val="75000"/>
                  </a:schemeClr>
                </a:solidFill>
                <a:latin typeface="楷体_GB2312" pitchFamily="49" charset="-122"/>
                <a:ea typeface="楷体_GB2312" pitchFamily="49" charset="-122"/>
              </a:rPr>
              <a:t>一是深刻领会习近平新时代中国特色社会主义思想这个根本</a:t>
            </a:r>
            <a:r>
              <a:rPr lang="zh-CN" altLang="zh-CN" sz="1800" b="1" dirty="0">
                <a:solidFill>
                  <a:schemeClr val="accent5">
                    <a:lumMod val="75000"/>
                  </a:schemeClr>
                </a:solidFill>
                <a:latin typeface="楷体_GB2312" pitchFamily="49" charset="-122"/>
                <a:ea typeface="楷体_GB2312" pitchFamily="49" charset="-122"/>
              </a:rPr>
              <a:t>引领</a:t>
            </a:r>
            <a:endParaRPr lang="zh-CN" altLang="zh-CN" sz="1800" b="1" dirty="0">
              <a:solidFill>
                <a:schemeClr val="accent5">
                  <a:lumMod val="75000"/>
                </a:schemeClr>
              </a:solidFill>
              <a:latin typeface="楷体_GB2312" pitchFamily="49" charset="-122"/>
              <a:ea typeface="楷体_GB2312" pitchFamily="49" charset="-122"/>
            </a:endParaRPr>
          </a:p>
        </p:txBody>
      </p:sp>
      <p:sp>
        <p:nvSpPr>
          <p:cNvPr id="29" name="矩形 28"/>
          <p:cNvSpPr/>
          <p:nvPr/>
        </p:nvSpPr>
        <p:spPr>
          <a:xfrm>
            <a:off x="1619250" y="3733800"/>
            <a:ext cx="5530850" cy="369888"/>
          </a:xfrm>
          <a:prstGeom prst="rect">
            <a:avLst/>
          </a:prstGeom>
        </p:spPr>
        <p:txBody>
          <a:bodyPr wrap="none">
            <a:spAutoFit/>
          </a:bodyPr>
          <a:lstStyle/>
          <a:p>
            <a:pPr fontAlgn="auto">
              <a:spcBef>
                <a:spcPts val="0"/>
              </a:spcBef>
              <a:spcAft>
                <a:spcPts val="0"/>
              </a:spcAft>
              <a:defRPr/>
            </a:pPr>
            <a:r>
              <a:rPr lang="zh-CN" altLang="zh-CN" sz="1800" b="1" dirty="0">
                <a:solidFill>
                  <a:schemeClr val="accent5">
                    <a:lumMod val="75000"/>
                  </a:schemeClr>
                </a:solidFill>
                <a:latin typeface="楷体_GB2312" pitchFamily="49" charset="-122"/>
                <a:ea typeface="楷体_GB2312" pitchFamily="49" charset="-122"/>
              </a:rPr>
              <a:t>二是深刻领会坚持和加强党的全面领导这个根本</a:t>
            </a:r>
            <a:r>
              <a:rPr lang="zh-CN" altLang="zh-CN" sz="1800" b="1" dirty="0">
                <a:solidFill>
                  <a:schemeClr val="accent5">
                    <a:lumMod val="75000"/>
                  </a:schemeClr>
                </a:solidFill>
                <a:latin typeface="楷体_GB2312" pitchFamily="49" charset="-122"/>
                <a:ea typeface="楷体_GB2312" pitchFamily="49" charset="-122"/>
              </a:rPr>
              <a:t>目标</a:t>
            </a:r>
            <a:endParaRPr lang="zh-CN" altLang="zh-CN" sz="1800" b="1" dirty="0">
              <a:solidFill>
                <a:schemeClr val="accent5">
                  <a:lumMod val="75000"/>
                </a:schemeClr>
              </a:solidFill>
              <a:latin typeface="楷体_GB2312" pitchFamily="49" charset="-122"/>
              <a:ea typeface="楷体_GB2312" pitchFamily="49" charset="-122"/>
            </a:endParaRPr>
          </a:p>
        </p:txBody>
      </p:sp>
      <p:sp>
        <p:nvSpPr>
          <p:cNvPr id="30" name="矩形 29"/>
          <p:cNvSpPr/>
          <p:nvPr/>
        </p:nvSpPr>
        <p:spPr>
          <a:xfrm>
            <a:off x="1628775" y="4341813"/>
            <a:ext cx="3903663" cy="369887"/>
          </a:xfrm>
          <a:prstGeom prst="rect">
            <a:avLst/>
          </a:prstGeom>
        </p:spPr>
        <p:txBody>
          <a:bodyPr wrap="none">
            <a:spAutoFit/>
          </a:bodyPr>
          <a:lstStyle/>
          <a:p>
            <a:pPr fontAlgn="auto">
              <a:spcBef>
                <a:spcPts val="0"/>
              </a:spcBef>
              <a:spcAft>
                <a:spcPts val="0"/>
              </a:spcAft>
              <a:defRPr/>
            </a:pPr>
            <a:r>
              <a:rPr lang="zh-CN" altLang="zh-CN" sz="1800" b="1" dirty="0">
                <a:solidFill>
                  <a:schemeClr val="accent5">
                    <a:lumMod val="75000"/>
                  </a:schemeClr>
                </a:solidFill>
                <a:latin typeface="楷体_GB2312" pitchFamily="49" charset="-122"/>
                <a:ea typeface="楷体_GB2312" pitchFamily="49" charset="-122"/>
              </a:rPr>
              <a:t>三是深刻领会新时代党的建设总</a:t>
            </a:r>
            <a:r>
              <a:rPr lang="zh-CN" altLang="zh-CN" sz="1800" b="1" dirty="0">
                <a:solidFill>
                  <a:schemeClr val="accent5">
                    <a:lumMod val="75000"/>
                  </a:schemeClr>
                </a:solidFill>
                <a:latin typeface="楷体_GB2312" pitchFamily="49" charset="-122"/>
                <a:ea typeface="楷体_GB2312" pitchFamily="49" charset="-122"/>
              </a:rPr>
              <a:t>要求</a:t>
            </a:r>
            <a:endParaRPr lang="zh-CN" altLang="zh-CN" sz="1800" b="1" dirty="0">
              <a:solidFill>
                <a:schemeClr val="accent5">
                  <a:lumMod val="75000"/>
                </a:schemeClr>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411" name="矩形 4"/>
          <p:cNvSpPr>
            <a:spLocks noChangeArrowheads="1"/>
          </p:cNvSpPr>
          <p:nvPr/>
        </p:nvSpPr>
        <p:spPr bwMode="auto">
          <a:xfrm>
            <a:off x="795338" y="265113"/>
            <a:ext cx="5022850"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二、当前高校全面从严治党中存在的主要问题</a:t>
            </a:r>
          </a:p>
        </p:txBody>
      </p:sp>
      <p:sp>
        <p:nvSpPr>
          <p:cNvPr id="17412"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3" name="矩形 2"/>
          <p:cNvSpPr/>
          <p:nvPr/>
        </p:nvSpPr>
        <p:spPr>
          <a:xfrm>
            <a:off x="979488" y="1141413"/>
            <a:ext cx="7916862" cy="2554287"/>
          </a:xfrm>
          <a:prstGeom prst="rect">
            <a:avLst/>
          </a:prstGeom>
        </p:spPr>
        <p:txBody>
          <a:bodyPr>
            <a:spAutoFit/>
          </a:bodyPr>
          <a:lstStyle/>
          <a:p>
            <a:pPr fontAlgn="auto">
              <a:spcBef>
                <a:spcPts val="0"/>
              </a:spcBef>
              <a:spcAft>
                <a:spcPts val="0"/>
              </a:spcAft>
              <a:defRPr/>
            </a:pPr>
            <a:r>
              <a:rPr lang="en-US" altLang="zh-CN" sz="2000" b="1" dirty="0">
                <a:solidFill>
                  <a:schemeClr val="accent5">
                    <a:lumMod val="75000"/>
                  </a:schemeClr>
                </a:solidFill>
                <a:latin typeface="楷体_GB2312" pitchFamily="49" charset="-122"/>
                <a:ea typeface="楷体_GB2312" pitchFamily="49" charset="-122"/>
              </a:rPr>
              <a:t>    </a:t>
            </a:r>
            <a:r>
              <a:rPr lang="zh-CN" altLang="zh-CN" sz="2000" b="1" dirty="0">
                <a:solidFill>
                  <a:schemeClr val="accent5">
                    <a:lumMod val="75000"/>
                  </a:schemeClr>
                </a:solidFill>
                <a:latin typeface="楷体_GB2312" pitchFamily="49" charset="-122"/>
                <a:ea typeface="楷体_GB2312" pitchFamily="49" charset="-122"/>
              </a:rPr>
              <a:t>十</a:t>
            </a:r>
            <a:r>
              <a:rPr lang="zh-CN" altLang="zh-CN" sz="2000" b="1" dirty="0">
                <a:solidFill>
                  <a:schemeClr val="accent5">
                    <a:lumMod val="75000"/>
                  </a:schemeClr>
                </a:solidFill>
                <a:latin typeface="楷体_GB2312" pitchFamily="49" charset="-122"/>
                <a:ea typeface="楷体_GB2312" pitchFamily="49" charset="-122"/>
              </a:rPr>
              <a:t>八大以来，教育部和各省市对所属高校展开巡视</a:t>
            </a:r>
            <a:r>
              <a:rPr lang="zh-CN" altLang="zh-CN" sz="2000" b="1" dirty="0">
                <a:solidFill>
                  <a:schemeClr val="accent5">
                    <a:lumMod val="75000"/>
                  </a:schemeClr>
                </a:solidFill>
                <a:latin typeface="楷体_GB2312" pitchFamily="49" charset="-122"/>
                <a:ea typeface="楷体_GB2312" pitchFamily="49" charset="-122"/>
              </a:rPr>
              <a:t>，</a:t>
            </a:r>
            <a:r>
              <a:rPr lang="zh-CN" altLang="en-US" sz="2000" b="1" dirty="0">
                <a:solidFill>
                  <a:schemeClr val="accent5">
                    <a:lumMod val="75000"/>
                  </a:schemeClr>
                </a:solidFill>
                <a:latin typeface="楷体_GB2312" pitchFamily="49" charset="-122"/>
                <a:ea typeface="楷体_GB2312" pitchFamily="49" charset="-122"/>
              </a:rPr>
              <a:t>从</a:t>
            </a:r>
            <a:r>
              <a:rPr lang="zh-CN" altLang="zh-CN" sz="2000" b="1" dirty="0">
                <a:solidFill>
                  <a:schemeClr val="accent5">
                    <a:lumMod val="75000"/>
                  </a:schemeClr>
                </a:solidFill>
                <a:latin typeface="楷体_GB2312" pitchFamily="49" charset="-122"/>
                <a:ea typeface="楷体_GB2312" pitchFamily="49" charset="-122"/>
              </a:rPr>
              <a:t>梳理</a:t>
            </a:r>
            <a:r>
              <a:rPr lang="zh-CN" altLang="zh-CN" sz="2000" b="1" dirty="0">
                <a:solidFill>
                  <a:schemeClr val="accent5">
                    <a:lumMod val="75000"/>
                  </a:schemeClr>
                </a:solidFill>
                <a:latin typeface="楷体_GB2312" pitchFamily="49" charset="-122"/>
                <a:ea typeface="楷体_GB2312" pitchFamily="49" charset="-122"/>
              </a:rPr>
              <a:t>巡视发现问题及反馈意见可见，主要集中在以下三个方面：</a:t>
            </a:r>
          </a:p>
          <a:p>
            <a:pPr fontAlgn="auto">
              <a:spcBef>
                <a:spcPts val="0"/>
              </a:spcBef>
              <a:spcAft>
                <a:spcPts val="0"/>
              </a:spcAft>
              <a:defRPr/>
            </a:pPr>
            <a:endParaRPr lang="en-US" altLang="zh-CN" sz="2000" b="1" dirty="0">
              <a:solidFill>
                <a:schemeClr val="accent5">
                  <a:lumMod val="50000"/>
                </a:schemeClr>
              </a:solidFill>
              <a:latin typeface="黑体" pitchFamily="49" charset="-122"/>
              <a:ea typeface="黑体" pitchFamily="49" charset="-122"/>
            </a:endParaRPr>
          </a:p>
          <a:p>
            <a:pPr fontAlgn="auto">
              <a:spcBef>
                <a:spcPts val="0"/>
              </a:spcBef>
              <a:spcAft>
                <a:spcPts val="0"/>
              </a:spcAft>
              <a:defRPr/>
            </a:pPr>
            <a:r>
              <a:rPr lang="zh-CN" altLang="zh-CN" sz="2000" b="1" dirty="0">
                <a:solidFill>
                  <a:schemeClr val="accent5">
                    <a:lumMod val="50000"/>
                  </a:schemeClr>
                </a:solidFill>
                <a:latin typeface="黑体" pitchFamily="49" charset="-122"/>
                <a:ea typeface="黑体" pitchFamily="49" charset="-122"/>
              </a:rPr>
              <a:t>（</a:t>
            </a:r>
            <a:r>
              <a:rPr lang="zh-CN" altLang="zh-CN" sz="2000" b="1" dirty="0">
                <a:solidFill>
                  <a:schemeClr val="accent5">
                    <a:lumMod val="50000"/>
                  </a:schemeClr>
                </a:solidFill>
                <a:latin typeface="黑体" pitchFamily="49" charset="-122"/>
                <a:ea typeface="黑体" pitchFamily="49" charset="-122"/>
              </a:rPr>
              <a:t>一）党的领导</a:t>
            </a:r>
            <a:r>
              <a:rPr lang="zh-CN" altLang="zh-CN" sz="2000" b="1" dirty="0">
                <a:solidFill>
                  <a:schemeClr val="accent5">
                    <a:lumMod val="50000"/>
                  </a:schemeClr>
                </a:solidFill>
                <a:latin typeface="黑体" pitchFamily="49" charset="-122"/>
                <a:ea typeface="黑体" pitchFamily="49" charset="-122"/>
              </a:rPr>
              <a:t>弱化</a:t>
            </a:r>
            <a:endParaRPr lang="en-US" altLang="zh-CN" sz="2000" b="1" dirty="0">
              <a:solidFill>
                <a:schemeClr val="accent5">
                  <a:lumMod val="50000"/>
                </a:schemeClr>
              </a:solidFill>
              <a:latin typeface="黑体" pitchFamily="49" charset="-122"/>
              <a:ea typeface="黑体" pitchFamily="49" charset="-122"/>
            </a:endParaRPr>
          </a:p>
          <a:p>
            <a:pPr fontAlgn="auto">
              <a:spcBef>
                <a:spcPts val="0"/>
              </a:spcBef>
              <a:spcAft>
                <a:spcPts val="0"/>
              </a:spcAft>
              <a:defRPr/>
            </a:pPr>
            <a:endParaRPr lang="en-US" altLang="zh-CN" sz="2000" b="1" dirty="0">
              <a:solidFill>
                <a:schemeClr val="accent5">
                  <a:lumMod val="50000"/>
                </a:schemeClr>
              </a:solidFill>
              <a:latin typeface="黑体" pitchFamily="49" charset="-122"/>
              <a:ea typeface="黑体" pitchFamily="49" charset="-122"/>
            </a:endParaRPr>
          </a:p>
          <a:p>
            <a:pPr fontAlgn="auto">
              <a:spcBef>
                <a:spcPts val="0"/>
              </a:spcBef>
              <a:spcAft>
                <a:spcPts val="0"/>
              </a:spcAft>
              <a:defRPr/>
            </a:pPr>
            <a:r>
              <a:rPr lang="zh-CN" altLang="zh-CN" sz="2000" b="1" dirty="0">
                <a:solidFill>
                  <a:schemeClr val="accent5">
                    <a:lumMod val="50000"/>
                  </a:schemeClr>
                </a:solidFill>
                <a:latin typeface="黑体" pitchFamily="49" charset="-122"/>
                <a:ea typeface="黑体" pitchFamily="49" charset="-122"/>
              </a:rPr>
              <a:t>（二）党的建设缺</a:t>
            </a:r>
            <a:r>
              <a:rPr lang="zh-CN" altLang="zh-CN" sz="2000" b="1" dirty="0">
                <a:solidFill>
                  <a:schemeClr val="accent5">
                    <a:lumMod val="50000"/>
                  </a:schemeClr>
                </a:solidFill>
                <a:latin typeface="黑体" pitchFamily="49" charset="-122"/>
                <a:ea typeface="黑体" pitchFamily="49" charset="-122"/>
              </a:rPr>
              <a:t>失</a:t>
            </a:r>
            <a:endParaRPr lang="en-US" altLang="zh-CN" sz="2000" b="1" dirty="0">
              <a:solidFill>
                <a:schemeClr val="accent5">
                  <a:lumMod val="50000"/>
                </a:schemeClr>
              </a:solidFill>
              <a:latin typeface="黑体" pitchFamily="49" charset="-122"/>
              <a:ea typeface="黑体" pitchFamily="49" charset="-122"/>
            </a:endParaRPr>
          </a:p>
          <a:p>
            <a:pPr fontAlgn="auto">
              <a:spcBef>
                <a:spcPts val="0"/>
              </a:spcBef>
              <a:spcAft>
                <a:spcPts val="0"/>
              </a:spcAft>
              <a:defRPr/>
            </a:pPr>
            <a:endParaRPr lang="zh-CN" altLang="zh-CN" sz="2000" b="1" dirty="0">
              <a:solidFill>
                <a:schemeClr val="accent5">
                  <a:lumMod val="50000"/>
                </a:schemeClr>
              </a:solidFill>
              <a:latin typeface="黑体" pitchFamily="49" charset="-122"/>
              <a:ea typeface="黑体" pitchFamily="49" charset="-122"/>
            </a:endParaRPr>
          </a:p>
          <a:p>
            <a:pPr fontAlgn="auto">
              <a:spcBef>
                <a:spcPts val="0"/>
              </a:spcBef>
              <a:spcAft>
                <a:spcPts val="0"/>
              </a:spcAft>
              <a:defRPr/>
            </a:pPr>
            <a:r>
              <a:rPr lang="zh-CN" altLang="zh-CN" sz="2000" b="1" dirty="0">
                <a:solidFill>
                  <a:schemeClr val="accent5">
                    <a:lumMod val="50000"/>
                  </a:schemeClr>
                </a:solidFill>
                <a:latin typeface="黑体" pitchFamily="49" charset="-122"/>
                <a:ea typeface="黑体" pitchFamily="49" charset="-122"/>
              </a:rPr>
              <a:t>（三）全面从严治党不力</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435" name="矩形 4"/>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三、高校纪检监察工作的职能定位</a:t>
            </a:r>
          </a:p>
        </p:txBody>
      </p:sp>
      <p:sp>
        <p:nvSpPr>
          <p:cNvPr id="18436"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8" name="矩形 7"/>
          <p:cNvSpPr/>
          <p:nvPr/>
        </p:nvSpPr>
        <p:spPr>
          <a:xfrm>
            <a:off x="946150" y="1250950"/>
            <a:ext cx="7918450" cy="1954213"/>
          </a:xfrm>
          <a:prstGeom prst="rect">
            <a:avLst/>
          </a:prstGeom>
        </p:spPr>
        <p:txBody>
          <a:bodyPr>
            <a:spAutoFit/>
          </a:bodyPr>
          <a:lstStyle/>
          <a:p>
            <a:pPr fontAlgn="auto">
              <a:spcBef>
                <a:spcPts val="0"/>
              </a:spcBef>
              <a:spcAft>
                <a:spcPts val="0"/>
              </a:spcAft>
              <a:defRPr/>
            </a:pPr>
            <a:r>
              <a:rPr lang="zh-CN" altLang="zh-CN" sz="2000" b="1" dirty="0">
                <a:solidFill>
                  <a:schemeClr val="accent1"/>
                </a:solidFill>
                <a:latin typeface="楷体_GB2312" pitchFamily="49" charset="-122"/>
                <a:ea typeface="楷体_GB2312" pitchFamily="49" charset="-122"/>
              </a:rPr>
              <a:t>依据《中国共产党章程》，</a:t>
            </a:r>
            <a:r>
              <a:rPr lang="zh-CN" altLang="zh-CN" sz="2000" b="1" dirty="0">
                <a:solidFill>
                  <a:schemeClr val="accent5">
                    <a:lumMod val="75000"/>
                  </a:schemeClr>
                </a:solidFill>
                <a:latin typeface="楷体_GB2312" pitchFamily="49" charset="-122"/>
                <a:ea typeface="楷体_GB2312" pitchFamily="49" charset="-122"/>
              </a:rPr>
              <a:t>高校党的纪律检查委员会是高校设立的党内监督专门机构，主要履行</a:t>
            </a:r>
            <a:r>
              <a:rPr lang="zh-CN" altLang="zh-CN" sz="2000" b="1" dirty="0">
                <a:solidFill>
                  <a:schemeClr val="accent1"/>
                </a:solidFill>
                <a:latin typeface="楷体_GB2312" pitchFamily="49" charset="-122"/>
                <a:ea typeface="楷体_GB2312" pitchFamily="49" charset="-122"/>
              </a:rPr>
              <a:t>三项</a:t>
            </a:r>
            <a:r>
              <a:rPr lang="zh-CN" altLang="zh-CN" sz="2000" b="1" dirty="0">
                <a:solidFill>
                  <a:schemeClr val="accent5">
                    <a:lumMod val="75000"/>
                  </a:schemeClr>
                </a:solidFill>
                <a:latin typeface="楷体_GB2312" pitchFamily="49" charset="-122"/>
                <a:ea typeface="楷体_GB2312" pitchFamily="49" charset="-122"/>
              </a:rPr>
              <a:t>职能：</a:t>
            </a:r>
          </a:p>
          <a:p>
            <a:pPr fontAlgn="auto">
              <a:lnSpc>
                <a:spcPct val="150000"/>
              </a:lnSpc>
              <a:spcBef>
                <a:spcPts val="0"/>
              </a:spcBef>
              <a:spcAft>
                <a:spcPts val="0"/>
              </a:spcAft>
              <a:buFont typeface="Wingdings" pitchFamily="2" charset="2"/>
              <a:buChar char="u"/>
              <a:defRPr/>
            </a:pPr>
            <a:r>
              <a:rPr lang="zh-CN" altLang="zh-CN" sz="1800" b="1" dirty="0">
                <a:solidFill>
                  <a:schemeClr val="accent5">
                    <a:lumMod val="75000"/>
                  </a:schemeClr>
                </a:solidFill>
                <a:latin typeface="+mn-ea"/>
                <a:ea typeface="+mn-ea"/>
              </a:rPr>
              <a:t>维护党的章程和其他党内法规</a:t>
            </a:r>
            <a:r>
              <a:rPr lang="zh-CN" altLang="zh-CN" sz="1800" b="1" dirty="0">
                <a:solidFill>
                  <a:schemeClr val="accent5">
                    <a:lumMod val="75000"/>
                  </a:schemeClr>
                </a:solidFill>
                <a:latin typeface="+mn-ea"/>
                <a:ea typeface="+mn-ea"/>
              </a:rPr>
              <a:t>；</a:t>
            </a:r>
            <a:endParaRPr lang="en-US" altLang="zh-CN" sz="1800" b="1" dirty="0">
              <a:solidFill>
                <a:schemeClr val="accent5">
                  <a:lumMod val="75000"/>
                </a:schemeClr>
              </a:solidFill>
              <a:latin typeface="+mn-ea"/>
              <a:ea typeface="+mn-ea"/>
            </a:endParaRPr>
          </a:p>
          <a:p>
            <a:pPr fontAlgn="auto">
              <a:lnSpc>
                <a:spcPct val="150000"/>
              </a:lnSpc>
              <a:spcBef>
                <a:spcPts val="0"/>
              </a:spcBef>
              <a:spcAft>
                <a:spcPts val="0"/>
              </a:spcAft>
              <a:buFont typeface="Wingdings" pitchFamily="2" charset="2"/>
              <a:buChar char="u"/>
              <a:defRPr/>
            </a:pPr>
            <a:r>
              <a:rPr lang="zh-CN" altLang="zh-CN" sz="1800" b="1" dirty="0">
                <a:solidFill>
                  <a:schemeClr val="accent5">
                    <a:lumMod val="75000"/>
                  </a:schemeClr>
                </a:solidFill>
                <a:latin typeface="+mn-ea"/>
                <a:ea typeface="+mn-ea"/>
              </a:rPr>
              <a:t>检</a:t>
            </a:r>
            <a:r>
              <a:rPr lang="zh-CN" altLang="zh-CN" sz="1800" b="1" dirty="0">
                <a:solidFill>
                  <a:schemeClr val="accent5">
                    <a:lumMod val="75000"/>
                  </a:schemeClr>
                </a:solidFill>
                <a:latin typeface="+mn-ea"/>
                <a:ea typeface="+mn-ea"/>
              </a:rPr>
              <a:t>查党的路线、方针、政策和决议的执行情况</a:t>
            </a:r>
            <a:r>
              <a:rPr lang="zh-CN" altLang="zh-CN" sz="1800" b="1" dirty="0">
                <a:solidFill>
                  <a:schemeClr val="accent5">
                    <a:lumMod val="75000"/>
                  </a:schemeClr>
                </a:solidFill>
                <a:latin typeface="+mn-ea"/>
                <a:ea typeface="+mn-ea"/>
              </a:rPr>
              <a:t>；</a:t>
            </a:r>
            <a:endParaRPr lang="en-US" altLang="zh-CN" sz="1800" b="1" dirty="0">
              <a:solidFill>
                <a:schemeClr val="accent5">
                  <a:lumMod val="75000"/>
                </a:schemeClr>
              </a:solidFill>
              <a:latin typeface="+mn-ea"/>
              <a:ea typeface="+mn-ea"/>
            </a:endParaRPr>
          </a:p>
          <a:p>
            <a:pPr fontAlgn="auto">
              <a:lnSpc>
                <a:spcPct val="150000"/>
              </a:lnSpc>
              <a:spcBef>
                <a:spcPts val="0"/>
              </a:spcBef>
              <a:spcAft>
                <a:spcPts val="0"/>
              </a:spcAft>
              <a:buFont typeface="Wingdings" pitchFamily="2" charset="2"/>
              <a:buChar char="u"/>
              <a:defRPr/>
            </a:pPr>
            <a:r>
              <a:rPr lang="zh-CN" altLang="zh-CN" sz="1800" b="1" dirty="0">
                <a:solidFill>
                  <a:schemeClr val="accent5">
                    <a:lumMod val="75000"/>
                  </a:schemeClr>
                </a:solidFill>
                <a:latin typeface="+mn-ea"/>
                <a:ea typeface="+mn-ea"/>
              </a:rPr>
              <a:t>协</a:t>
            </a:r>
            <a:r>
              <a:rPr lang="zh-CN" altLang="zh-CN" sz="1800" b="1" dirty="0">
                <a:solidFill>
                  <a:schemeClr val="accent5">
                    <a:lumMod val="75000"/>
                  </a:schemeClr>
                </a:solidFill>
                <a:latin typeface="+mn-ea"/>
                <a:ea typeface="+mn-ea"/>
              </a:rPr>
              <a:t>助党的委员会推进全面从严治党、加强党风建设和组织协调反腐败工作。</a:t>
            </a:r>
          </a:p>
        </p:txBody>
      </p:sp>
      <p:sp>
        <p:nvSpPr>
          <p:cNvPr id="9" name="矩形 8"/>
          <p:cNvSpPr/>
          <p:nvPr/>
        </p:nvSpPr>
        <p:spPr>
          <a:xfrm>
            <a:off x="936625" y="3736975"/>
            <a:ext cx="7939088" cy="708025"/>
          </a:xfrm>
          <a:prstGeom prst="rect">
            <a:avLst/>
          </a:prstGeom>
        </p:spPr>
        <p:txBody>
          <a:bodyPr>
            <a:spAutoFit/>
          </a:bodyPr>
          <a:lstStyle/>
          <a:p>
            <a:pPr fontAlgn="auto">
              <a:spcBef>
                <a:spcPts val="0"/>
              </a:spcBef>
              <a:spcAft>
                <a:spcPts val="0"/>
              </a:spcAft>
              <a:defRPr/>
            </a:pPr>
            <a:r>
              <a:rPr lang="zh-CN" altLang="zh-CN" sz="2000" b="1" dirty="0">
                <a:solidFill>
                  <a:schemeClr val="accent1"/>
                </a:solidFill>
                <a:latin typeface="楷体_GB2312" pitchFamily="49" charset="-122"/>
                <a:ea typeface="楷体_GB2312" pitchFamily="49" charset="-122"/>
              </a:rPr>
              <a:t>依据《中华人民共和国监察法》，</a:t>
            </a:r>
            <a:r>
              <a:rPr lang="zh-CN" altLang="zh-CN" sz="2000" b="1" dirty="0">
                <a:solidFill>
                  <a:schemeClr val="accent5">
                    <a:lumMod val="75000"/>
                  </a:schemeClr>
                </a:solidFill>
                <a:latin typeface="楷体_GB2312" pitchFamily="49" charset="-122"/>
                <a:ea typeface="楷体_GB2312" pitchFamily="49" charset="-122"/>
              </a:rPr>
              <a:t>高校监察处是学校设立的专门监察机构，对从事管理、行使公权力的人员进行监察。</a:t>
            </a:r>
            <a:endParaRPr lang="zh-CN" altLang="en-US" sz="2000" b="1" dirty="0">
              <a:solidFill>
                <a:schemeClr val="accent5">
                  <a:lumMod val="75000"/>
                </a:schemeClr>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459"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19460" name="矩形 6"/>
          <p:cNvSpPr>
            <a:spLocks noChangeArrowheads="1"/>
          </p:cNvSpPr>
          <p:nvPr/>
        </p:nvSpPr>
        <p:spPr bwMode="auto">
          <a:xfrm>
            <a:off x="795338" y="265113"/>
            <a:ext cx="3946525"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三、高校纪检监察工作的职能定位</a:t>
            </a:r>
          </a:p>
        </p:txBody>
      </p:sp>
      <p:sp>
        <p:nvSpPr>
          <p:cNvPr id="8" name="矩形 7"/>
          <p:cNvSpPr/>
          <p:nvPr/>
        </p:nvSpPr>
        <p:spPr>
          <a:xfrm>
            <a:off x="742950" y="995363"/>
            <a:ext cx="8142288" cy="3386137"/>
          </a:xfrm>
          <a:prstGeom prst="rect">
            <a:avLst/>
          </a:prstGeom>
        </p:spPr>
        <p:txBody>
          <a:bodyPr>
            <a:spAutoFit/>
          </a:bodyPr>
          <a:lstStyle/>
          <a:p>
            <a:pPr fontAlgn="auto">
              <a:spcBef>
                <a:spcPts val="0"/>
              </a:spcBef>
              <a:spcAft>
                <a:spcPts val="600"/>
              </a:spcAft>
              <a:defRPr/>
            </a:pPr>
            <a:r>
              <a:rPr lang="zh-CN" altLang="zh-CN" sz="2000" b="1" dirty="0">
                <a:solidFill>
                  <a:schemeClr val="accent5">
                    <a:lumMod val="50000"/>
                  </a:schemeClr>
                </a:solidFill>
                <a:latin typeface="黑体" pitchFamily="49" charset="-122"/>
                <a:ea typeface="黑体" pitchFamily="49" charset="-122"/>
              </a:rPr>
              <a:t>在全面从严治党新形势下，高校纪委的职能定位</a:t>
            </a:r>
            <a:r>
              <a:rPr lang="zh-CN" altLang="zh-CN" sz="2000" b="1" dirty="0">
                <a:solidFill>
                  <a:schemeClr val="accent5">
                    <a:lumMod val="50000"/>
                  </a:schemeClr>
                </a:solidFill>
                <a:latin typeface="黑体" pitchFamily="49" charset="-122"/>
                <a:ea typeface="黑体" pitchFamily="49" charset="-122"/>
              </a:rPr>
              <a:t>：</a:t>
            </a:r>
            <a:endParaRPr lang="en-US" altLang="zh-CN" sz="2000" b="1" dirty="0">
              <a:solidFill>
                <a:schemeClr val="accent5">
                  <a:lumMod val="50000"/>
                </a:schemeClr>
              </a:solidFill>
              <a:latin typeface="黑体" pitchFamily="49" charset="-122"/>
              <a:ea typeface="黑体" pitchFamily="49" charset="-122"/>
            </a:endParaRPr>
          </a:p>
          <a:p>
            <a:pPr fontAlgn="auto">
              <a:lnSpc>
                <a:spcPct val="150000"/>
              </a:lnSpc>
              <a:spcBef>
                <a:spcPts val="0"/>
              </a:spcBef>
              <a:spcAft>
                <a:spcPts val="0"/>
              </a:spcAft>
              <a:defRPr/>
            </a:pPr>
            <a:r>
              <a:rPr lang="en-US" altLang="zh-CN" sz="1800" b="1" dirty="0">
                <a:solidFill>
                  <a:schemeClr val="tx2"/>
                </a:solidFill>
                <a:latin typeface="楷体_GB2312" pitchFamily="49" charset="-122"/>
                <a:ea typeface="楷体_GB2312" pitchFamily="49" charset="-122"/>
              </a:rPr>
              <a:t>    </a:t>
            </a:r>
            <a:r>
              <a:rPr lang="zh-CN" altLang="zh-CN" sz="1800" b="1" dirty="0">
                <a:solidFill>
                  <a:schemeClr val="tx2"/>
                </a:solidFill>
                <a:latin typeface="楷体_GB2312" pitchFamily="49" charset="-122"/>
                <a:ea typeface="楷体_GB2312" pitchFamily="49" charset="-122"/>
              </a:rPr>
              <a:t>一</a:t>
            </a:r>
            <a:r>
              <a:rPr lang="zh-CN" altLang="zh-CN" sz="1800" b="1" dirty="0">
                <a:solidFill>
                  <a:schemeClr val="tx2"/>
                </a:solidFill>
                <a:latin typeface="楷体_GB2312" pitchFamily="49" charset="-122"/>
                <a:ea typeface="楷体_GB2312" pitchFamily="49" charset="-122"/>
              </a:rPr>
              <a:t>是转职能，</a:t>
            </a:r>
            <a:r>
              <a:rPr lang="zh-CN" altLang="zh-CN" sz="1800" b="1" dirty="0">
                <a:solidFill>
                  <a:srgbClr val="0070C0"/>
                </a:solidFill>
                <a:latin typeface="楷体_GB2312" pitchFamily="49" charset="-122"/>
                <a:ea typeface="楷体_GB2312" pitchFamily="49" charset="-122"/>
              </a:rPr>
              <a:t>落实“两个为主”，推动双重领导体制具体化、程序化、制度化，推动纪律检查工作向基层延伸；同时，聚焦主责主业，履行好包括组织协调、党的纪律检查、党内监督、作风督察、执纪审查、考核问责等监督责任。</a:t>
            </a:r>
          </a:p>
          <a:p>
            <a:pPr fontAlgn="auto">
              <a:lnSpc>
                <a:spcPct val="150000"/>
              </a:lnSpc>
              <a:spcBef>
                <a:spcPts val="0"/>
              </a:spcBef>
              <a:spcAft>
                <a:spcPts val="0"/>
              </a:spcAft>
              <a:defRPr/>
            </a:pPr>
            <a:r>
              <a:rPr lang="en-US" altLang="zh-CN" sz="1800" b="1" dirty="0">
                <a:solidFill>
                  <a:schemeClr val="tx2"/>
                </a:solidFill>
                <a:latin typeface="楷体_GB2312" pitchFamily="49" charset="-122"/>
                <a:ea typeface="楷体_GB2312" pitchFamily="49" charset="-122"/>
              </a:rPr>
              <a:t>    </a:t>
            </a:r>
            <a:r>
              <a:rPr lang="zh-CN" altLang="zh-CN" sz="1800" b="1" dirty="0">
                <a:solidFill>
                  <a:schemeClr val="tx2"/>
                </a:solidFill>
                <a:latin typeface="楷体_GB2312" pitchFamily="49" charset="-122"/>
                <a:ea typeface="楷体_GB2312" pitchFamily="49" charset="-122"/>
              </a:rPr>
              <a:t>二</a:t>
            </a:r>
            <a:r>
              <a:rPr lang="zh-CN" altLang="zh-CN" sz="1800" b="1" dirty="0">
                <a:solidFill>
                  <a:schemeClr val="tx2"/>
                </a:solidFill>
                <a:latin typeface="楷体_GB2312" pitchFamily="49" charset="-122"/>
                <a:ea typeface="楷体_GB2312" pitchFamily="49" charset="-122"/>
              </a:rPr>
              <a:t>是转方式，</a:t>
            </a:r>
            <a:r>
              <a:rPr lang="zh-CN" altLang="zh-CN" sz="1800" b="1" dirty="0">
                <a:solidFill>
                  <a:srgbClr val="0070C0"/>
                </a:solidFill>
                <a:latin typeface="楷体_GB2312" pitchFamily="49" charset="-122"/>
                <a:ea typeface="楷体_GB2312" pitchFamily="49" charset="-122"/>
              </a:rPr>
              <a:t>工作职能本位回归，聚焦再监督，创新工作思路方法，切实把监督执纪问责职能落到实处，推动并形成不想腐、不能腐、不敢腐体制机制。</a:t>
            </a:r>
          </a:p>
          <a:p>
            <a:pPr fontAlgn="auto">
              <a:lnSpc>
                <a:spcPct val="150000"/>
              </a:lnSpc>
              <a:spcBef>
                <a:spcPts val="0"/>
              </a:spcBef>
              <a:spcAft>
                <a:spcPts val="0"/>
              </a:spcAft>
              <a:defRPr/>
            </a:pPr>
            <a:r>
              <a:rPr lang="en-US" altLang="zh-CN" sz="1800" b="1" dirty="0">
                <a:solidFill>
                  <a:schemeClr val="tx2"/>
                </a:solidFill>
                <a:latin typeface="楷体_GB2312" pitchFamily="49" charset="-122"/>
                <a:ea typeface="楷体_GB2312" pitchFamily="49" charset="-122"/>
              </a:rPr>
              <a:t>    </a:t>
            </a:r>
            <a:r>
              <a:rPr lang="zh-CN" altLang="zh-CN" sz="1800" b="1" dirty="0">
                <a:solidFill>
                  <a:schemeClr val="tx2"/>
                </a:solidFill>
                <a:latin typeface="楷体_GB2312" pitchFamily="49" charset="-122"/>
                <a:ea typeface="楷体_GB2312" pitchFamily="49" charset="-122"/>
              </a:rPr>
              <a:t>三</a:t>
            </a:r>
            <a:r>
              <a:rPr lang="zh-CN" altLang="zh-CN" sz="1800" b="1" dirty="0">
                <a:solidFill>
                  <a:schemeClr val="tx2"/>
                </a:solidFill>
                <a:latin typeface="楷体_GB2312" pitchFamily="49" charset="-122"/>
                <a:ea typeface="楷体_GB2312" pitchFamily="49" charset="-122"/>
              </a:rPr>
              <a:t>是转作风，</a:t>
            </a:r>
            <a:r>
              <a:rPr lang="zh-CN" altLang="zh-CN" sz="1800" b="1" dirty="0">
                <a:solidFill>
                  <a:srgbClr val="0070C0"/>
                </a:solidFill>
                <a:latin typeface="楷体_GB2312" pitchFamily="49" charset="-122"/>
                <a:ea typeface="楷体_GB2312" pitchFamily="49" charset="-122"/>
              </a:rPr>
              <a:t>加强高校纪检监察干部队伍建设，不断提升道德品质和执纪能力，建设专业化、职业化的干部队伍。</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483"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0484" name="矩形 6"/>
          <p:cNvSpPr>
            <a:spLocks noChangeArrowheads="1"/>
          </p:cNvSpPr>
          <p:nvPr/>
        </p:nvSpPr>
        <p:spPr bwMode="auto">
          <a:xfrm>
            <a:off x="795338" y="265113"/>
            <a:ext cx="5048250"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四、高校纪检监察部门“三转”面临的问题</a:t>
            </a:r>
          </a:p>
        </p:txBody>
      </p:sp>
      <p:sp>
        <p:nvSpPr>
          <p:cNvPr id="20485" name="矩形 7"/>
          <p:cNvSpPr>
            <a:spLocks noChangeArrowheads="1"/>
          </p:cNvSpPr>
          <p:nvPr/>
        </p:nvSpPr>
        <p:spPr bwMode="auto">
          <a:xfrm>
            <a:off x="979488" y="819150"/>
            <a:ext cx="7905750" cy="1016000"/>
          </a:xfrm>
          <a:prstGeom prst="rect">
            <a:avLst/>
          </a:prstGeom>
          <a:noFill/>
          <a:ln w="9525">
            <a:noFill/>
            <a:miter lim="800000"/>
            <a:headEnd/>
            <a:tailEnd/>
          </a:ln>
        </p:spPr>
        <p:txBody>
          <a:bodyPr>
            <a:spAutoFit/>
          </a:bodyPr>
          <a:lstStyle/>
          <a:p>
            <a:r>
              <a:rPr lang="en-US" altLang="zh-CN" sz="2000" b="1">
                <a:solidFill>
                  <a:srgbClr val="002060"/>
                </a:solidFill>
                <a:latin typeface="楷体_GB2312" pitchFamily="49" charset="-122"/>
                <a:ea typeface="楷体_GB2312" pitchFamily="49" charset="-122"/>
              </a:rPr>
              <a:t>    </a:t>
            </a:r>
            <a:r>
              <a:rPr lang="zh-CN" altLang="zh-CN" sz="2000" b="1">
                <a:solidFill>
                  <a:srgbClr val="002060"/>
                </a:solidFill>
                <a:latin typeface="楷体_GB2312" pitchFamily="49" charset="-122"/>
                <a:ea typeface="楷体_GB2312" pitchFamily="49" charset="-122"/>
              </a:rPr>
              <a:t>十八届中央第十二轮巡视对北京大学、清华大学等</a:t>
            </a:r>
            <a:r>
              <a:rPr lang="en-US" altLang="zh-CN" sz="2000" b="1">
                <a:solidFill>
                  <a:srgbClr val="002060"/>
                </a:solidFill>
                <a:latin typeface="楷体_GB2312" pitchFamily="49" charset="-122"/>
                <a:ea typeface="楷体_GB2312" pitchFamily="49" charset="-122"/>
              </a:rPr>
              <a:t>14</a:t>
            </a:r>
            <a:r>
              <a:rPr lang="zh-CN" altLang="zh-CN" sz="2000" b="1">
                <a:solidFill>
                  <a:srgbClr val="002060"/>
                </a:solidFill>
                <a:latin typeface="楷体_GB2312" pitchFamily="49" charset="-122"/>
                <a:ea typeface="楷体_GB2312" pitchFamily="49" charset="-122"/>
              </a:rPr>
              <a:t>所中管高校党委专项巡视，从反馈情况来看：</a:t>
            </a:r>
            <a:endParaRPr lang="en-US" altLang="zh-CN" sz="2000" b="1">
              <a:solidFill>
                <a:srgbClr val="002060"/>
              </a:solidFill>
              <a:latin typeface="楷体_GB2312" pitchFamily="49" charset="-122"/>
              <a:ea typeface="楷体_GB2312" pitchFamily="49" charset="-122"/>
            </a:endParaRPr>
          </a:p>
          <a:p>
            <a:r>
              <a:rPr lang="en-US" altLang="zh-CN" sz="2000" b="1">
                <a:solidFill>
                  <a:srgbClr val="002060"/>
                </a:solidFill>
                <a:latin typeface="楷体_GB2312" pitchFamily="49" charset="-122"/>
                <a:ea typeface="楷体_GB2312" pitchFamily="49" charset="-122"/>
              </a:rPr>
              <a:t>    </a:t>
            </a:r>
            <a:r>
              <a:rPr lang="zh-CN" altLang="zh-CN" sz="2000" b="1" u="sng">
                <a:solidFill>
                  <a:schemeClr val="tx2"/>
                </a:solidFill>
                <a:latin typeface="楷体_GB2312" pitchFamily="49" charset="-122"/>
                <a:ea typeface="楷体_GB2312" pitchFamily="49" charset="-122"/>
              </a:rPr>
              <a:t>多数高校存在“三转”不够到位的问题。</a:t>
            </a:r>
          </a:p>
        </p:txBody>
      </p:sp>
      <p:sp>
        <p:nvSpPr>
          <p:cNvPr id="9" name="矩形 8"/>
          <p:cNvSpPr/>
          <p:nvPr/>
        </p:nvSpPr>
        <p:spPr>
          <a:xfrm>
            <a:off x="989013" y="1785938"/>
            <a:ext cx="7864475" cy="3382962"/>
          </a:xfrm>
          <a:prstGeom prst="rect">
            <a:avLst/>
          </a:prstGeom>
        </p:spPr>
        <p:txBody>
          <a:bodyPr>
            <a:spAutoFit/>
          </a:bodyPr>
          <a:lstStyle/>
          <a:p>
            <a:pPr marL="342900" indent="-342900" fontAlgn="auto">
              <a:lnSpc>
                <a:spcPts val="2600"/>
              </a:lnSpc>
              <a:spcBef>
                <a:spcPts val="0"/>
              </a:spcBef>
              <a:spcAft>
                <a:spcPts val="0"/>
              </a:spcAft>
              <a:buFont typeface="Wingdings" pitchFamily="2" charset="2"/>
              <a:buChar char="l"/>
              <a:defRPr/>
            </a:pPr>
            <a:r>
              <a:rPr lang="zh-CN" altLang="en-US" sz="1600" b="1" dirty="0">
                <a:solidFill>
                  <a:schemeClr val="tx2"/>
                </a:solidFill>
                <a:latin typeface="+mn-ea"/>
                <a:ea typeface="+mn-ea"/>
              </a:rPr>
              <a:t>清华大学：</a:t>
            </a:r>
            <a:r>
              <a:rPr lang="zh-CN" altLang="en-US" sz="1600" b="1" dirty="0">
                <a:latin typeface="+mn-ea"/>
                <a:ea typeface="+mn-ea"/>
              </a:rPr>
              <a:t>落实“两个责任”存在差距，对一些违纪违规问题动真碰硬不够。纪检机构落实“三转”不够到位，履行监督执纪问责职能不够充分。</a:t>
            </a:r>
          </a:p>
          <a:p>
            <a:pPr marL="342900" indent="-342900" fontAlgn="auto">
              <a:lnSpc>
                <a:spcPts val="2600"/>
              </a:lnSpc>
              <a:spcBef>
                <a:spcPts val="0"/>
              </a:spcBef>
              <a:spcAft>
                <a:spcPts val="0"/>
              </a:spcAft>
              <a:buFont typeface="Wingdings" pitchFamily="2" charset="2"/>
              <a:buChar char="l"/>
              <a:defRPr/>
            </a:pPr>
            <a:r>
              <a:rPr lang="zh-CN" altLang="en-US" sz="1600" b="1" dirty="0">
                <a:solidFill>
                  <a:schemeClr val="tx2"/>
                </a:solidFill>
                <a:latin typeface="+mn-ea"/>
                <a:ea typeface="+mn-ea"/>
              </a:rPr>
              <a:t>山东大学：</a:t>
            </a:r>
            <a:r>
              <a:rPr lang="zh-CN" altLang="en-US" sz="1600" b="1" dirty="0">
                <a:latin typeface="+mn-ea"/>
                <a:ea typeface="+mn-ea"/>
              </a:rPr>
              <a:t>落实“两个责任”不够有力，动真碰硬不够。纪委落实“三转”滞后，执纪审查工作薄弱。</a:t>
            </a:r>
          </a:p>
          <a:p>
            <a:pPr marL="342900" indent="-342900" fontAlgn="auto">
              <a:lnSpc>
                <a:spcPts val="2600"/>
              </a:lnSpc>
              <a:spcBef>
                <a:spcPts val="0"/>
              </a:spcBef>
              <a:spcAft>
                <a:spcPts val="0"/>
              </a:spcAft>
              <a:buFont typeface="Wingdings" pitchFamily="2" charset="2"/>
              <a:buChar char="l"/>
              <a:defRPr/>
            </a:pPr>
            <a:r>
              <a:rPr lang="zh-CN" altLang="en-US" sz="1600" b="1" dirty="0">
                <a:solidFill>
                  <a:schemeClr val="tx2"/>
                </a:solidFill>
                <a:latin typeface="+mn-ea"/>
                <a:ea typeface="+mn-ea"/>
              </a:rPr>
              <a:t>西安交通大学：</a:t>
            </a:r>
            <a:r>
              <a:rPr lang="zh-CN" altLang="en-US" sz="1600" b="1" dirty="0">
                <a:latin typeface="+mn-ea"/>
                <a:ea typeface="+mn-ea"/>
              </a:rPr>
              <a:t>党委“两个责任”落实不到位，党委履行主体责任意识不强，纪委“三转”不到位，监督执纪宽松软。</a:t>
            </a:r>
          </a:p>
          <a:p>
            <a:pPr marL="342900" indent="-342900" fontAlgn="auto">
              <a:lnSpc>
                <a:spcPts val="2600"/>
              </a:lnSpc>
              <a:spcBef>
                <a:spcPts val="0"/>
              </a:spcBef>
              <a:spcAft>
                <a:spcPts val="0"/>
              </a:spcAft>
              <a:buFont typeface="Wingdings" pitchFamily="2" charset="2"/>
              <a:buChar char="l"/>
              <a:defRPr/>
            </a:pPr>
            <a:r>
              <a:rPr lang="zh-CN" altLang="en-US" sz="1600" b="1" dirty="0">
                <a:solidFill>
                  <a:schemeClr val="tx2"/>
                </a:solidFill>
                <a:latin typeface="+mn-ea"/>
                <a:ea typeface="+mn-ea"/>
              </a:rPr>
              <a:t>西北农林科技大学：</a:t>
            </a:r>
            <a:r>
              <a:rPr lang="zh-CN" altLang="en-US" sz="1600" b="1" dirty="0">
                <a:latin typeface="+mn-ea"/>
                <a:ea typeface="+mn-ea"/>
              </a:rPr>
              <a:t>全面从严治党要求落实不到位。党委主体责任意识不强，纪委履行监督责任不够，“三转”不到位。</a:t>
            </a:r>
          </a:p>
          <a:p>
            <a:pPr marL="342900" indent="-342900" fontAlgn="auto">
              <a:lnSpc>
                <a:spcPts val="2600"/>
              </a:lnSpc>
              <a:spcBef>
                <a:spcPts val="0"/>
              </a:spcBef>
              <a:spcAft>
                <a:spcPts val="0"/>
              </a:spcAft>
              <a:buFont typeface="Wingdings" pitchFamily="2" charset="2"/>
              <a:buChar char="l"/>
              <a:defRPr/>
            </a:pPr>
            <a:r>
              <a:rPr lang="zh-CN" altLang="en-US" sz="1600" b="1" dirty="0">
                <a:solidFill>
                  <a:schemeClr val="tx2"/>
                </a:solidFill>
                <a:latin typeface="+mn-ea"/>
                <a:ea typeface="+mn-ea"/>
              </a:rPr>
              <a:t>西北工业大学：</a:t>
            </a:r>
            <a:r>
              <a:rPr lang="zh-CN" altLang="en-US" sz="1600" b="1" dirty="0">
                <a:latin typeface="+mn-ea"/>
                <a:ea typeface="+mn-ea"/>
              </a:rPr>
              <a:t>全面从严治党要求落实不到位。党委履行主体责任意识不强，纪委履行监督责任不够，“三转”不到位。</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507" name="矩形 4"/>
          <p:cNvSpPr>
            <a:spLocks noChangeArrowheads="1"/>
          </p:cNvSpPr>
          <p:nvPr/>
        </p:nvSpPr>
        <p:spPr bwMode="auto">
          <a:xfrm>
            <a:off x="795338" y="265113"/>
            <a:ext cx="5135562"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四、高校纪检监察部门“三转”面临的问题</a:t>
            </a:r>
          </a:p>
        </p:txBody>
      </p:sp>
      <p:sp>
        <p:nvSpPr>
          <p:cNvPr id="21508"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21509" name="矩形 2"/>
          <p:cNvSpPr>
            <a:spLocks noChangeArrowheads="1"/>
          </p:cNvSpPr>
          <p:nvPr/>
        </p:nvSpPr>
        <p:spPr bwMode="auto">
          <a:xfrm>
            <a:off x="1227138" y="1008063"/>
            <a:ext cx="5861050" cy="400050"/>
          </a:xfrm>
          <a:prstGeom prst="rect">
            <a:avLst/>
          </a:prstGeom>
          <a:noFill/>
          <a:ln w="9525">
            <a:noFill/>
            <a:miter lim="800000"/>
            <a:headEnd/>
            <a:tailEnd/>
          </a:ln>
        </p:spPr>
        <p:txBody>
          <a:bodyPr wrap="none">
            <a:spAutoFit/>
          </a:bodyPr>
          <a:lstStyle/>
          <a:p>
            <a:r>
              <a:rPr lang="zh-CN" altLang="zh-CN" sz="2000" b="1">
                <a:solidFill>
                  <a:srgbClr val="002060"/>
                </a:solidFill>
                <a:latin typeface="黑体" pitchFamily="2" charset="-122"/>
                <a:ea typeface="黑体" pitchFamily="2" charset="-122"/>
              </a:rPr>
              <a:t>当前高校纪检监察部门“三转”存在的主要问题：</a:t>
            </a:r>
            <a:endParaRPr lang="zh-CN" altLang="en-US" sz="2000">
              <a:solidFill>
                <a:srgbClr val="002060"/>
              </a:solidFill>
              <a:latin typeface="黑体" pitchFamily="2" charset="-122"/>
              <a:ea typeface="黑体" pitchFamily="2" charset="-122"/>
            </a:endParaRPr>
          </a:p>
        </p:txBody>
      </p:sp>
      <p:sp>
        <p:nvSpPr>
          <p:cNvPr id="7" name="矩形 6"/>
          <p:cNvSpPr/>
          <p:nvPr/>
        </p:nvSpPr>
        <p:spPr>
          <a:xfrm>
            <a:off x="1657350" y="1633538"/>
            <a:ext cx="4819650" cy="400050"/>
          </a:xfrm>
          <a:prstGeom prst="rect">
            <a:avLst/>
          </a:prstGeom>
        </p:spPr>
        <p:txBody>
          <a:bodyPr>
            <a:spAutoFit/>
          </a:bodyPr>
          <a:lstStyle/>
          <a:p>
            <a:pPr fontAlgn="auto">
              <a:spcBef>
                <a:spcPts val="0"/>
              </a:spcBef>
              <a:spcAft>
                <a:spcPts val="0"/>
              </a:spcAft>
              <a:defRPr/>
            </a:pPr>
            <a:r>
              <a:rPr lang="en-US" altLang="zh-CN" sz="2000" b="1" dirty="0">
                <a:solidFill>
                  <a:srgbClr val="002060"/>
                </a:solidFill>
                <a:latin typeface="+mn-ea"/>
                <a:ea typeface="+mn-ea"/>
              </a:rPr>
              <a:t>1.</a:t>
            </a:r>
            <a:r>
              <a:rPr lang="zh-CN" altLang="zh-CN" sz="2000" b="1" dirty="0">
                <a:solidFill>
                  <a:srgbClr val="002060"/>
                </a:solidFill>
                <a:latin typeface="+mn-ea"/>
                <a:ea typeface="+mn-ea"/>
              </a:rPr>
              <a:t>部分高校对深化“三转”认识还不到位</a:t>
            </a:r>
            <a:endParaRPr lang="zh-CN" altLang="en-US" sz="2000" dirty="0">
              <a:solidFill>
                <a:srgbClr val="002060"/>
              </a:solidFill>
              <a:latin typeface="+mn-ea"/>
              <a:ea typeface="+mn-ea"/>
            </a:endParaRPr>
          </a:p>
        </p:txBody>
      </p:sp>
      <p:sp>
        <p:nvSpPr>
          <p:cNvPr id="21511" name="矩形 9"/>
          <p:cNvSpPr>
            <a:spLocks noChangeArrowheads="1"/>
          </p:cNvSpPr>
          <p:nvPr/>
        </p:nvSpPr>
        <p:spPr bwMode="auto">
          <a:xfrm>
            <a:off x="2130425" y="2292350"/>
            <a:ext cx="5808663" cy="368300"/>
          </a:xfrm>
          <a:prstGeom prst="rect">
            <a:avLst/>
          </a:prstGeom>
          <a:noFill/>
          <a:ln w="9525">
            <a:noFill/>
            <a:miter lim="800000"/>
            <a:headEnd/>
            <a:tailEnd/>
          </a:ln>
        </p:spPr>
        <p:txBody>
          <a:bodyPr>
            <a:spAutoFit/>
          </a:bodyPr>
          <a:lstStyle/>
          <a:p>
            <a:pPr>
              <a:buFont typeface="Wingdings" pitchFamily="2" charset="2"/>
              <a:buChar char="ü"/>
            </a:pPr>
            <a:r>
              <a:rPr lang="zh-CN" altLang="zh-CN" sz="1800" b="1">
                <a:solidFill>
                  <a:srgbClr val="0070C0"/>
                </a:solidFill>
                <a:latin typeface="楷体_GB2312" pitchFamily="49" charset="-122"/>
                <a:ea typeface="楷体_GB2312" pitchFamily="49" charset="-122"/>
              </a:rPr>
              <a:t>对党风廉政建设主体责任认识不到位，不让转。</a:t>
            </a:r>
            <a:endParaRPr lang="zh-CN" altLang="en-US" sz="1800" b="1">
              <a:solidFill>
                <a:srgbClr val="0070C0"/>
              </a:solidFill>
              <a:latin typeface="楷体_GB2312" pitchFamily="49" charset="-122"/>
              <a:ea typeface="楷体_GB2312" pitchFamily="49" charset="-122"/>
            </a:endParaRPr>
          </a:p>
        </p:txBody>
      </p:sp>
      <p:sp>
        <p:nvSpPr>
          <p:cNvPr id="21512" name="矩形 10"/>
          <p:cNvSpPr>
            <a:spLocks noChangeArrowheads="1"/>
          </p:cNvSpPr>
          <p:nvPr/>
        </p:nvSpPr>
        <p:spPr bwMode="auto">
          <a:xfrm>
            <a:off x="2135188" y="2679700"/>
            <a:ext cx="5781675" cy="368300"/>
          </a:xfrm>
          <a:prstGeom prst="rect">
            <a:avLst/>
          </a:prstGeom>
          <a:noFill/>
          <a:ln w="9525">
            <a:noFill/>
            <a:miter lim="800000"/>
            <a:headEnd/>
            <a:tailEnd/>
          </a:ln>
        </p:spPr>
        <p:txBody>
          <a:bodyPr>
            <a:spAutoFit/>
          </a:bodyPr>
          <a:lstStyle/>
          <a:p>
            <a:pPr>
              <a:buFont typeface="Wingdings" pitchFamily="2" charset="2"/>
              <a:buChar char="ü"/>
            </a:pPr>
            <a:r>
              <a:rPr lang="zh-CN" altLang="zh-CN" sz="1800" b="1">
                <a:solidFill>
                  <a:srgbClr val="0070C0"/>
                </a:solidFill>
                <a:latin typeface="楷体_GB2312" pitchFamily="49" charset="-122"/>
                <a:ea typeface="楷体_GB2312" pitchFamily="49" charset="-122"/>
              </a:rPr>
              <a:t>对纪检监察部门职责定位认识不到位，不愿转。</a:t>
            </a:r>
            <a:endParaRPr lang="zh-CN" altLang="en-US" sz="1800" b="1">
              <a:solidFill>
                <a:srgbClr val="0070C0"/>
              </a:solidFill>
              <a:latin typeface="楷体_GB2312" pitchFamily="49" charset="-122"/>
              <a:ea typeface="楷体_GB2312" pitchFamily="49" charset="-122"/>
            </a:endParaRPr>
          </a:p>
        </p:txBody>
      </p:sp>
      <p:sp>
        <p:nvSpPr>
          <p:cNvPr id="21513" name="矩形 11"/>
          <p:cNvSpPr>
            <a:spLocks noChangeArrowheads="1"/>
          </p:cNvSpPr>
          <p:nvPr/>
        </p:nvSpPr>
        <p:spPr bwMode="auto">
          <a:xfrm>
            <a:off x="2130425" y="3073400"/>
            <a:ext cx="5087938" cy="369888"/>
          </a:xfrm>
          <a:prstGeom prst="rect">
            <a:avLst/>
          </a:prstGeom>
          <a:noFill/>
          <a:ln w="9525">
            <a:noFill/>
            <a:miter lim="800000"/>
            <a:headEnd/>
            <a:tailEnd/>
          </a:ln>
        </p:spPr>
        <p:txBody>
          <a:bodyPr>
            <a:spAutoFit/>
          </a:bodyPr>
          <a:lstStyle/>
          <a:p>
            <a:pPr>
              <a:buFont typeface="Wingdings" pitchFamily="2" charset="2"/>
              <a:buChar char="ü"/>
            </a:pPr>
            <a:r>
              <a:rPr lang="zh-CN" altLang="zh-CN" sz="1800" b="1">
                <a:solidFill>
                  <a:srgbClr val="0070C0"/>
                </a:solidFill>
                <a:latin typeface="楷体_GB2312" pitchFamily="49" charset="-122"/>
                <a:ea typeface="楷体_GB2312" pitchFamily="49" charset="-122"/>
              </a:rPr>
              <a:t>对高校实际认识不到位，不会转。</a:t>
            </a:r>
            <a:endParaRPr lang="zh-CN" altLang="en-US" sz="1800" b="1">
              <a:solidFill>
                <a:srgbClr val="0070C0"/>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图片 1"/>
          <p:cNvPicPr>
            <a:picLocks noChangeAspect="1"/>
          </p:cNvPicPr>
          <p:nvPr/>
        </p:nvPicPr>
        <p:blipFill>
          <a:blip r:embed="rId2"/>
          <a:srcRect/>
          <a:stretch>
            <a:fillRect/>
          </a:stretch>
        </p:blipFill>
        <p:spPr bwMode="auto">
          <a:xfrm>
            <a:off x="6067425" y="184150"/>
            <a:ext cx="3076575" cy="506413"/>
          </a:xfrm>
          <a:prstGeom prst="rect">
            <a:avLst/>
          </a:prstGeom>
          <a:noFill/>
          <a:ln w="9525">
            <a:noFill/>
            <a:miter lim="800000"/>
            <a:headEnd/>
            <a:tailEnd/>
          </a:ln>
        </p:spPr>
      </p:pic>
      <p:cxnSp>
        <p:nvCxnSpPr>
          <p:cNvPr id="4" name="直接连接符 3"/>
          <p:cNvCxnSpPr/>
          <p:nvPr/>
        </p:nvCxnSpPr>
        <p:spPr>
          <a:xfrm>
            <a:off x="0" y="6905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531" name="矩形 4"/>
          <p:cNvSpPr>
            <a:spLocks noChangeArrowheads="1"/>
          </p:cNvSpPr>
          <p:nvPr/>
        </p:nvSpPr>
        <p:spPr bwMode="auto">
          <a:xfrm>
            <a:off x="795338" y="265113"/>
            <a:ext cx="5135562" cy="346075"/>
          </a:xfrm>
          <a:prstGeom prst="rect">
            <a:avLst/>
          </a:prstGeom>
          <a:noFill/>
          <a:ln w="9525">
            <a:noFill/>
            <a:miter lim="800000"/>
            <a:headEnd/>
            <a:tailEnd/>
          </a:ln>
        </p:spPr>
        <p:txBody>
          <a:bodyPr lIns="68580" tIns="34290" rIns="68580" bIns="34290">
            <a:spAutoFit/>
          </a:bodyPr>
          <a:lstStyle/>
          <a:p>
            <a:r>
              <a:rPr lang="zh-CN" altLang="en-US" sz="1800" b="1">
                <a:solidFill>
                  <a:schemeClr val="accent1"/>
                </a:solidFill>
                <a:latin typeface="微软雅黑"/>
                <a:ea typeface="微软雅黑"/>
                <a:cs typeface="微软雅黑"/>
              </a:rPr>
              <a:t>四、高校纪检监察部门“三转”面临的问题</a:t>
            </a:r>
          </a:p>
        </p:txBody>
      </p:sp>
      <p:sp>
        <p:nvSpPr>
          <p:cNvPr id="22532" name="Freeform 29"/>
          <p:cNvSpPr>
            <a:spLocks/>
          </p:cNvSpPr>
          <p:nvPr/>
        </p:nvSpPr>
        <p:spPr bwMode="auto">
          <a:xfrm>
            <a:off x="215900" y="93663"/>
            <a:ext cx="579438" cy="517525"/>
          </a:xfrm>
          <a:custGeom>
            <a:avLst/>
            <a:gdLst>
              <a:gd name="T0" fmla="*/ 247249 w 1880"/>
              <a:gd name="T1" fmla="*/ 4618 h 1680"/>
              <a:gd name="T2" fmla="*/ 385807 w 1880"/>
              <a:gd name="T3" fmla="*/ 328529 h 1680"/>
              <a:gd name="T4" fmla="*/ 224156 w 1880"/>
              <a:gd name="T5" fmla="*/ 166266 h 1680"/>
              <a:gd name="T6" fmla="*/ 285737 w 1880"/>
              <a:gd name="T7" fmla="*/ 104378 h 1680"/>
              <a:gd name="T8" fmla="*/ 247249 w 1880"/>
              <a:gd name="T9" fmla="*/ 66198 h 1680"/>
              <a:gd name="T10" fmla="*/ 169041 w 1880"/>
              <a:gd name="T11" fmla="*/ 82209 h 1680"/>
              <a:gd name="T12" fmla="*/ 46186 w 1880"/>
              <a:gd name="T13" fmla="*/ 205061 h 1680"/>
              <a:gd name="T14" fmla="*/ 115773 w 1880"/>
              <a:gd name="T15" fmla="*/ 274030 h 1680"/>
              <a:gd name="T16" fmla="*/ 162267 w 1880"/>
              <a:gd name="T17" fmla="*/ 228153 h 1680"/>
              <a:gd name="T18" fmla="*/ 323918 w 1880"/>
              <a:gd name="T19" fmla="*/ 389801 h 1680"/>
              <a:gd name="T20" fmla="*/ 54192 w 1880"/>
              <a:gd name="T21" fmla="*/ 335610 h 1680"/>
              <a:gd name="T22" fmla="*/ 15087 w 1880"/>
              <a:gd name="T23" fmla="*/ 374714 h 1680"/>
              <a:gd name="T24" fmla="*/ 48957 w 1880"/>
              <a:gd name="T25" fmla="*/ 417820 h 1680"/>
              <a:gd name="T26" fmla="*/ 44339 w 1880"/>
              <a:gd name="T27" fmla="*/ 422130 h 1680"/>
              <a:gd name="T28" fmla="*/ 37565 w 1880"/>
              <a:gd name="T29" fmla="*/ 420899 h 1680"/>
              <a:gd name="T30" fmla="*/ 0 w 1880"/>
              <a:gd name="T31" fmla="*/ 460002 h 1680"/>
              <a:gd name="T32" fmla="*/ 37872 w 1880"/>
              <a:gd name="T33" fmla="*/ 497565 h 1680"/>
              <a:gd name="T34" fmla="*/ 76669 w 1880"/>
              <a:gd name="T35" fmla="*/ 459694 h 1680"/>
              <a:gd name="T36" fmla="*/ 75437 w 1880"/>
              <a:gd name="T37" fmla="*/ 452612 h 1680"/>
              <a:gd name="T38" fmla="*/ 81595 w 1880"/>
              <a:gd name="T39" fmla="*/ 446762 h 1680"/>
              <a:gd name="T40" fmla="*/ 386423 w 1880"/>
              <a:gd name="T41" fmla="*/ 451688 h 1680"/>
              <a:gd name="T42" fmla="*/ 431685 w 1880"/>
              <a:gd name="T43" fmla="*/ 497258 h 1680"/>
              <a:gd name="T44" fmla="*/ 493574 w 1880"/>
              <a:gd name="T45" fmla="*/ 435986 h 1680"/>
              <a:gd name="T46" fmla="*/ 448004 w 1880"/>
              <a:gd name="T47" fmla="*/ 390109 h 1680"/>
              <a:gd name="T48" fmla="*/ 247249 w 1880"/>
              <a:gd name="T49" fmla="*/ 4618 h 16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80"/>
              <a:gd name="T76" fmla="*/ 0 h 1680"/>
              <a:gd name="T77" fmla="*/ 1880 w 1880"/>
              <a:gd name="T78" fmla="*/ 1680 h 16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w="9525">
            <a:noFill/>
            <a:round/>
            <a:headEnd/>
            <a:tailEnd/>
          </a:ln>
        </p:spPr>
        <p:txBody>
          <a:bodyPr lIns="68580" tIns="34290" rIns="68580" bIns="34290"/>
          <a:lstStyle/>
          <a:p>
            <a:endParaRPr lang="zh-CN" altLang="en-US"/>
          </a:p>
        </p:txBody>
      </p:sp>
      <p:sp>
        <p:nvSpPr>
          <p:cNvPr id="8" name="矩形 7"/>
          <p:cNvSpPr/>
          <p:nvPr/>
        </p:nvSpPr>
        <p:spPr>
          <a:xfrm>
            <a:off x="1631950" y="1638300"/>
            <a:ext cx="4573588" cy="401638"/>
          </a:xfrm>
          <a:prstGeom prst="rect">
            <a:avLst/>
          </a:prstGeom>
        </p:spPr>
        <p:txBody>
          <a:bodyPr wrap="none">
            <a:spAutoFit/>
          </a:bodyPr>
          <a:lstStyle/>
          <a:p>
            <a:pPr fontAlgn="auto">
              <a:spcBef>
                <a:spcPts val="0"/>
              </a:spcBef>
              <a:spcAft>
                <a:spcPts val="0"/>
              </a:spcAft>
              <a:defRPr/>
            </a:pPr>
            <a:r>
              <a:rPr lang="en-US" altLang="zh-CN" sz="2000" b="1" dirty="0">
                <a:solidFill>
                  <a:srgbClr val="002060"/>
                </a:solidFill>
                <a:latin typeface="+mn-ea"/>
                <a:ea typeface="+mn-ea"/>
              </a:rPr>
              <a:t>2.</a:t>
            </a:r>
            <a:r>
              <a:rPr lang="zh-CN" altLang="zh-CN" sz="2000" b="1" dirty="0">
                <a:solidFill>
                  <a:srgbClr val="002060"/>
                </a:solidFill>
                <a:latin typeface="+mn-ea"/>
                <a:ea typeface="+mn-ea"/>
              </a:rPr>
              <a:t>高校纪检监察部门职能定位不够清晰</a:t>
            </a:r>
            <a:endParaRPr lang="zh-CN" altLang="en-US" sz="2000" b="1" dirty="0">
              <a:solidFill>
                <a:srgbClr val="002060"/>
              </a:solidFill>
              <a:latin typeface="+mn-ea"/>
              <a:ea typeface="+mn-ea"/>
            </a:endParaRPr>
          </a:p>
        </p:txBody>
      </p:sp>
      <p:sp>
        <p:nvSpPr>
          <p:cNvPr id="22534" name="矩形 12"/>
          <p:cNvSpPr>
            <a:spLocks noChangeArrowheads="1"/>
          </p:cNvSpPr>
          <p:nvPr/>
        </p:nvSpPr>
        <p:spPr bwMode="auto">
          <a:xfrm>
            <a:off x="1666875" y="2216150"/>
            <a:ext cx="6540500" cy="1690688"/>
          </a:xfrm>
          <a:prstGeom prst="rect">
            <a:avLst/>
          </a:prstGeom>
          <a:noFill/>
          <a:ln w="9525">
            <a:noFill/>
            <a:miter lim="800000"/>
            <a:headEnd/>
            <a:tailEnd/>
          </a:ln>
        </p:spPr>
        <p:txBody>
          <a:bodyPr>
            <a:spAutoFit/>
          </a:bodyPr>
          <a:lstStyle/>
          <a:p>
            <a:pPr>
              <a:lnSpc>
                <a:spcPct val="150000"/>
              </a:lnSpc>
            </a:pPr>
            <a:r>
              <a:rPr lang="zh-CN" altLang="zh-CN" sz="1800" b="1">
                <a:solidFill>
                  <a:srgbClr val="0070C0"/>
                </a:solidFill>
                <a:latin typeface="楷体_GB2312" pitchFamily="49" charset="-122"/>
                <a:ea typeface="楷体_GB2312" pitchFamily="49" charset="-122"/>
              </a:rPr>
              <a:t>“运动员”与“裁判员”的双重角色使得监督缺乏坚决性。</a:t>
            </a:r>
            <a:endParaRPr lang="en-US" altLang="zh-CN" sz="1800" b="1">
              <a:solidFill>
                <a:srgbClr val="0070C0"/>
              </a:solidFill>
              <a:latin typeface="楷体_GB2312" pitchFamily="49" charset="-122"/>
              <a:ea typeface="楷体_GB2312" pitchFamily="49" charset="-122"/>
            </a:endParaRPr>
          </a:p>
          <a:p>
            <a:pPr>
              <a:lnSpc>
                <a:spcPct val="150000"/>
              </a:lnSpc>
            </a:pPr>
            <a:r>
              <a:rPr lang="zh-CN" altLang="zh-CN" sz="1800" b="1">
                <a:solidFill>
                  <a:srgbClr val="0070C0"/>
                </a:solidFill>
                <a:latin typeface="楷体_GB2312" pitchFamily="49" charset="-122"/>
                <a:ea typeface="楷体_GB2312" pitchFamily="49" charset="-122"/>
              </a:rPr>
              <a:t>高校纪检监察机关的职能定位是“监督</a:t>
            </a:r>
            <a:r>
              <a:rPr lang="en-US" altLang="zh-CN" sz="1800" b="1">
                <a:solidFill>
                  <a:srgbClr val="0070C0"/>
                </a:solidFill>
                <a:latin typeface="楷体_GB2312" pitchFamily="49" charset="-122"/>
                <a:ea typeface="楷体_GB2312" pitchFamily="49" charset="-122"/>
              </a:rPr>
              <a:t>+</a:t>
            </a:r>
            <a:r>
              <a:rPr lang="zh-CN" altLang="zh-CN" sz="1800" b="1">
                <a:solidFill>
                  <a:srgbClr val="0070C0"/>
                </a:solidFill>
                <a:latin typeface="楷体_GB2312" pitchFamily="49" charset="-122"/>
                <a:ea typeface="楷体_GB2312" pitchFamily="49" charset="-122"/>
              </a:rPr>
              <a:t>协助”的模式，既是“运动员”，又是“裁判员”，扮演双重角色，难以切实有效地履行纪委的监督责任。</a:t>
            </a:r>
            <a:endParaRPr lang="zh-CN" altLang="en-US" sz="1800" b="1">
              <a:solidFill>
                <a:srgbClr val="0070C0"/>
              </a:solidFill>
              <a:latin typeface="楷体_GB2312" pitchFamily="49" charset="-122"/>
              <a:ea typeface="楷体_GB2312" pitchFamily="49" charset="-122"/>
            </a:endParaRPr>
          </a:p>
        </p:txBody>
      </p:sp>
      <p:sp>
        <p:nvSpPr>
          <p:cNvPr id="22535" name="矩形 8"/>
          <p:cNvSpPr>
            <a:spLocks noChangeArrowheads="1"/>
          </p:cNvSpPr>
          <p:nvPr/>
        </p:nvSpPr>
        <p:spPr bwMode="auto">
          <a:xfrm>
            <a:off x="1227138" y="1008063"/>
            <a:ext cx="5861050" cy="400050"/>
          </a:xfrm>
          <a:prstGeom prst="rect">
            <a:avLst/>
          </a:prstGeom>
          <a:noFill/>
          <a:ln w="9525">
            <a:noFill/>
            <a:miter lim="800000"/>
            <a:headEnd/>
            <a:tailEnd/>
          </a:ln>
        </p:spPr>
        <p:txBody>
          <a:bodyPr wrap="none">
            <a:spAutoFit/>
          </a:bodyPr>
          <a:lstStyle/>
          <a:p>
            <a:r>
              <a:rPr lang="zh-CN" altLang="zh-CN" sz="2000" b="1">
                <a:solidFill>
                  <a:srgbClr val="002060"/>
                </a:solidFill>
                <a:latin typeface="黑体" pitchFamily="2" charset="-122"/>
                <a:ea typeface="黑体" pitchFamily="2" charset="-122"/>
              </a:rPr>
              <a:t>当前高校纪检监察部门“三转”存在的主要问题：</a:t>
            </a:r>
            <a:endParaRPr lang="zh-CN" altLang="en-US" sz="2000">
              <a:solidFill>
                <a:srgbClr val="002060"/>
              </a:solidFill>
              <a:latin typeface="黑体" pitchFamily="2" charset="-122"/>
              <a:ea typeface="黑体" pitchFamily="2" charset="-12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第一PPT，www.1ppt.com">
  <a:themeElements>
    <a:clrScheme name="自定义 3">
      <a:dk1>
        <a:sysClr val="windowText" lastClr="000000"/>
      </a:dk1>
      <a:lt1>
        <a:sysClr val="window" lastClr="FFFFFF"/>
      </a:lt1>
      <a:dk2>
        <a:srgbClr val="BE0000"/>
      </a:dk2>
      <a:lt2>
        <a:srgbClr val="E7E6E6"/>
      </a:lt2>
      <a:accent1>
        <a:srgbClr val="BE0000"/>
      </a:accent1>
      <a:accent2>
        <a:srgbClr val="ED7D31"/>
      </a:accent2>
      <a:accent3>
        <a:srgbClr val="D20000"/>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TotalTime>
  <Words>2688</Words>
  <Application>Microsoft Office PowerPoint</Application>
  <PresentationFormat>全屏显示(16:9)</PresentationFormat>
  <Paragraphs>101</Paragraphs>
  <Slides>19</Slides>
  <Notes>0</Notes>
  <HiddenSlides>0</HiddenSlides>
  <MMClips>0</MMClips>
  <ScaleCrop>false</ScaleCrop>
  <HeadingPairs>
    <vt:vector size="6" baseType="variant">
      <vt:variant>
        <vt:lpstr>已用的字体</vt:lpstr>
      </vt:variant>
      <vt:variant>
        <vt:i4>8</vt:i4>
      </vt:variant>
      <vt:variant>
        <vt:lpstr>演示文稿设计模板</vt:lpstr>
      </vt:variant>
      <vt:variant>
        <vt:i4>1</vt:i4>
      </vt:variant>
      <vt:variant>
        <vt:lpstr>幻灯片标题</vt:lpstr>
      </vt:variant>
      <vt:variant>
        <vt:i4>19</vt:i4>
      </vt:variant>
    </vt:vector>
  </HeadingPairs>
  <TitlesOfParts>
    <vt:vector size="28" baseType="lpstr">
      <vt:lpstr>Calibri</vt:lpstr>
      <vt:lpstr>宋体</vt:lpstr>
      <vt:lpstr>Arial</vt:lpstr>
      <vt:lpstr>Calibri Light</vt:lpstr>
      <vt:lpstr>黑体</vt:lpstr>
      <vt:lpstr>微软雅黑</vt:lpstr>
      <vt:lpstr>楷体_GB2312</vt:lpstr>
      <vt:lpstr>Wingdings</vt: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党政</dc:title>
  <dc:creator>user</dc:creator>
  <cp:keywords>user</cp:keywords>
  <dc:description>www.1ppt.com</dc:description>
  <cp:lastModifiedBy>User</cp:lastModifiedBy>
  <cp:revision>146</cp:revision>
  <dcterms:created xsi:type="dcterms:W3CDTF">2016-07-12T03:45:25Z</dcterms:created>
  <dcterms:modified xsi:type="dcterms:W3CDTF">2018-10-11T08:41:48Z</dcterms:modified>
</cp:coreProperties>
</file>